
<file path=[Content_Types].xml><?xml version="1.0" encoding="utf-8"?>
<Types xmlns="http://schemas.openxmlformats.org/package/2006/content-types">
  <Override PartName="/ppt/slideMasters/slideMaster3.xml" ContentType="application/vnd.openxmlformats-officedocument.presentationml.slideMaster+xml"/>
  <Override PartName="/ppt/slides/slide29.xml" ContentType="application/vnd.openxmlformats-officedocument.presentationml.slide+xml"/>
  <Override PartName="/ppt/theme/theme5.xml" ContentType="application/vnd.openxmlformats-officedocument.them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35.xml" ContentType="application/vnd.openxmlformats-officedocument.presentationml.slideLayout+xml"/>
  <Default Extension="wmf" ContentType="image/x-wmf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31.xml" ContentType="application/vnd.openxmlformats-officedocument.presentationml.slideLayout+xml"/>
  <Override PartName="/ppt/commentAuthors.xml" ContentType="application/vnd.openxmlformats-officedocument.presentationml.commentAuthors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4.xml" ContentType="application/vnd.openxmlformats-officedocument.theme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Default Extension="bin" ContentType="application/vnd.openxmlformats-officedocument.oleObject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34.xml" ContentType="application/vnd.openxmlformats-officedocument.presentationml.slideLayout+xml"/>
  <Default Extension="jpeg" ContentType="image/jpeg"/>
  <Default Extension="emf" ContentType="image/x-emf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2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0.xml" ContentType="application/vnd.openxmlformats-officedocument.presentationml.slideLayout+xml"/>
  <Override PartName="/ppt/notesSlides/notesSlide13.xml" ContentType="application/vnd.openxmlformats-officedocument.presentationml.notesSlide+xml"/>
  <Override PartName="/ppt/slideLayouts/slideLayout10.xml" ContentType="application/vnd.openxmlformats-officedocument.presentationml.slideLayout+xml"/>
  <Default Extension="vml" ContentType="application/vnd.openxmlformats-officedocument.vmlDrawing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Default Extension="gif" ContentType="image/gif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handoutMasters/handoutMaster1.xml" ContentType="application/vnd.openxmlformats-officedocument.presentationml.handoutMaster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  <p:sldMasterId id="2147483674" r:id="rId3"/>
  </p:sldMasterIdLst>
  <p:notesMasterIdLst>
    <p:notesMasterId r:id="rId36"/>
  </p:notesMasterIdLst>
  <p:handoutMasterIdLst>
    <p:handoutMasterId r:id="rId37"/>
  </p:handoutMasterIdLst>
  <p:sldIdLst>
    <p:sldId id="256" r:id="rId4"/>
    <p:sldId id="448" r:id="rId5"/>
    <p:sldId id="476" r:id="rId6"/>
    <p:sldId id="480" r:id="rId7"/>
    <p:sldId id="481" r:id="rId8"/>
    <p:sldId id="441" r:id="rId9"/>
    <p:sldId id="449" r:id="rId10"/>
    <p:sldId id="444" r:id="rId11"/>
    <p:sldId id="450" r:id="rId12"/>
    <p:sldId id="452" r:id="rId13"/>
    <p:sldId id="475" r:id="rId14"/>
    <p:sldId id="401" r:id="rId15"/>
    <p:sldId id="410" r:id="rId16"/>
    <p:sldId id="453" r:id="rId17"/>
    <p:sldId id="454" r:id="rId18"/>
    <p:sldId id="457" r:id="rId19"/>
    <p:sldId id="459" r:id="rId20"/>
    <p:sldId id="458" r:id="rId21"/>
    <p:sldId id="337" r:id="rId22"/>
    <p:sldId id="461" r:id="rId23"/>
    <p:sldId id="462" r:id="rId24"/>
    <p:sldId id="463" r:id="rId25"/>
    <p:sldId id="464" r:id="rId26"/>
    <p:sldId id="465" r:id="rId27"/>
    <p:sldId id="466" r:id="rId28"/>
    <p:sldId id="467" r:id="rId29"/>
    <p:sldId id="482" r:id="rId30"/>
    <p:sldId id="477" r:id="rId31"/>
    <p:sldId id="479" r:id="rId32"/>
    <p:sldId id="478" r:id="rId33"/>
    <p:sldId id="407" r:id="rId34"/>
    <p:sldId id="456" r:id="rId35"/>
  </p:sldIdLst>
  <p:sldSz cx="9144000" cy="6858000" type="screen4x3"/>
  <p:notesSz cx="6858000" cy="9144000"/>
  <p:defaultTextStyle>
    <a:defPPr>
      <a:defRPr lang="fr-FR"/>
    </a:defPPr>
    <a:lvl1pPr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b="1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b="1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b="1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b="1"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$niccolai" initials="SN" lastIdx="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FCCCC"/>
    <a:srgbClr val="FFFF00"/>
    <a:srgbClr val="FF0000"/>
    <a:srgbClr val="00FF00"/>
    <a:srgbClr val="BBE0E3"/>
    <a:srgbClr val="FFFFFF"/>
    <a:srgbClr val="FF3399"/>
    <a:srgbClr val="0066CC"/>
    <a:srgbClr val="FD7387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698" autoAdjust="0"/>
    <p:restoredTop sz="96154" autoAdjust="0"/>
  </p:normalViewPr>
  <p:slideViewPr>
    <p:cSldViewPr snapToGrid="0">
      <p:cViewPr>
        <p:scale>
          <a:sx n="80" d="100"/>
          <a:sy n="80" d="100"/>
        </p:scale>
        <p:origin x="-426" y="-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66" d="100"/>
          <a:sy n="66" d="100"/>
        </p:scale>
        <p:origin x="-1458" y="-108"/>
      </p:cViewPr>
      <p:guideLst>
        <p:guide orient="horz" pos="2880"/>
        <p:guide pos="2160"/>
      </p:guideLst>
    </p:cSldViewPr>
  </p:notesViewPr>
  <p:gridSpacing cx="122772488" cy="12277248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commentAuthors" Target="commentAuthor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handoutMaster" Target="handoutMasters/handoutMaster1.xml"/><Relationship Id="rId40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52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4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8.wmf"/><Relationship Id="rId1" Type="http://schemas.openxmlformats.org/officeDocument/2006/relationships/image" Target="../media/image17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21.wmf"/><Relationship Id="rId2" Type="http://schemas.openxmlformats.org/officeDocument/2006/relationships/image" Target="../media/image20.wmf"/><Relationship Id="rId1" Type="http://schemas.openxmlformats.org/officeDocument/2006/relationships/image" Target="../media/image19.wmf"/><Relationship Id="rId4" Type="http://schemas.openxmlformats.org/officeDocument/2006/relationships/image" Target="../media/image22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27.wmf"/><Relationship Id="rId2" Type="http://schemas.openxmlformats.org/officeDocument/2006/relationships/image" Target="../media/image26.wmf"/><Relationship Id="rId1" Type="http://schemas.openxmlformats.org/officeDocument/2006/relationships/image" Target="../media/image25.wmf"/><Relationship Id="rId4" Type="http://schemas.openxmlformats.org/officeDocument/2006/relationships/image" Target="../media/image28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32.wmf"/><Relationship Id="rId1" Type="http://schemas.openxmlformats.org/officeDocument/2006/relationships/image" Target="../media/image31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44.wmf"/><Relationship Id="rId2" Type="http://schemas.openxmlformats.org/officeDocument/2006/relationships/image" Target="../media/image43.wmf"/><Relationship Id="rId1" Type="http://schemas.openxmlformats.org/officeDocument/2006/relationships/image" Target="../media/image42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43.wmf"/><Relationship Id="rId2" Type="http://schemas.openxmlformats.org/officeDocument/2006/relationships/image" Target="../media/image42.wmf"/><Relationship Id="rId1" Type="http://schemas.openxmlformats.org/officeDocument/2006/relationships/image" Target="../media/image46.wmf"/><Relationship Id="rId4" Type="http://schemas.openxmlformats.org/officeDocument/2006/relationships/image" Target="../media/image47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50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560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560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0"/>
            </a:lvl1pPr>
          </a:lstStyle>
          <a:p>
            <a:pPr>
              <a:defRPr/>
            </a:pPr>
            <a:fld id="{382A4553-5E4A-4911-97D6-95035F0E73A4}" type="slidenum">
              <a:rPr lang="en-US"/>
              <a:pPr>
                <a:defRPr/>
              </a:pPr>
              <a:t>‹N°›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174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662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Cliquez pour modifier les styles du texte du masque</a:t>
            </a:r>
          </a:p>
          <a:p>
            <a:pPr lvl="1"/>
            <a:r>
              <a:rPr lang="en-US" noProof="0" smtClean="0"/>
              <a:t>Deuxième niveau</a:t>
            </a:r>
          </a:p>
          <a:p>
            <a:pPr lvl="2"/>
            <a:r>
              <a:rPr lang="en-US" noProof="0" smtClean="0"/>
              <a:t>Troisième niveau</a:t>
            </a:r>
          </a:p>
          <a:p>
            <a:pPr lvl="3"/>
            <a:r>
              <a:rPr lang="en-US" noProof="0" smtClean="0"/>
              <a:t>Quatrième niveau</a:t>
            </a:r>
          </a:p>
          <a:p>
            <a:pPr lvl="4"/>
            <a:r>
              <a:rPr lang="en-US" noProof="0" smtClean="0"/>
              <a:t>Cinquième niveau</a:t>
            </a:r>
          </a:p>
        </p:txBody>
      </p:sp>
      <p:sp>
        <p:nvSpPr>
          <p:cNvPr id="2663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663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0"/>
            </a:lvl1pPr>
          </a:lstStyle>
          <a:p>
            <a:pPr>
              <a:defRPr/>
            </a:pPr>
            <a:fld id="{FC6992A6-A82E-43D0-A077-F8223F86E17D}" type="slidenum">
              <a:rPr lang="en-US"/>
              <a:pPr>
                <a:defRPr/>
              </a:pPr>
              <a:t>‹N°›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C36FDE3-16E2-4759-AFD2-07DCF33C2D36}" type="slidenum">
              <a:rPr lang="en-US" smtClean="0"/>
              <a:pPr/>
              <a:t>1</a:t>
            </a:fld>
            <a:endParaRPr lang="en-US" smtClean="0"/>
          </a:p>
        </p:txBody>
      </p:sp>
      <p:sp>
        <p:nvSpPr>
          <p:cNvPr id="32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fr-FR" baseline="0" dirty="0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The </a:t>
            </a:r>
            <a:r>
              <a:rPr lang="fr-FR" dirty="0" err="1" smtClean="0"/>
              <a:t>reaction</a:t>
            </a:r>
            <a:r>
              <a:rPr lang="fr-FR" dirty="0" smtClean="0"/>
              <a:t> of </a:t>
            </a:r>
            <a:r>
              <a:rPr lang="fr-FR" dirty="0" err="1" smtClean="0"/>
              <a:t>interest</a:t>
            </a:r>
            <a:r>
              <a:rPr lang="fr-FR" dirty="0" smtClean="0"/>
              <a:t> has a </a:t>
            </a:r>
            <a:r>
              <a:rPr lang="fr-FR" dirty="0" err="1" smtClean="0"/>
              <a:t>polarized</a:t>
            </a:r>
            <a:r>
              <a:rPr lang="fr-FR" baseline="0" dirty="0" smtClean="0"/>
              <a:t> </a:t>
            </a:r>
            <a:r>
              <a:rPr lang="fr-FR" baseline="0" dirty="0" err="1" smtClean="0"/>
              <a:t>electron</a:t>
            </a:r>
            <a:r>
              <a:rPr lang="fr-FR" baseline="0" dirty="0" smtClean="0"/>
              <a:t> </a:t>
            </a:r>
            <a:r>
              <a:rPr lang="fr-FR" baseline="0" dirty="0" err="1" smtClean="0"/>
              <a:t>beam</a:t>
            </a:r>
            <a:r>
              <a:rPr lang="fr-FR" baseline="0" dirty="0" smtClean="0"/>
              <a:t> </a:t>
            </a:r>
            <a:r>
              <a:rPr lang="fr-FR" baseline="0" dirty="0" err="1" smtClean="0"/>
              <a:t>hitting</a:t>
            </a:r>
            <a:r>
              <a:rPr lang="fr-FR" baseline="0" dirty="0" smtClean="0"/>
              <a:t> a </a:t>
            </a:r>
            <a:r>
              <a:rPr lang="fr-FR" baseline="0" dirty="0" err="1" smtClean="0"/>
              <a:t>longitudinally</a:t>
            </a:r>
            <a:r>
              <a:rPr lang="fr-FR" baseline="0" dirty="0" smtClean="0"/>
              <a:t> </a:t>
            </a:r>
            <a:r>
              <a:rPr lang="fr-FR" baseline="0" dirty="0" err="1" smtClean="0"/>
              <a:t>polarized</a:t>
            </a:r>
            <a:r>
              <a:rPr lang="fr-FR" baseline="0" dirty="0" smtClean="0"/>
              <a:t> </a:t>
            </a:r>
            <a:r>
              <a:rPr lang="fr-FR" baseline="0" dirty="0" err="1" smtClean="0"/>
              <a:t>deuterium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target</a:t>
            </a:r>
            <a:r>
              <a:rPr lang="fr-FR" baseline="0" dirty="0" smtClean="0"/>
              <a:t> in the initial state, </a:t>
            </a:r>
            <a:r>
              <a:rPr lang="fr-FR" baseline="0" dirty="0" err="1" smtClean="0"/>
              <a:t>while</a:t>
            </a:r>
            <a:r>
              <a:rPr lang="fr-FR" baseline="0" dirty="0" smtClean="0"/>
              <a:t> the final state has </a:t>
            </a:r>
            <a:r>
              <a:rPr lang="fr-FR" baseline="0" dirty="0" err="1" smtClean="0"/>
              <a:t>scattered</a:t>
            </a:r>
            <a:r>
              <a:rPr lang="fr-FR" baseline="0" dirty="0" smtClean="0"/>
              <a:t> </a:t>
            </a:r>
            <a:r>
              <a:rPr lang="fr-FR" baseline="0" dirty="0" err="1" smtClean="0"/>
              <a:t>electron</a:t>
            </a:r>
            <a:r>
              <a:rPr lang="fr-FR" baseline="0" dirty="0" smtClean="0"/>
              <a:t>, </a:t>
            </a:r>
            <a:r>
              <a:rPr lang="fr-FR" baseline="0" dirty="0" err="1" smtClean="0"/>
              <a:t>recoil</a:t>
            </a:r>
            <a:r>
              <a:rPr lang="fr-FR" baseline="0" dirty="0" smtClean="0"/>
              <a:t> neutron, </a:t>
            </a:r>
            <a:r>
              <a:rPr lang="fr-FR" baseline="0" dirty="0" err="1" smtClean="0"/>
              <a:t>DVCS</a:t>
            </a:r>
            <a:r>
              <a:rPr lang="fr-FR" baseline="0" dirty="0" smtClean="0"/>
              <a:t>/</a:t>
            </a:r>
            <a:r>
              <a:rPr lang="fr-FR" baseline="0" dirty="0" err="1" smtClean="0"/>
              <a:t>BH</a:t>
            </a:r>
            <a:r>
              <a:rPr lang="fr-FR" baseline="0" dirty="0" smtClean="0"/>
              <a:t> photon, and a </a:t>
            </a:r>
            <a:r>
              <a:rPr lang="fr-FR" baseline="0" dirty="0" err="1" smtClean="0"/>
              <a:t>spectator</a:t>
            </a:r>
            <a:r>
              <a:rPr lang="fr-FR" baseline="0" dirty="0" smtClean="0"/>
              <a:t> proton. </a:t>
            </a:r>
          </a:p>
          <a:p>
            <a:r>
              <a:rPr lang="fr-FR" baseline="0" dirty="0" err="1" smtClean="0"/>
              <a:t>We</a:t>
            </a:r>
            <a:r>
              <a:rPr lang="fr-FR" baseline="0" dirty="0" smtClean="0"/>
              <a:t> plan to use the CLAS12 </a:t>
            </a:r>
            <a:r>
              <a:rPr lang="fr-FR" baseline="0" dirty="0" err="1" smtClean="0"/>
              <a:t>polarized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target</a:t>
            </a:r>
            <a:r>
              <a:rPr lang="fr-FR" baseline="0" dirty="0" smtClean="0"/>
              <a:t>, the </a:t>
            </a:r>
            <a:r>
              <a:rPr lang="fr-FR" baseline="0" dirty="0" err="1" smtClean="0"/>
              <a:t>forward</a:t>
            </a:r>
            <a:r>
              <a:rPr lang="fr-FR" baseline="0" dirty="0" smtClean="0"/>
              <a:t> part of CLAS12 to </a:t>
            </a:r>
            <a:r>
              <a:rPr lang="fr-FR" baseline="0" dirty="0" err="1" smtClean="0"/>
              <a:t>detect</a:t>
            </a:r>
            <a:r>
              <a:rPr lang="fr-FR" baseline="0" dirty="0" smtClean="0"/>
              <a:t> the </a:t>
            </a:r>
            <a:r>
              <a:rPr lang="fr-FR" baseline="0" dirty="0" err="1" smtClean="0"/>
              <a:t>electron</a:t>
            </a:r>
            <a:r>
              <a:rPr lang="fr-FR" baseline="0" dirty="0" smtClean="0"/>
              <a:t>, the photon, and the </a:t>
            </a:r>
            <a:r>
              <a:rPr lang="fr-FR" baseline="0" dirty="0" err="1" smtClean="0"/>
              <a:t>forward</a:t>
            </a:r>
            <a:r>
              <a:rPr lang="fr-FR" baseline="0" dirty="0" smtClean="0"/>
              <a:t> </a:t>
            </a:r>
            <a:r>
              <a:rPr lang="fr-FR" baseline="0" dirty="0" err="1" smtClean="0"/>
              <a:t>emitted</a:t>
            </a:r>
            <a:r>
              <a:rPr lang="fr-FR" baseline="0" dirty="0" smtClean="0"/>
              <a:t> neutrons, and the central neutron detector for the </a:t>
            </a:r>
            <a:r>
              <a:rPr lang="fr-FR" baseline="0" dirty="0" err="1" smtClean="0"/>
              <a:t>backwards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emitted</a:t>
            </a:r>
            <a:r>
              <a:rPr lang="fr-FR" baseline="0" dirty="0" smtClean="0"/>
              <a:t> neutrons.</a:t>
            </a:r>
          </a:p>
          <a:p>
            <a:r>
              <a:rPr lang="fr-FR" baseline="0" dirty="0" smtClean="0"/>
              <a:t> 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C6992A6-A82E-43D0-A077-F8223F86E17D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en-US" dirty="0" smtClean="0"/>
              <a:t>The target is a collaborative effort between the Target group at </a:t>
            </a:r>
            <a:r>
              <a:rPr lang="en-US" dirty="0" err="1" smtClean="0"/>
              <a:t>Jlab</a:t>
            </a:r>
            <a:r>
              <a:rPr lang="en-US" dirty="0" smtClean="0"/>
              <a:t>, Don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Crabb’s</a:t>
            </a:r>
            <a:r>
              <a:rPr lang="en-US" baseline="0" dirty="0" smtClean="0"/>
              <a:t> Group at </a:t>
            </a:r>
            <a:r>
              <a:rPr lang="en-US" baseline="0" dirty="0" err="1" smtClean="0"/>
              <a:t>Uva</a:t>
            </a:r>
            <a:r>
              <a:rPr lang="en-US" baseline="0" dirty="0" smtClean="0"/>
              <a:t>, ODU and CNU. 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In addition to the target sample, which will be ammonia or </a:t>
            </a:r>
            <a:r>
              <a:rPr lang="en-US" baseline="0" dirty="0" err="1" smtClean="0"/>
              <a:t>deuterated</a:t>
            </a:r>
            <a:r>
              <a:rPr lang="en-US" baseline="0" dirty="0" smtClean="0"/>
              <a:t> ammonia, you need a high field magnet and low temperature refrigerator.  For high luminosity experiments, the combination of 5 T and 1 K seems to work quite well.  There has to be large set of vacuum pumps associated with the fridge, a microwave source to drive dynamic polarization, and an NMR system to measure the polarization of the target.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aseline="0" dirty="0" smtClean="0"/>
              <a:t>It </a:t>
            </a:r>
            <a:r>
              <a:rPr lang="fr-FR" baseline="0" dirty="0" err="1" smtClean="0"/>
              <a:t>was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observed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that</a:t>
            </a:r>
            <a:r>
              <a:rPr lang="fr-FR" baseline="0" dirty="0" smtClean="0"/>
              <a:t> by putting a « cold dose » of </a:t>
            </a:r>
            <a:r>
              <a:rPr lang="fr-FR" baseline="0" dirty="0" err="1" smtClean="0"/>
              <a:t>high</a:t>
            </a:r>
            <a:r>
              <a:rPr lang="fr-FR" baseline="0" dirty="0" smtClean="0"/>
              <a:t>-</a:t>
            </a:r>
            <a:r>
              <a:rPr lang="fr-FR" baseline="0" dirty="0" err="1" smtClean="0"/>
              <a:t>intensity</a:t>
            </a:r>
            <a:r>
              <a:rPr lang="fr-FR" baseline="0" dirty="0" smtClean="0"/>
              <a:t> </a:t>
            </a:r>
            <a:r>
              <a:rPr lang="fr-FR" baseline="0" dirty="0" err="1" smtClean="0"/>
              <a:t>electrons</a:t>
            </a:r>
            <a:r>
              <a:rPr lang="fr-FR" baseline="0" dirty="0" smtClean="0"/>
              <a:t> on the ND3 </a:t>
            </a:r>
            <a:r>
              <a:rPr lang="fr-FR" baseline="0" dirty="0" err="1" smtClean="0"/>
              <a:t>sample</a:t>
            </a:r>
            <a:r>
              <a:rPr lang="fr-FR" baseline="0" dirty="0" smtClean="0"/>
              <a:t>, </a:t>
            </a:r>
            <a:r>
              <a:rPr lang="fr-FR" baseline="0" dirty="0" err="1" smtClean="0"/>
              <a:t>polarizations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above</a:t>
            </a:r>
            <a:r>
              <a:rPr lang="fr-FR" baseline="0" dirty="0" smtClean="0"/>
              <a:t> 40% </a:t>
            </a:r>
            <a:r>
              <a:rPr lang="fr-FR" baseline="0" dirty="0" err="1" smtClean="0"/>
              <a:t>could</a:t>
            </a:r>
            <a:r>
              <a:rPr lang="fr-FR" baseline="0" dirty="0" smtClean="0"/>
              <a:t> </a:t>
            </a:r>
            <a:r>
              <a:rPr lang="fr-FR" baseline="0" dirty="0" err="1" smtClean="0"/>
              <a:t>be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reached</a:t>
            </a:r>
            <a:r>
              <a:rPr lang="fr-FR" baseline="0" dirty="0" smtClean="0"/>
              <a:t>. </a:t>
            </a:r>
            <a:r>
              <a:rPr lang="fr-FR" baseline="0" dirty="0" err="1" smtClean="0"/>
              <a:t>We</a:t>
            </a:r>
            <a:r>
              <a:rPr lang="fr-FR" baseline="0" dirty="0" smtClean="0"/>
              <a:t> plan to do the </a:t>
            </a:r>
            <a:r>
              <a:rPr lang="fr-FR" baseline="0" dirty="0" err="1" smtClean="0"/>
              <a:t>same</a:t>
            </a:r>
            <a:r>
              <a:rPr lang="fr-FR" baseline="0" dirty="0" smtClean="0"/>
              <a:t> for </a:t>
            </a:r>
            <a:r>
              <a:rPr lang="fr-FR" baseline="0" dirty="0" err="1" smtClean="0"/>
              <a:t>this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experiment</a:t>
            </a:r>
            <a:r>
              <a:rPr lang="fr-FR" baseline="0" dirty="0" smtClean="0"/>
              <a:t>, </a:t>
            </a:r>
            <a:r>
              <a:rPr lang="fr-FR" baseline="0" dirty="0" err="1" smtClean="0"/>
              <a:t>so</a:t>
            </a:r>
            <a:r>
              <a:rPr lang="fr-FR" baseline="0" dirty="0" smtClean="0"/>
              <a:t> </a:t>
            </a:r>
            <a:r>
              <a:rPr lang="fr-FR" baseline="0" dirty="0" err="1" smtClean="0"/>
              <a:t>we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assumed</a:t>
            </a:r>
            <a:r>
              <a:rPr lang="fr-FR" baseline="0" dirty="0" smtClean="0"/>
              <a:t> 40% of </a:t>
            </a:r>
            <a:r>
              <a:rPr lang="fr-FR" baseline="0" dirty="0" err="1" smtClean="0"/>
              <a:t>average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polarization</a:t>
            </a:r>
            <a:r>
              <a:rPr lang="fr-FR" baseline="0" dirty="0" smtClean="0"/>
              <a:t> in </a:t>
            </a:r>
            <a:r>
              <a:rPr lang="fr-FR" baseline="0" dirty="0" err="1" smtClean="0"/>
              <a:t>our</a:t>
            </a:r>
            <a:r>
              <a:rPr lang="fr-FR" baseline="0" dirty="0" smtClean="0"/>
              <a:t> </a:t>
            </a:r>
            <a:r>
              <a:rPr lang="fr-FR" baseline="0" dirty="0" err="1" smtClean="0"/>
              <a:t>estimates</a:t>
            </a:r>
            <a:r>
              <a:rPr lang="fr-FR" baseline="0" dirty="0" smtClean="0"/>
              <a:t> for the </a:t>
            </a:r>
            <a:r>
              <a:rPr lang="fr-FR" baseline="0" dirty="0" err="1" smtClean="0"/>
              <a:t>proposal</a:t>
            </a:r>
            <a:r>
              <a:rPr lang="fr-FR" baseline="0" dirty="0" smtClean="0"/>
              <a:t>.  </a:t>
            </a:r>
            <a:endParaRPr lang="en-US" baseline="0" dirty="0" smtClean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C36FDE3-16E2-4759-AFD2-07DCF33C2D36}" type="slidenum">
              <a:rPr lang="en-US" smtClean="0">
                <a:solidFill>
                  <a:prstClr val="black"/>
                </a:solidFill>
              </a:rPr>
              <a:pPr/>
              <a:t>15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32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7512ED7-167F-4695-9645-3D670DF750EE}" type="slidenum">
              <a:rPr lang="en-US" smtClean="0">
                <a:latin typeface="Arial" charset="0"/>
              </a:rPr>
              <a:pPr/>
              <a:t>32</a:t>
            </a:fld>
            <a:endParaRPr lang="en-US" smtClean="0">
              <a:latin typeface="Arial" charset="0"/>
            </a:endParaRPr>
          </a:p>
        </p:txBody>
      </p:sp>
      <p:sp>
        <p:nvSpPr>
          <p:cNvPr id="2129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29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C36FDE3-16E2-4759-AFD2-07DCF33C2D36}" type="slidenum">
              <a:rPr lang="en-US" smtClean="0"/>
              <a:pPr/>
              <a:t>2</a:t>
            </a:fld>
            <a:endParaRPr lang="en-US" smtClean="0"/>
          </a:p>
        </p:txBody>
      </p:sp>
      <p:sp>
        <p:nvSpPr>
          <p:cNvPr id="32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fr-FR" dirty="0" smtClean="0"/>
              <a:t>Point to the </a:t>
            </a:r>
            <a:r>
              <a:rPr lang="fr-FR" dirty="0" err="1" smtClean="0"/>
              <a:t>spokespersons</a:t>
            </a:r>
            <a:r>
              <a:rPr lang="fr-FR" dirty="0" smtClean="0"/>
              <a:t>,</a:t>
            </a:r>
            <a:r>
              <a:rPr lang="fr-FR" baseline="0" dirty="0" smtClean="0"/>
              <a:t> mention </a:t>
            </a:r>
            <a:r>
              <a:rPr lang="fr-FR" baseline="0" dirty="0" err="1" smtClean="0"/>
              <a:t>that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there</a:t>
            </a:r>
            <a:r>
              <a:rPr lang="fr-FR" baseline="0" dirty="0" smtClean="0"/>
              <a:t> are institutions </a:t>
            </a:r>
            <a:r>
              <a:rPr lang="fr-FR" baseline="0" dirty="0" err="1" smtClean="0"/>
              <a:t>that</a:t>
            </a:r>
            <a:r>
              <a:rPr lang="fr-FR" baseline="0" dirty="0" smtClean="0"/>
              <a:t> </a:t>
            </a:r>
            <a:r>
              <a:rPr lang="fr-FR" baseline="0" dirty="0" err="1" smtClean="0"/>
              <a:t>signed</a:t>
            </a:r>
            <a:r>
              <a:rPr lang="fr-FR" baseline="0" dirty="0" smtClean="0"/>
              <a:t>, and </a:t>
            </a:r>
            <a:r>
              <a:rPr lang="fr-FR" baseline="0" dirty="0" err="1" smtClean="0"/>
              <a:t>say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that</a:t>
            </a:r>
            <a:r>
              <a:rPr lang="fr-FR" baseline="0" dirty="0" smtClean="0"/>
              <a:t> the </a:t>
            </a:r>
            <a:r>
              <a:rPr lang="fr-FR" baseline="0" dirty="0" err="1" smtClean="0"/>
              <a:t>CLAS</a:t>
            </a:r>
            <a:r>
              <a:rPr lang="fr-FR" baseline="0" dirty="0" smtClean="0"/>
              <a:t> Collaboration </a:t>
            </a:r>
            <a:r>
              <a:rPr lang="fr-FR" baseline="0" dirty="0" err="1" smtClean="0"/>
              <a:t>endorsed</a:t>
            </a:r>
            <a:r>
              <a:rPr lang="fr-FR" baseline="0" dirty="0" smtClean="0"/>
              <a:t> the </a:t>
            </a:r>
            <a:r>
              <a:rPr lang="fr-FR" baseline="0" dirty="0" err="1" smtClean="0"/>
              <a:t>proposal</a:t>
            </a:r>
            <a:r>
              <a:rPr lang="fr-FR" baseline="0" dirty="0" smtClean="0"/>
              <a:t> </a:t>
            </a:r>
            <a:r>
              <a:rPr lang="fr-FR" baseline="0" dirty="0" err="1" smtClean="0"/>
              <a:t>after</a:t>
            </a:r>
            <a:r>
              <a:rPr lang="fr-FR" baseline="0" dirty="0" smtClean="0"/>
              <a:t> an </a:t>
            </a:r>
            <a:r>
              <a:rPr lang="fr-FR" baseline="0" dirty="0" err="1" smtClean="0"/>
              <a:t>internal</a:t>
            </a:r>
            <a:r>
              <a:rPr lang="fr-FR" baseline="0" dirty="0" smtClean="0"/>
              <a:t> </a:t>
            </a:r>
            <a:r>
              <a:rPr lang="fr-FR" baseline="0" dirty="0" err="1" smtClean="0"/>
              <a:t>review</a:t>
            </a:r>
            <a:endParaRPr lang="en-US" dirty="0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41969EE-4CF9-4BF9-8199-BC4A54B1482C}" type="slidenum">
              <a:rPr lang="en-US" smtClean="0">
                <a:latin typeface="Arial" charset="0"/>
              </a:rPr>
              <a:pPr/>
              <a:t>6</a:t>
            </a:fld>
            <a:endParaRPr lang="en-US" smtClean="0">
              <a:latin typeface="Arial" charset="0"/>
            </a:endParaRPr>
          </a:p>
        </p:txBody>
      </p:sp>
      <p:sp>
        <p:nvSpPr>
          <p:cNvPr id="200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07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>
                <a:latin typeface="Arial" charset="0"/>
              </a:rPr>
              <a:t>The</a:t>
            </a:r>
            <a:r>
              <a:rPr lang="fr-FR" baseline="0" dirty="0" smtClean="0">
                <a:latin typeface="Arial" charset="0"/>
              </a:rPr>
              <a:t> </a:t>
            </a:r>
            <a:r>
              <a:rPr lang="fr-FR" baseline="0" dirty="0" err="1" smtClean="0">
                <a:latin typeface="Arial" charset="0"/>
              </a:rPr>
              <a:t>proposed</a:t>
            </a:r>
            <a:r>
              <a:rPr lang="fr-FR" dirty="0" smtClean="0">
                <a:latin typeface="Arial" charset="0"/>
              </a:rPr>
              <a:t> </a:t>
            </a:r>
            <a:r>
              <a:rPr lang="fr-FR" dirty="0" err="1" smtClean="0">
                <a:latin typeface="Arial" charset="0"/>
              </a:rPr>
              <a:t>experiment</a:t>
            </a:r>
            <a:r>
              <a:rPr lang="fr-FR" baseline="0" dirty="0" smtClean="0">
                <a:latin typeface="Arial" charset="0"/>
              </a:rPr>
              <a:t> </a:t>
            </a:r>
            <a:r>
              <a:rPr lang="fr-FR" baseline="0" dirty="0" err="1" smtClean="0">
                <a:latin typeface="Arial" charset="0"/>
              </a:rPr>
              <a:t>is</a:t>
            </a:r>
            <a:r>
              <a:rPr lang="fr-FR" baseline="0" dirty="0" smtClean="0">
                <a:latin typeface="Arial" charset="0"/>
              </a:rPr>
              <a:t> part of the </a:t>
            </a:r>
            <a:r>
              <a:rPr lang="fr-FR" baseline="0" dirty="0" err="1" smtClean="0">
                <a:latin typeface="Arial" charset="0"/>
              </a:rPr>
              <a:t>category</a:t>
            </a:r>
            <a:r>
              <a:rPr lang="fr-FR" baseline="0" dirty="0" smtClean="0">
                <a:latin typeface="Arial" charset="0"/>
              </a:rPr>
              <a:t> </a:t>
            </a:r>
            <a:r>
              <a:rPr lang="en-US" b="0" dirty="0" smtClean="0"/>
              <a:t>3D structure of the </a:t>
            </a:r>
            <a:r>
              <a:rPr lang="en-US" b="0" dirty="0" err="1" smtClean="0"/>
              <a:t>hadron</a:t>
            </a:r>
            <a:r>
              <a:rPr lang="en-US" b="0" dirty="0" smtClean="0"/>
              <a:t>, via the study of generalized </a:t>
            </a:r>
            <a:r>
              <a:rPr lang="en-US" b="0" dirty="0" err="1" smtClean="0"/>
              <a:t>parton</a:t>
            </a:r>
            <a:r>
              <a:rPr lang="en-US" b="0" dirty="0" smtClean="0"/>
              <a:t> distributions. 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>
                <a:latin typeface="Arial" charset="0"/>
              </a:rPr>
              <a:t>The </a:t>
            </a:r>
            <a:r>
              <a:rPr lang="fr-FR" dirty="0" err="1" smtClean="0">
                <a:latin typeface="Arial" charset="0"/>
              </a:rPr>
              <a:t>channel</a:t>
            </a:r>
            <a:r>
              <a:rPr lang="fr-FR" dirty="0" smtClean="0">
                <a:latin typeface="Arial" charset="0"/>
              </a:rPr>
              <a:t> more </a:t>
            </a:r>
            <a:r>
              <a:rPr lang="fr-FR" dirty="0" err="1" smtClean="0">
                <a:latin typeface="Arial" charset="0"/>
              </a:rPr>
              <a:t>directly</a:t>
            </a:r>
            <a:r>
              <a:rPr lang="fr-FR" dirty="0" smtClean="0">
                <a:latin typeface="Arial" charset="0"/>
              </a:rPr>
              <a:t> </a:t>
            </a:r>
            <a:r>
              <a:rPr lang="fr-FR" dirty="0" err="1" smtClean="0">
                <a:latin typeface="Arial" charset="0"/>
              </a:rPr>
              <a:t>interpretable</a:t>
            </a:r>
            <a:r>
              <a:rPr lang="fr-FR" dirty="0" smtClean="0">
                <a:latin typeface="Arial" charset="0"/>
              </a:rPr>
              <a:t> in the </a:t>
            </a:r>
            <a:r>
              <a:rPr lang="fr-FR" dirty="0" err="1" smtClean="0">
                <a:latin typeface="Arial" charset="0"/>
              </a:rPr>
              <a:t>terms</a:t>
            </a:r>
            <a:r>
              <a:rPr lang="fr-FR" dirty="0" smtClean="0">
                <a:latin typeface="Arial" charset="0"/>
              </a:rPr>
              <a:t> of </a:t>
            </a:r>
            <a:r>
              <a:rPr lang="fr-FR" dirty="0" err="1" smtClean="0">
                <a:latin typeface="Arial" charset="0"/>
              </a:rPr>
              <a:t>GPDs</a:t>
            </a:r>
            <a:r>
              <a:rPr lang="fr-FR" dirty="0" smtClean="0">
                <a:latin typeface="Arial" charset="0"/>
              </a:rPr>
              <a:t> </a:t>
            </a:r>
            <a:r>
              <a:rPr lang="fr-FR" dirty="0" err="1" smtClean="0">
                <a:latin typeface="Arial" charset="0"/>
              </a:rPr>
              <a:t>is</a:t>
            </a:r>
            <a:r>
              <a:rPr lang="fr-FR" dirty="0" smtClean="0">
                <a:latin typeface="Arial" charset="0"/>
              </a:rPr>
              <a:t> </a:t>
            </a:r>
            <a:r>
              <a:rPr lang="fr-FR" dirty="0" err="1" smtClean="0">
                <a:latin typeface="Arial" charset="0"/>
              </a:rPr>
              <a:t>DVCS</a:t>
            </a:r>
            <a:r>
              <a:rPr lang="fr-FR" dirty="0" smtClean="0">
                <a:latin typeface="Arial" charset="0"/>
              </a:rPr>
              <a:t>, </a:t>
            </a:r>
            <a:r>
              <a:rPr lang="fr-FR" dirty="0" err="1" smtClean="0">
                <a:latin typeface="Arial" charset="0"/>
              </a:rPr>
              <a:t>which</a:t>
            </a:r>
            <a:r>
              <a:rPr lang="fr-FR" dirty="0" smtClean="0">
                <a:latin typeface="Arial" charset="0"/>
              </a:rPr>
              <a:t> </a:t>
            </a:r>
            <a:r>
              <a:rPr lang="fr-FR" dirty="0" err="1" smtClean="0">
                <a:latin typeface="Arial" charset="0"/>
              </a:rPr>
              <a:t>is</a:t>
            </a:r>
            <a:r>
              <a:rPr lang="fr-FR" dirty="0" smtClean="0">
                <a:latin typeface="Arial" charset="0"/>
              </a:rPr>
              <a:t> the </a:t>
            </a:r>
            <a:r>
              <a:rPr lang="fr-FR" dirty="0" err="1" smtClean="0">
                <a:latin typeface="Arial" charset="0"/>
              </a:rPr>
              <a:t>electroproduction</a:t>
            </a:r>
            <a:r>
              <a:rPr lang="fr-FR" dirty="0" smtClean="0">
                <a:latin typeface="Arial" charset="0"/>
              </a:rPr>
              <a:t> of a real photon on a quark of the </a:t>
            </a:r>
            <a:r>
              <a:rPr lang="fr-FR" dirty="0" err="1" smtClean="0">
                <a:latin typeface="Arial" charset="0"/>
              </a:rPr>
              <a:t>nucleon</a:t>
            </a:r>
            <a:r>
              <a:rPr lang="fr-FR" dirty="0" smtClean="0">
                <a:latin typeface="Arial" charset="0"/>
              </a:rPr>
              <a:t>. You </a:t>
            </a:r>
            <a:r>
              <a:rPr lang="fr-FR" dirty="0" err="1" smtClean="0">
                <a:latin typeface="Arial" charset="0"/>
              </a:rPr>
              <a:t>see</a:t>
            </a:r>
            <a:r>
              <a:rPr lang="fr-FR" dirty="0" smtClean="0">
                <a:latin typeface="Arial" charset="0"/>
              </a:rPr>
              <a:t> </a:t>
            </a:r>
            <a:r>
              <a:rPr lang="fr-FR" dirty="0" err="1" smtClean="0">
                <a:latin typeface="Arial" charset="0"/>
              </a:rPr>
              <a:t>it</a:t>
            </a:r>
            <a:r>
              <a:rPr lang="fr-FR" dirty="0" smtClean="0">
                <a:latin typeface="Arial" charset="0"/>
              </a:rPr>
              <a:t> </a:t>
            </a:r>
            <a:r>
              <a:rPr lang="fr-FR" dirty="0" err="1" smtClean="0">
                <a:latin typeface="Arial" charset="0"/>
              </a:rPr>
              <a:t>here</a:t>
            </a:r>
            <a:r>
              <a:rPr lang="fr-FR" dirty="0" smtClean="0">
                <a:latin typeface="Arial" charset="0"/>
              </a:rPr>
              <a:t> </a:t>
            </a:r>
            <a:r>
              <a:rPr lang="fr-FR" dirty="0" err="1" smtClean="0">
                <a:latin typeface="Arial" charset="0"/>
              </a:rPr>
              <a:t>represented</a:t>
            </a:r>
            <a:r>
              <a:rPr lang="fr-FR" dirty="0" smtClean="0">
                <a:latin typeface="Arial" charset="0"/>
              </a:rPr>
              <a:t> by the « </a:t>
            </a:r>
            <a:r>
              <a:rPr lang="fr-FR" dirty="0" err="1" smtClean="0">
                <a:latin typeface="Arial" charset="0"/>
              </a:rPr>
              <a:t>handbag</a:t>
            </a:r>
            <a:r>
              <a:rPr lang="fr-FR" dirty="0" smtClean="0">
                <a:latin typeface="Arial" charset="0"/>
              </a:rPr>
              <a:t> » </a:t>
            </a:r>
            <a:r>
              <a:rPr lang="fr-FR" dirty="0" err="1" smtClean="0">
                <a:latin typeface="Arial" charset="0"/>
              </a:rPr>
              <a:t>diagram</a:t>
            </a:r>
            <a:r>
              <a:rPr lang="fr-FR" dirty="0" smtClean="0">
                <a:latin typeface="Arial" charset="0"/>
              </a:rPr>
              <a:t>, </a:t>
            </a:r>
            <a:r>
              <a:rPr lang="fr-FR" dirty="0" err="1" smtClean="0">
                <a:latin typeface="Arial" charset="0"/>
              </a:rPr>
              <a:t>which</a:t>
            </a:r>
            <a:r>
              <a:rPr lang="fr-FR" dirty="0" smtClean="0">
                <a:latin typeface="Arial" charset="0"/>
              </a:rPr>
              <a:t> shows the </a:t>
            </a:r>
            <a:r>
              <a:rPr lang="fr-FR" dirty="0" err="1" smtClean="0">
                <a:latin typeface="Arial" charset="0"/>
              </a:rPr>
              <a:t>virtual</a:t>
            </a:r>
            <a:r>
              <a:rPr lang="fr-FR" dirty="0" smtClean="0">
                <a:latin typeface="Arial" charset="0"/>
              </a:rPr>
              <a:t> photon </a:t>
            </a:r>
            <a:r>
              <a:rPr lang="fr-FR" dirty="0" err="1" smtClean="0">
                <a:latin typeface="Arial" charset="0"/>
              </a:rPr>
              <a:t>that</a:t>
            </a:r>
            <a:r>
              <a:rPr lang="fr-FR" dirty="0" smtClean="0">
                <a:latin typeface="Arial" charset="0"/>
              </a:rPr>
              <a:t> </a:t>
            </a:r>
            <a:r>
              <a:rPr lang="fr-FR" dirty="0" err="1" smtClean="0">
                <a:latin typeface="Arial" charset="0"/>
              </a:rPr>
              <a:t>interacts</a:t>
            </a:r>
            <a:r>
              <a:rPr lang="fr-FR" dirty="0" smtClean="0">
                <a:latin typeface="Arial" charset="0"/>
              </a:rPr>
              <a:t> </a:t>
            </a:r>
            <a:r>
              <a:rPr lang="fr-FR" dirty="0" err="1" smtClean="0">
                <a:latin typeface="Arial" charset="0"/>
              </a:rPr>
              <a:t>with</a:t>
            </a:r>
            <a:r>
              <a:rPr lang="fr-FR" dirty="0" smtClean="0">
                <a:latin typeface="Arial" charset="0"/>
              </a:rPr>
              <a:t> one of the quarks of the </a:t>
            </a:r>
            <a:r>
              <a:rPr lang="fr-FR" dirty="0" err="1" smtClean="0">
                <a:latin typeface="Arial" charset="0"/>
              </a:rPr>
              <a:t>nucleon</a:t>
            </a:r>
            <a:r>
              <a:rPr lang="fr-FR" dirty="0" smtClean="0">
                <a:latin typeface="Arial" charset="0"/>
              </a:rPr>
              <a:t>, </a:t>
            </a:r>
            <a:r>
              <a:rPr lang="fr-FR" dirty="0" err="1" smtClean="0">
                <a:latin typeface="Arial" charset="0"/>
              </a:rPr>
              <a:t>which</a:t>
            </a:r>
            <a:r>
              <a:rPr lang="fr-FR" dirty="0" smtClean="0">
                <a:latin typeface="Arial" charset="0"/>
              </a:rPr>
              <a:t> </a:t>
            </a:r>
            <a:r>
              <a:rPr lang="fr-FR" dirty="0" err="1" smtClean="0">
                <a:latin typeface="Arial" charset="0"/>
              </a:rPr>
              <a:t>propagates</a:t>
            </a:r>
            <a:r>
              <a:rPr lang="fr-FR" dirty="0" smtClean="0">
                <a:latin typeface="Arial" charset="0"/>
              </a:rPr>
              <a:t> and </a:t>
            </a:r>
            <a:r>
              <a:rPr lang="fr-FR" dirty="0" err="1" smtClean="0">
                <a:latin typeface="Arial" charset="0"/>
              </a:rPr>
              <a:t>then</a:t>
            </a:r>
            <a:r>
              <a:rPr lang="fr-FR" dirty="0" smtClean="0">
                <a:latin typeface="Arial" charset="0"/>
              </a:rPr>
              <a:t> </a:t>
            </a:r>
            <a:r>
              <a:rPr lang="fr-FR" dirty="0" err="1" smtClean="0">
                <a:latin typeface="Arial" charset="0"/>
              </a:rPr>
              <a:t>radiates</a:t>
            </a:r>
            <a:r>
              <a:rPr lang="fr-FR" dirty="0" smtClean="0">
                <a:latin typeface="Arial" charset="0"/>
              </a:rPr>
              <a:t> a real photon, </a:t>
            </a:r>
            <a:r>
              <a:rPr lang="fr-FR" dirty="0" err="1" smtClean="0">
                <a:latin typeface="Arial" charset="0"/>
              </a:rPr>
              <a:t>before</a:t>
            </a:r>
            <a:r>
              <a:rPr lang="fr-FR" dirty="0" smtClean="0">
                <a:latin typeface="Arial" charset="0"/>
              </a:rPr>
              <a:t> « </a:t>
            </a:r>
            <a:r>
              <a:rPr lang="fr-FR" dirty="0" err="1" smtClean="0">
                <a:latin typeface="Arial" charset="0"/>
              </a:rPr>
              <a:t>going</a:t>
            </a:r>
            <a:r>
              <a:rPr lang="fr-FR" dirty="0" smtClean="0">
                <a:latin typeface="Arial" charset="0"/>
              </a:rPr>
              <a:t> back » in the </a:t>
            </a:r>
            <a:r>
              <a:rPr lang="fr-FR" dirty="0" err="1" smtClean="0">
                <a:latin typeface="Arial" charset="0"/>
              </a:rPr>
              <a:t>nucleon</a:t>
            </a:r>
            <a:r>
              <a:rPr lang="fr-FR" dirty="0" smtClean="0">
                <a:latin typeface="Arial" charset="0"/>
              </a:rPr>
              <a:t>. The </a:t>
            </a:r>
            <a:r>
              <a:rPr lang="fr-FR" dirty="0" err="1" smtClean="0">
                <a:latin typeface="Arial" charset="0"/>
              </a:rPr>
              <a:t>handbag</a:t>
            </a:r>
            <a:r>
              <a:rPr lang="fr-FR" dirty="0" smtClean="0">
                <a:latin typeface="Arial" charset="0"/>
              </a:rPr>
              <a:t> </a:t>
            </a:r>
            <a:r>
              <a:rPr lang="fr-FR" dirty="0" err="1" smtClean="0">
                <a:latin typeface="Arial" charset="0"/>
              </a:rPr>
              <a:t>implies</a:t>
            </a:r>
            <a:r>
              <a:rPr lang="fr-FR" dirty="0" smtClean="0">
                <a:latin typeface="Arial" charset="0"/>
              </a:rPr>
              <a:t> the </a:t>
            </a:r>
            <a:r>
              <a:rPr lang="fr-FR" dirty="0" err="1" smtClean="0">
                <a:latin typeface="Arial" charset="0"/>
              </a:rPr>
              <a:t>factorization</a:t>
            </a:r>
            <a:r>
              <a:rPr lang="fr-FR" dirty="0" smtClean="0">
                <a:latin typeface="Arial" charset="0"/>
              </a:rPr>
              <a:t> of </a:t>
            </a:r>
            <a:r>
              <a:rPr lang="fr-FR" dirty="0" err="1" smtClean="0">
                <a:latin typeface="Arial" charset="0"/>
              </a:rPr>
              <a:t>this</a:t>
            </a:r>
            <a:r>
              <a:rPr lang="fr-FR" dirty="0" smtClean="0">
                <a:latin typeface="Arial" charset="0"/>
              </a:rPr>
              <a:t> </a:t>
            </a:r>
            <a:r>
              <a:rPr lang="fr-FR" dirty="0" err="1" smtClean="0">
                <a:latin typeface="Arial" charset="0"/>
              </a:rPr>
              <a:t>reaction</a:t>
            </a:r>
            <a:r>
              <a:rPr lang="fr-FR" dirty="0" smtClean="0">
                <a:latin typeface="Arial" charset="0"/>
              </a:rPr>
              <a:t> in </a:t>
            </a:r>
            <a:r>
              <a:rPr lang="fr-FR" dirty="0" err="1" smtClean="0">
                <a:latin typeface="Arial" charset="0"/>
              </a:rPr>
              <a:t>two</a:t>
            </a:r>
            <a:r>
              <a:rPr lang="fr-FR" dirty="0" smtClean="0">
                <a:latin typeface="Arial" charset="0"/>
              </a:rPr>
              <a:t> parts: the top one, </a:t>
            </a:r>
            <a:r>
              <a:rPr lang="fr-FR" dirty="0" err="1" smtClean="0">
                <a:latin typeface="Arial" charset="0"/>
              </a:rPr>
              <a:t>describing</a:t>
            </a:r>
            <a:r>
              <a:rPr lang="fr-FR" dirty="0" smtClean="0">
                <a:latin typeface="Arial" charset="0"/>
              </a:rPr>
              <a:t> the </a:t>
            </a:r>
            <a:r>
              <a:rPr lang="fr-FR" dirty="0" err="1" smtClean="0">
                <a:latin typeface="Arial" charset="0"/>
              </a:rPr>
              <a:t>virtual</a:t>
            </a:r>
            <a:r>
              <a:rPr lang="fr-FR" dirty="0" smtClean="0">
                <a:latin typeface="Arial" charset="0"/>
              </a:rPr>
              <a:t>-photon/quark interaction, </a:t>
            </a:r>
            <a:r>
              <a:rPr lang="fr-FR" dirty="0" err="1" smtClean="0">
                <a:latin typeface="Arial" charset="0"/>
              </a:rPr>
              <a:t>which</a:t>
            </a:r>
            <a:r>
              <a:rPr lang="fr-FR" dirty="0" smtClean="0">
                <a:latin typeface="Arial" charset="0"/>
              </a:rPr>
              <a:t> </a:t>
            </a:r>
            <a:r>
              <a:rPr lang="fr-FR" dirty="0" err="1" smtClean="0">
                <a:latin typeface="Arial" charset="0"/>
              </a:rPr>
              <a:t>is</a:t>
            </a:r>
            <a:r>
              <a:rPr lang="fr-FR" dirty="0" smtClean="0">
                <a:latin typeface="Arial" charset="0"/>
              </a:rPr>
              <a:t> calculable in </a:t>
            </a:r>
            <a:r>
              <a:rPr lang="fr-FR" dirty="0" err="1" smtClean="0">
                <a:latin typeface="Arial" charset="0"/>
              </a:rPr>
              <a:t>perturbative</a:t>
            </a:r>
            <a:r>
              <a:rPr lang="fr-FR" dirty="0" smtClean="0">
                <a:latin typeface="Arial" charset="0"/>
              </a:rPr>
              <a:t> </a:t>
            </a:r>
            <a:r>
              <a:rPr lang="fr-FR" dirty="0" err="1" smtClean="0">
                <a:latin typeface="Arial" charset="0"/>
              </a:rPr>
              <a:t>QCD</a:t>
            </a:r>
            <a:r>
              <a:rPr lang="fr-FR" dirty="0" smtClean="0">
                <a:latin typeface="Arial" charset="0"/>
              </a:rPr>
              <a:t>; and the </a:t>
            </a:r>
            <a:r>
              <a:rPr lang="fr-FR" dirty="0" err="1" smtClean="0">
                <a:latin typeface="Arial" charset="0"/>
              </a:rPr>
              <a:t>bottom</a:t>
            </a:r>
            <a:r>
              <a:rPr lang="fr-FR" dirty="0" smtClean="0">
                <a:latin typeface="Arial" charset="0"/>
              </a:rPr>
              <a:t> one,</a:t>
            </a:r>
            <a:r>
              <a:rPr lang="fr-FR" baseline="0" dirty="0" smtClean="0">
                <a:latin typeface="Arial" charset="0"/>
              </a:rPr>
              <a:t> </a:t>
            </a:r>
            <a:r>
              <a:rPr lang="fr-FR" dirty="0" err="1" smtClean="0">
                <a:latin typeface="Arial" charset="0"/>
              </a:rPr>
              <a:t>describing</a:t>
            </a:r>
            <a:r>
              <a:rPr lang="fr-FR" dirty="0" smtClean="0">
                <a:latin typeface="Arial" charset="0"/>
              </a:rPr>
              <a:t> the </a:t>
            </a:r>
            <a:r>
              <a:rPr lang="fr-FR" dirty="0" err="1" smtClean="0">
                <a:latin typeface="Arial" charset="0"/>
              </a:rPr>
              <a:t>partonic</a:t>
            </a:r>
            <a:r>
              <a:rPr lang="fr-FR" dirty="0" smtClean="0">
                <a:latin typeface="Arial" charset="0"/>
              </a:rPr>
              <a:t> structure of the </a:t>
            </a:r>
            <a:r>
              <a:rPr lang="fr-FR" dirty="0" err="1" smtClean="0">
                <a:latin typeface="Arial" charset="0"/>
              </a:rPr>
              <a:t>nucleon</a:t>
            </a:r>
            <a:r>
              <a:rPr lang="fr-FR" dirty="0" smtClean="0">
                <a:latin typeface="Arial" charset="0"/>
              </a:rPr>
              <a:t>, </a:t>
            </a:r>
            <a:r>
              <a:rPr lang="fr-FR" dirty="0" err="1" smtClean="0">
                <a:latin typeface="Arial" charset="0"/>
              </a:rPr>
              <a:t>which</a:t>
            </a:r>
            <a:r>
              <a:rPr lang="fr-FR" dirty="0" smtClean="0">
                <a:latin typeface="Arial" charset="0"/>
              </a:rPr>
              <a:t> </a:t>
            </a:r>
            <a:r>
              <a:rPr lang="fr-FR" dirty="0" err="1" smtClean="0">
                <a:latin typeface="Arial" charset="0"/>
              </a:rPr>
              <a:t>is</a:t>
            </a:r>
            <a:r>
              <a:rPr lang="fr-FR" dirty="0" smtClean="0">
                <a:latin typeface="Arial" charset="0"/>
              </a:rPr>
              <a:t> </a:t>
            </a:r>
            <a:r>
              <a:rPr lang="fr-FR" dirty="0" err="1" smtClean="0">
                <a:latin typeface="Arial" charset="0"/>
              </a:rPr>
              <a:t>encoded</a:t>
            </a:r>
            <a:r>
              <a:rPr lang="fr-FR" dirty="0" smtClean="0">
                <a:latin typeface="Arial" charset="0"/>
              </a:rPr>
              <a:t> in the </a:t>
            </a:r>
            <a:r>
              <a:rPr lang="fr-FR" dirty="0" err="1" smtClean="0">
                <a:latin typeface="Arial" charset="0"/>
              </a:rPr>
              <a:t>generalized</a:t>
            </a:r>
            <a:r>
              <a:rPr lang="fr-FR" dirty="0" smtClean="0">
                <a:latin typeface="Arial" charset="0"/>
              </a:rPr>
              <a:t> parton distributions. The </a:t>
            </a:r>
            <a:r>
              <a:rPr lang="fr-FR" dirty="0" err="1" smtClean="0">
                <a:latin typeface="Arial" charset="0"/>
              </a:rPr>
              <a:t>handbag</a:t>
            </a:r>
            <a:r>
              <a:rPr lang="fr-FR" dirty="0" smtClean="0">
                <a:latin typeface="Arial" charset="0"/>
              </a:rPr>
              <a:t> </a:t>
            </a:r>
            <a:r>
              <a:rPr lang="fr-FR" dirty="0" err="1" smtClean="0">
                <a:latin typeface="Arial" charset="0"/>
              </a:rPr>
              <a:t>factorization</a:t>
            </a:r>
            <a:r>
              <a:rPr lang="fr-FR" dirty="0" smtClean="0">
                <a:latin typeface="Arial" charset="0"/>
              </a:rPr>
              <a:t> </a:t>
            </a:r>
            <a:r>
              <a:rPr lang="fr-FR" dirty="0" err="1" smtClean="0">
                <a:latin typeface="Arial" charset="0"/>
              </a:rPr>
              <a:t>holds</a:t>
            </a:r>
            <a:r>
              <a:rPr lang="fr-FR" dirty="0" smtClean="0">
                <a:latin typeface="Arial" charset="0"/>
              </a:rPr>
              <a:t> in the </a:t>
            </a:r>
            <a:r>
              <a:rPr lang="fr-FR" dirty="0" err="1" smtClean="0">
                <a:latin typeface="Arial" charset="0"/>
              </a:rPr>
              <a:t>so</a:t>
            </a:r>
            <a:r>
              <a:rPr lang="fr-FR" dirty="0" smtClean="0">
                <a:latin typeface="Arial" charset="0"/>
              </a:rPr>
              <a:t>-</a:t>
            </a:r>
            <a:r>
              <a:rPr lang="fr-FR" dirty="0" err="1" smtClean="0">
                <a:latin typeface="Arial" charset="0"/>
              </a:rPr>
              <a:t>called</a:t>
            </a:r>
            <a:r>
              <a:rPr lang="fr-FR" dirty="0" smtClean="0">
                <a:latin typeface="Arial" charset="0"/>
              </a:rPr>
              <a:t> </a:t>
            </a:r>
            <a:r>
              <a:rPr lang="fr-FR" dirty="0" err="1" smtClean="0">
                <a:latin typeface="Arial" charset="0"/>
              </a:rPr>
              <a:t>Bjorken</a:t>
            </a:r>
            <a:r>
              <a:rPr lang="fr-FR" dirty="0" smtClean="0">
                <a:latin typeface="Arial" charset="0"/>
              </a:rPr>
              <a:t> </a:t>
            </a:r>
            <a:r>
              <a:rPr lang="fr-FR" dirty="0" err="1" smtClean="0">
                <a:latin typeface="Arial" charset="0"/>
              </a:rPr>
              <a:t>regime</a:t>
            </a:r>
            <a:r>
              <a:rPr lang="fr-FR" dirty="0" smtClean="0">
                <a:latin typeface="Arial" charset="0"/>
              </a:rPr>
              <a:t>, </a:t>
            </a:r>
            <a:r>
              <a:rPr lang="fr-FR" dirty="0" err="1" smtClean="0">
                <a:latin typeface="Arial" charset="0"/>
              </a:rPr>
              <a:t>which</a:t>
            </a:r>
            <a:r>
              <a:rPr lang="fr-FR" dirty="0" smtClean="0">
                <a:latin typeface="Arial" charset="0"/>
              </a:rPr>
              <a:t> </a:t>
            </a:r>
            <a:r>
              <a:rPr lang="fr-FR" dirty="0" err="1" smtClean="0">
                <a:latin typeface="Arial" charset="0"/>
              </a:rPr>
              <a:t>requires</a:t>
            </a:r>
            <a:r>
              <a:rPr lang="fr-FR" dirty="0" smtClean="0">
                <a:latin typeface="Arial" charset="0"/>
              </a:rPr>
              <a:t> to </a:t>
            </a:r>
            <a:r>
              <a:rPr lang="fr-FR" dirty="0" err="1" smtClean="0">
                <a:latin typeface="Arial" charset="0"/>
              </a:rPr>
              <a:t>be</a:t>
            </a:r>
            <a:r>
              <a:rPr lang="fr-FR" dirty="0" smtClean="0">
                <a:latin typeface="Arial" charset="0"/>
              </a:rPr>
              <a:t> </a:t>
            </a:r>
            <a:r>
              <a:rPr lang="fr-FR" dirty="0" err="1" smtClean="0">
                <a:latin typeface="Arial" charset="0"/>
              </a:rPr>
              <a:t>at</a:t>
            </a:r>
            <a:r>
              <a:rPr lang="fr-FR" dirty="0" smtClean="0">
                <a:latin typeface="Arial" charset="0"/>
              </a:rPr>
              <a:t> </a:t>
            </a:r>
            <a:r>
              <a:rPr lang="fr-FR" dirty="0" err="1" smtClean="0">
                <a:latin typeface="Arial" charset="0"/>
              </a:rPr>
              <a:t>high</a:t>
            </a:r>
            <a:r>
              <a:rPr lang="fr-FR" dirty="0" smtClean="0">
                <a:latin typeface="Arial" charset="0"/>
              </a:rPr>
              <a:t> Q2 </a:t>
            </a:r>
            <a:r>
              <a:rPr lang="fr-FR" dirty="0" err="1" smtClean="0">
                <a:latin typeface="Arial" charset="0"/>
              </a:rPr>
              <a:t>with</a:t>
            </a:r>
            <a:r>
              <a:rPr lang="fr-FR" dirty="0" smtClean="0">
                <a:latin typeface="Arial" charset="0"/>
              </a:rPr>
              <a:t> respect to the </a:t>
            </a:r>
            <a:r>
              <a:rPr lang="fr-FR" dirty="0" err="1" smtClean="0">
                <a:latin typeface="Arial" charset="0"/>
              </a:rPr>
              <a:t>momentum</a:t>
            </a:r>
            <a:r>
              <a:rPr lang="fr-FR" dirty="0" smtClean="0">
                <a:latin typeface="Arial" charset="0"/>
              </a:rPr>
              <a:t> </a:t>
            </a:r>
            <a:r>
              <a:rPr lang="fr-FR" dirty="0" err="1" smtClean="0">
                <a:latin typeface="Arial" charset="0"/>
              </a:rPr>
              <a:t>transfered</a:t>
            </a:r>
            <a:r>
              <a:rPr lang="fr-FR" dirty="0" smtClean="0">
                <a:latin typeface="Arial" charset="0"/>
              </a:rPr>
              <a:t> to the proton (t). </a:t>
            </a:r>
          </a:p>
          <a:p>
            <a:pPr eaLnBrk="1" hangingPunct="1"/>
            <a:r>
              <a:rPr lang="fr-FR" dirty="0" err="1" smtClean="0">
                <a:latin typeface="Arial" charset="0"/>
              </a:rPr>
              <a:t>At</a:t>
            </a:r>
            <a:r>
              <a:rPr lang="fr-FR" dirty="0" smtClean="0">
                <a:latin typeface="Arial" charset="0"/>
              </a:rPr>
              <a:t> </a:t>
            </a:r>
            <a:r>
              <a:rPr lang="fr-FR" dirty="0" err="1" smtClean="0">
                <a:latin typeface="Arial" charset="0"/>
              </a:rPr>
              <a:t>leading</a:t>
            </a:r>
            <a:r>
              <a:rPr lang="fr-FR" dirty="0" smtClean="0">
                <a:latin typeface="Arial" charset="0"/>
              </a:rPr>
              <a:t> </a:t>
            </a:r>
            <a:r>
              <a:rPr lang="fr-FR" dirty="0" err="1" smtClean="0">
                <a:latin typeface="Arial" charset="0"/>
              </a:rPr>
              <a:t>order</a:t>
            </a:r>
            <a:r>
              <a:rPr lang="fr-FR" dirty="0" smtClean="0">
                <a:latin typeface="Arial" charset="0"/>
              </a:rPr>
              <a:t> and twist in </a:t>
            </a:r>
            <a:r>
              <a:rPr lang="fr-FR" dirty="0" err="1" smtClean="0">
                <a:latin typeface="Arial" charset="0"/>
              </a:rPr>
              <a:t>QCD</a:t>
            </a:r>
            <a:r>
              <a:rPr lang="fr-FR" dirty="0" smtClean="0">
                <a:latin typeface="Arial" charset="0"/>
              </a:rPr>
              <a:t>, </a:t>
            </a:r>
            <a:r>
              <a:rPr lang="fr-FR" dirty="0" err="1" smtClean="0">
                <a:latin typeface="Arial" charset="0"/>
              </a:rPr>
              <a:t>considering</a:t>
            </a:r>
            <a:r>
              <a:rPr lang="fr-FR" dirty="0" smtClean="0">
                <a:latin typeface="Arial" charset="0"/>
              </a:rPr>
              <a:t> </a:t>
            </a:r>
            <a:r>
              <a:rPr lang="fr-FR" dirty="0" err="1" smtClean="0">
                <a:latin typeface="Arial" charset="0"/>
              </a:rPr>
              <a:t>only</a:t>
            </a:r>
            <a:r>
              <a:rPr lang="fr-FR" dirty="0" smtClean="0">
                <a:latin typeface="Arial" charset="0"/>
              </a:rPr>
              <a:t> quark-</a:t>
            </a:r>
            <a:r>
              <a:rPr lang="fr-FR" dirty="0" err="1" smtClean="0">
                <a:latin typeface="Arial" charset="0"/>
              </a:rPr>
              <a:t>helicity</a:t>
            </a:r>
            <a:r>
              <a:rPr lang="fr-FR" dirty="0" smtClean="0">
                <a:latin typeface="Arial" charset="0"/>
              </a:rPr>
              <a:t> </a:t>
            </a:r>
            <a:r>
              <a:rPr lang="fr-FR" dirty="0" err="1" smtClean="0">
                <a:latin typeface="Arial" charset="0"/>
              </a:rPr>
              <a:t>conserving</a:t>
            </a:r>
            <a:r>
              <a:rPr lang="fr-FR" dirty="0" smtClean="0">
                <a:latin typeface="Arial" charset="0"/>
              </a:rPr>
              <a:t> </a:t>
            </a:r>
            <a:r>
              <a:rPr lang="fr-FR" dirty="0" err="1" smtClean="0">
                <a:latin typeface="Arial" charset="0"/>
              </a:rPr>
              <a:t>quantities</a:t>
            </a:r>
            <a:r>
              <a:rPr lang="fr-FR" dirty="0" smtClean="0">
                <a:latin typeface="Arial" charset="0"/>
              </a:rPr>
              <a:t> and the quark </a:t>
            </a:r>
            <a:r>
              <a:rPr lang="fr-FR" dirty="0" err="1" smtClean="0">
                <a:latin typeface="Arial" charset="0"/>
              </a:rPr>
              <a:t>sector</a:t>
            </a:r>
            <a:r>
              <a:rPr lang="fr-FR" dirty="0" smtClean="0">
                <a:latin typeface="Arial" charset="0"/>
              </a:rPr>
              <a:t>, </a:t>
            </a:r>
            <a:r>
              <a:rPr lang="fr-FR" dirty="0" err="1" smtClean="0">
                <a:latin typeface="Arial" charset="0"/>
              </a:rPr>
              <a:t>there</a:t>
            </a:r>
            <a:r>
              <a:rPr lang="fr-FR" dirty="0" smtClean="0">
                <a:latin typeface="Arial" charset="0"/>
              </a:rPr>
              <a:t> are 4 </a:t>
            </a:r>
            <a:r>
              <a:rPr lang="fr-FR" dirty="0" err="1" smtClean="0">
                <a:latin typeface="Arial" charset="0"/>
              </a:rPr>
              <a:t>GPDs</a:t>
            </a:r>
            <a:r>
              <a:rPr lang="fr-FR" dirty="0" smtClean="0">
                <a:latin typeface="Arial" charset="0"/>
              </a:rPr>
              <a:t>, H, </a:t>
            </a:r>
            <a:r>
              <a:rPr lang="fr-FR" dirty="0" err="1" smtClean="0">
                <a:latin typeface="Arial" charset="0"/>
              </a:rPr>
              <a:t>Htidle</a:t>
            </a:r>
            <a:r>
              <a:rPr lang="fr-FR" dirty="0" smtClean="0">
                <a:latin typeface="Arial" charset="0"/>
              </a:rPr>
              <a:t>, E, </a:t>
            </a:r>
            <a:r>
              <a:rPr lang="fr-FR" dirty="0" err="1" smtClean="0">
                <a:latin typeface="Arial" charset="0"/>
              </a:rPr>
              <a:t>Etilde</a:t>
            </a:r>
            <a:r>
              <a:rPr lang="fr-FR" dirty="0" smtClean="0">
                <a:latin typeface="Arial" charset="0"/>
              </a:rPr>
              <a:t>, and </a:t>
            </a:r>
            <a:r>
              <a:rPr lang="fr-FR" dirty="0" err="1" smtClean="0">
                <a:latin typeface="Arial" charset="0"/>
              </a:rPr>
              <a:t>they</a:t>
            </a:r>
            <a:r>
              <a:rPr lang="fr-FR" dirty="0" smtClean="0">
                <a:latin typeface="Arial" charset="0"/>
              </a:rPr>
              <a:t> </a:t>
            </a:r>
            <a:r>
              <a:rPr lang="fr-FR" dirty="0" err="1" smtClean="0">
                <a:latin typeface="Arial" charset="0"/>
              </a:rPr>
              <a:t>depend</a:t>
            </a:r>
            <a:r>
              <a:rPr lang="fr-FR" dirty="0" smtClean="0">
                <a:latin typeface="Arial" charset="0"/>
              </a:rPr>
              <a:t> on </a:t>
            </a:r>
            <a:r>
              <a:rPr lang="fr-FR" dirty="0" err="1" smtClean="0">
                <a:latin typeface="Arial" charset="0"/>
              </a:rPr>
              <a:t>three</a:t>
            </a:r>
            <a:r>
              <a:rPr lang="fr-FR" dirty="0" smtClean="0">
                <a:latin typeface="Arial" charset="0"/>
              </a:rPr>
              <a:t> variables: x, the </a:t>
            </a:r>
            <a:r>
              <a:rPr lang="fr-FR" dirty="0" err="1" smtClean="0">
                <a:latin typeface="Arial" charset="0"/>
              </a:rPr>
              <a:t>momentum</a:t>
            </a:r>
            <a:r>
              <a:rPr lang="fr-FR" dirty="0" smtClean="0">
                <a:latin typeface="Arial" charset="0"/>
              </a:rPr>
              <a:t> fraction </a:t>
            </a:r>
            <a:r>
              <a:rPr lang="fr-FR" dirty="0" err="1" smtClean="0">
                <a:latin typeface="Arial" charset="0"/>
              </a:rPr>
              <a:t>carried</a:t>
            </a:r>
            <a:r>
              <a:rPr lang="fr-FR" dirty="0" smtClean="0">
                <a:latin typeface="Arial" charset="0"/>
              </a:rPr>
              <a:t> by the </a:t>
            </a:r>
            <a:r>
              <a:rPr lang="fr-FR" dirty="0" err="1" smtClean="0">
                <a:latin typeface="Arial" charset="0"/>
              </a:rPr>
              <a:t>struck</a:t>
            </a:r>
            <a:r>
              <a:rPr lang="fr-FR" dirty="0" smtClean="0">
                <a:latin typeface="Arial" charset="0"/>
              </a:rPr>
              <a:t> quark, </a:t>
            </a:r>
            <a:r>
              <a:rPr lang="fr-FR" dirty="0" err="1" smtClean="0">
                <a:latin typeface="Arial" charset="0"/>
              </a:rPr>
              <a:t>csi</a:t>
            </a:r>
            <a:r>
              <a:rPr lang="fr-FR" dirty="0" smtClean="0">
                <a:latin typeface="Arial" charset="0"/>
              </a:rPr>
              <a:t>, the </a:t>
            </a:r>
            <a:r>
              <a:rPr lang="fr-FR" dirty="0" err="1" smtClean="0">
                <a:latin typeface="Arial" charset="0"/>
              </a:rPr>
              <a:t>difference</a:t>
            </a:r>
            <a:r>
              <a:rPr lang="fr-FR" dirty="0" smtClean="0">
                <a:latin typeface="Arial" charset="0"/>
              </a:rPr>
              <a:t> of the quark </a:t>
            </a:r>
            <a:r>
              <a:rPr lang="fr-FR" dirty="0" err="1" smtClean="0">
                <a:latin typeface="Arial" charset="0"/>
              </a:rPr>
              <a:t>momentum</a:t>
            </a:r>
            <a:r>
              <a:rPr lang="fr-FR" dirty="0" smtClean="0">
                <a:latin typeface="Arial" charset="0"/>
              </a:rPr>
              <a:t> </a:t>
            </a:r>
            <a:r>
              <a:rPr lang="fr-FR" dirty="0" err="1" smtClean="0">
                <a:latin typeface="Arial" charset="0"/>
              </a:rPr>
              <a:t>between</a:t>
            </a:r>
            <a:r>
              <a:rPr lang="fr-FR" dirty="0" smtClean="0">
                <a:latin typeface="Arial" charset="0"/>
              </a:rPr>
              <a:t> initial and final state (</a:t>
            </a:r>
            <a:r>
              <a:rPr lang="fr-FR" dirty="0" err="1" smtClean="0">
                <a:latin typeface="Arial" charset="0"/>
              </a:rPr>
              <a:t>which</a:t>
            </a:r>
            <a:r>
              <a:rPr lang="fr-FR" dirty="0" smtClean="0">
                <a:latin typeface="Arial" charset="0"/>
              </a:rPr>
              <a:t> </a:t>
            </a:r>
            <a:r>
              <a:rPr lang="fr-FR" dirty="0" err="1" smtClean="0">
                <a:latin typeface="Arial" charset="0"/>
              </a:rPr>
              <a:t>is</a:t>
            </a:r>
            <a:r>
              <a:rPr lang="fr-FR" dirty="0" smtClean="0">
                <a:latin typeface="Arial" charset="0"/>
              </a:rPr>
              <a:t> </a:t>
            </a:r>
            <a:r>
              <a:rPr lang="fr-FR" dirty="0" err="1" smtClean="0">
                <a:latin typeface="Arial" charset="0"/>
              </a:rPr>
              <a:t>linked</a:t>
            </a:r>
            <a:r>
              <a:rPr lang="fr-FR" dirty="0" smtClean="0">
                <a:latin typeface="Arial" charset="0"/>
              </a:rPr>
              <a:t> to the </a:t>
            </a:r>
            <a:r>
              <a:rPr lang="fr-FR" dirty="0" err="1" smtClean="0">
                <a:latin typeface="Arial" charset="0"/>
              </a:rPr>
              <a:t>Bjorken</a:t>
            </a:r>
            <a:r>
              <a:rPr lang="fr-FR" dirty="0" smtClean="0">
                <a:latin typeface="Arial" charset="0"/>
              </a:rPr>
              <a:t> variable </a:t>
            </a:r>
            <a:r>
              <a:rPr lang="fr-FR" dirty="0" err="1" smtClean="0">
                <a:latin typeface="Arial" charset="0"/>
              </a:rPr>
              <a:t>xB</a:t>
            </a:r>
            <a:r>
              <a:rPr lang="fr-FR" dirty="0" smtClean="0">
                <a:latin typeface="Arial" charset="0"/>
              </a:rPr>
              <a:t>) and t, the </a:t>
            </a:r>
            <a:r>
              <a:rPr lang="fr-FR" dirty="0" err="1" smtClean="0">
                <a:latin typeface="Arial" charset="0"/>
              </a:rPr>
              <a:t>momentum</a:t>
            </a:r>
            <a:r>
              <a:rPr lang="fr-FR" dirty="0" smtClean="0">
                <a:latin typeface="Arial" charset="0"/>
              </a:rPr>
              <a:t> </a:t>
            </a:r>
            <a:r>
              <a:rPr lang="fr-FR" dirty="0" err="1" smtClean="0">
                <a:latin typeface="Arial" charset="0"/>
              </a:rPr>
              <a:t>transfered</a:t>
            </a:r>
            <a:r>
              <a:rPr lang="fr-FR" dirty="0" smtClean="0">
                <a:latin typeface="Arial" charset="0"/>
              </a:rPr>
              <a:t> to the </a:t>
            </a:r>
            <a:r>
              <a:rPr lang="fr-FR" dirty="0" err="1" smtClean="0">
                <a:latin typeface="Arial" charset="0"/>
              </a:rPr>
              <a:t>nucleon</a:t>
            </a:r>
            <a:r>
              <a:rPr lang="fr-FR" dirty="0" smtClean="0">
                <a:latin typeface="Arial" charset="0"/>
              </a:rPr>
              <a:t>. There are 4 </a:t>
            </a:r>
            <a:r>
              <a:rPr lang="fr-FR" dirty="0" err="1" smtClean="0">
                <a:latin typeface="Arial" charset="0"/>
              </a:rPr>
              <a:t>GPDs</a:t>
            </a:r>
            <a:r>
              <a:rPr lang="fr-FR" dirty="0" smtClean="0">
                <a:latin typeface="Arial" charset="0"/>
              </a:rPr>
              <a:t> to </a:t>
            </a:r>
            <a:r>
              <a:rPr lang="fr-FR" dirty="0" err="1" smtClean="0">
                <a:latin typeface="Arial" charset="0"/>
              </a:rPr>
              <a:t>describe</a:t>
            </a:r>
            <a:r>
              <a:rPr lang="fr-FR" dirty="0" smtClean="0">
                <a:latin typeface="Arial" charset="0"/>
              </a:rPr>
              <a:t> </a:t>
            </a:r>
            <a:r>
              <a:rPr lang="fr-FR" dirty="0" err="1" smtClean="0">
                <a:latin typeface="Arial" charset="0"/>
              </a:rPr>
              <a:t>different</a:t>
            </a:r>
            <a:r>
              <a:rPr lang="fr-FR" dirty="0" smtClean="0">
                <a:latin typeface="Arial" charset="0"/>
              </a:rPr>
              <a:t> </a:t>
            </a:r>
            <a:r>
              <a:rPr lang="fr-FR" dirty="0" err="1" smtClean="0">
                <a:latin typeface="Arial" charset="0"/>
              </a:rPr>
              <a:t>combinations</a:t>
            </a:r>
            <a:r>
              <a:rPr lang="fr-FR" dirty="0" smtClean="0">
                <a:latin typeface="Arial" charset="0"/>
              </a:rPr>
              <a:t> of </a:t>
            </a:r>
            <a:r>
              <a:rPr lang="fr-FR" dirty="0" err="1" smtClean="0">
                <a:latin typeface="Arial" charset="0"/>
              </a:rPr>
              <a:t>nucleon</a:t>
            </a:r>
            <a:r>
              <a:rPr lang="fr-FR" dirty="0" smtClean="0">
                <a:latin typeface="Arial" charset="0"/>
              </a:rPr>
              <a:t> spin </a:t>
            </a:r>
            <a:r>
              <a:rPr lang="fr-FR" dirty="0" err="1" smtClean="0">
                <a:latin typeface="Arial" charset="0"/>
              </a:rPr>
              <a:t>with</a:t>
            </a:r>
            <a:r>
              <a:rPr lang="fr-FR" dirty="0" smtClean="0">
                <a:latin typeface="Arial" charset="0"/>
              </a:rPr>
              <a:t> respect to the </a:t>
            </a:r>
            <a:r>
              <a:rPr lang="fr-FR" dirty="0" err="1" smtClean="0">
                <a:latin typeface="Arial" charset="0"/>
              </a:rPr>
              <a:t>quark’s</a:t>
            </a:r>
            <a:r>
              <a:rPr lang="fr-FR" dirty="0" smtClean="0">
                <a:latin typeface="Arial" charset="0"/>
              </a:rPr>
              <a:t> </a:t>
            </a:r>
            <a:r>
              <a:rPr lang="fr-FR" dirty="0" err="1" smtClean="0">
                <a:latin typeface="Arial" charset="0"/>
              </a:rPr>
              <a:t>helicity</a:t>
            </a:r>
            <a:r>
              <a:rPr lang="fr-FR" dirty="0" smtClean="0">
                <a:latin typeface="Arial" charset="0"/>
              </a:rPr>
              <a:t>, for the initial and final states. 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>
                <a:latin typeface="Arial" charset="0"/>
              </a:rPr>
              <a:t>The </a:t>
            </a:r>
            <a:r>
              <a:rPr lang="fr-FR" dirty="0" err="1" smtClean="0">
                <a:latin typeface="Arial" charset="0"/>
              </a:rPr>
              <a:t>GPDs</a:t>
            </a:r>
            <a:r>
              <a:rPr lang="fr-FR" dirty="0" smtClean="0">
                <a:latin typeface="Arial" charset="0"/>
              </a:rPr>
              <a:t> </a:t>
            </a:r>
            <a:r>
              <a:rPr lang="fr-FR" dirty="0" err="1" smtClean="0">
                <a:latin typeface="Arial" charset="0"/>
              </a:rPr>
              <a:t>can</a:t>
            </a:r>
            <a:r>
              <a:rPr lang="fr-FR" dirty="0" smtClean="0">
                <a:latin typeface="Arial" charset="0"/>
              </a:rPr>
              <a:t> </a:t>
            </a:r>
            <a:r>
              <a:rPr lang="fr-FR" dirty="0" err="1" smtClean="0">
                <a:latin typeface="Arial" charset="0"/>
              </a:rPr>
              <a:t>provide</a:t>
            </a:r>
            <a:r>
              <a:rPr lang="fr-FR" dirty="0" smtClean="0">
                <a:latin typeface="Arial" charset="0"/>
              </a:rPr>
              <a:t> us a </a:t>
            </a:r>
            <a:r>
              <a:rPr lang="fr-FR" dirty="0" err="1" smtClean="0">
                <a:latin typeface="Arial" charset="0"/>
              </a:rPr>
              <a:t>tomography</a:t>
            </a:r>
            <a:r>
              <a:rPr lang="fr-FR" dirty="0" smtClean="0">
                <a:latin typeface="Arial" charset="0"/>
              </a:rPr>
              <a:t> of the </a:t>
            </a:r>
            <a:r>
              <a:rPr lang="fr-FR" dirty="0" err="1" smtClean="0">
                <a:latin typeface="Arial" charset="0"/>
              </a:rPr>
              <a:t>nucleon</a:t>
            </a:r>
            <a:r>
              <a:rPr lang="fr-FR" dirty="0" smtClean="0">
                <a:latin typeface="Arial" charset="0"/>
              </a:rPr>
              <a:t>,</a:t>
            </a:r>
            <a:r>
              <a:rPr lang="fr-FR" baseline="0" dirty="0" smtClean="0">
                <a:latin typeface="Arial" charset="0"/>
              </a:rPr>
              <a:t> </a:t>
            </a:r>
            <a:r>
              <a:rPr lang="fr-FR" baseline="0" dirty="0" err="1" smtClean="0">
                <a:latin typeface="Arial" charset="0"/>
              </a:rPr>
              <a:t>providing</a:t>
            </a:r>
            <a:r>
              <a:rPr lang="fr-FR" baseline="0" dirty="0" smtClean="0">
                <a:latin typeface="Arial" charset="0"/>
              </a:rPr>
              <a:t> information about the transverse position of partons </a:t>
            </a:r>
            <a:r>
              <a:rPr lang="fr-FR" baseline="0" dirty="0" err="1" smtClean="0">
                <a:latin typeface="Arial" charset="0"/>
              </a:rPr>
              <a:t>having</a:t>
            </a:r>
            <a:r>
              <a:rPr lang="fr-FR" baseline="0" dirty="0" smtClean="0">
                <a:latin typeface="Arial" charset="0"/>
              </a:rPr>
              <a:t> a </a:t>
            </a:r>
            <a:r>
              <a:rPr lang="fr-FR" baseline="0" dirty="0" err="1" smtClean="0">
                <a:latin typeface="Arial" charset="0"/>
              </a:rPr>
              <a:t>given</a:t>
            </a:r>
            <a:r>
              <a:rPr lang="fr-FR" baseline="0" dirty="0" smtClean="0">
                <a:latin typeface="Arial" charset="0"/>
              </a:rPr>
              <a:t> longitudinal </a:t>
            </a:r>
            <a:r>
              <a:rPr lang="fr-FR" baseline="0" dirty="0" err="1" smtClean="0">
                <a:latin typeface="Arial" charset="0"/>
              </a:rPr>
              <a:t>momentum</a:t>
            </a:r>
            <a:r>
              <a:rPr lang="fr-FR" dirty="0" smtClean="0">
                <a:latin typeface="Arial" charset="0"/>
              </a:rPr>
              <a:t>.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41969EE-4CF9-4BF9-8199-BC4A54B1482C}" type="slidenum">
              <a:rPr lang="en-US" smtClean="0">
                <a:latin typeface="Arial" charset="0"/>
              </a:rPr>
              <a:pPr/>
              <a:t>7</a:t>
            </a:fld>
            <a:endParaRPr lang="en-US" smtClean="0">
              <a:latin typeface="Arial" charset="0"/>
            </a:endParaRPr>
          </a:p>
        </p:txBody>
      </p:sp>
      <p:sp>
        <p:nvSpPr>
          <p:cNvPr id="200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07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 smtClean="0">
                <a:latin typeface="Arial" charset="0"/>
              </a:rPr>
              <a:t>Among</a:t>
            </a:r>
            <a:r>
              <a:rPr lang="fr-FR" dirty="0" smtClean="0">
                <a:latin typeface="Arial" charset="0"/>
              </a:rPr>
              <a:t> the information </a:t>
            </a:r>
            <a:r>
              <a:rPr lang="fr-FR" dirty="0" err="1" smtClean="0">
                <a:latin typeface="Arial" charset="0"/>
              </a:rPr>
              <a:t>that</a:t>
            </a:r>
            <a:r>
              <a:rPr lang="fr-FR" dirty="0" smtClean="0">
                <a:latin typeface="Arial" charset="0"/>
              </a:rPr>
              <a:t> </a:t>
            </a:r>
            <a:r>
              <a:rPr lang="fr-FR" dirty="0" err="1" smtClean="0">
                <a:latin typeface="Arial" charset="0"/>
              </a:rPr>
              <a:t>GPDs</a:t>
            </a:r>
            <a:r>
              <a:rPr lang="fr-FR" dirty="0" smtClean="0">
                <a:latin typeface="Arial" charset="0"/>
              </a:rPr>
              <a:t> </a:t>
            </a:r>
            <a:r>
              <a:rPr lang="fr-FR" dirty="0" err="1" smtClean="0">
                <a:latin typeface="Arial" charset="0"/>
              </a:rPr>
              <a:t>can</a:t>
            </a:r>
            <a:r>
              <a:rPr lang="fr-FR" dirty="0" smtClean="0">
                <a:latin typeface="Arial" charset="0"/>
              </a:rPr>
              <a:t> </a:t>
            </a:r>
            <a:r>
              <a:rPr lang="fr-FR" dirty="0" err="1" smtClean="0">
                <a:latin typeface="Arial" charset="0"/>
              </a:rPr>
              <a:t>bring</a:t>
            </a:r>
            <a:r>
              <a:rPr lang="fr-FR" dirty="0" smtClean="0">
                <a:latin typeface="Arial" charset="0"/>
              </a:rPr>
              <a:t>, a </a:t>
            </a:r>
            <a:r>
              <a:rPr lang="fr-FR" dirty="0" err="1" smtClean="0">
                <a:latin typeface="Arial" charset="0"/>
              </a:rPr>
              <a:t>very</a:t>
            </a:r>
            <a:r>
              <a:rPr lang="fr-FR" dirty="0" smtClean="0">
                <a:latin typeface="Arial" charset="0"/>
              </a:rPr>
              <a:t> important one </a:t>
            </a:r>
            <a:r>
              <a:rPr lang="fr-FR" dirty="0" err="1" smtClean="0">
                <a:latin typeface="Arial" charset="0"/>
              </a:rPr>
              <a:t>is</a:t>
            </a:r>
            <a:r>
              <a:rPr lang="fr-FR" dirty="0" smtClean="0">
                <a:latin typeface="Arial" charset="0"/>
              </a:rPr>
              <a:t> </a:t>
            </a:r>
            <a:r>
              <a:rPr lang="fr-FR" dirty="0" err="1" smtClean="0">
                <a:latin typeface="Arial" charset="0"/>
              </a:rPr>
              <a:t>that</a:t>
            </a:r>
            <a:r>
              <a:rPr lang="fr-FR" dirty="0" smtClean="0">
                <a:latin typeface="Arial" charset="0"/>
              </a:rPr>
              <a:t> </a:t>
            </a:r>
            <a:r>
              <a:rPr lang="fr-FR" dirty="0" err="1" smtClean="0">
                <a:latin typeface="Arial" charset="0"/>
              </a:rPr>
              <a:t>they</a:t>
            </a:r>
            <a:r>
              <a:rPr lang="fr-FR" dirty="0" smtClean="0">
                <a:latin typeface="Arial" charset="0"/>
              </a:rPr>
              <a:t> </a:t>
            </a:r>
            <a:r>
              <a:rPr lang="fr-FR" dirty="0" err="1" smtClean="0">
                <a:latin typeface="Arial" charset="0"/>
              </a:rPr>
              <a:t>can</a:t>
            </a:r>
            <a:r>
              <a:rPr lang="fr-FR" dirty="0" smtClean="0">
                <a:latin typeface="Arial" charset="0"/>
              </a:rPr>
              <a:t> </a:t>
            </a:r>
            <a:r>
              <a:rPr lang="fr-FR" dirty="0" err="1" smtClean="0">
                <a:latin typeface="Arial" charset="0"/>
              </a:rPr>
              <a:t>allow</a:t>
            </a:r>
            <a:r>
              <a:rPr lang="fr-FR" dirty="0" smtClean="0">
                <a:latin typeface="Arial" charset="0"/>
              </a:rPr>
              <a:t> us to </a:t>
            </a:r>
            <a:r>
              <a:rPr lang="fr-FR" dirty="0" err="1" smtClean="0">
                <a:latin typeface="Arial" charset="0"/>
              </a:rPr>
              <a:t>compute</a:t>
            </a:r>
            <a:r>
              <a:rPr lang="fr-FR" dirty="0" smtClean="0">
                <a:latin typeface="Arial" charset="0"/>
              </a:rPr>
              <a:t> the quark </a:t>
            </a:r>
            <a:r>
              <a:rPr lang="fr-FR" dirty="0" err="1" smtClean="0">
                <a:latin typeface="Arial" charset="0"/>
              </a:rPr>
              <a:t>angular</a:t>
            </a:r>
            <a:r>
              <a:rPr lang="fr-FR" dirty="0" smtClean="0">
                <a:latin typeface="Arial" charset="0"/>
              </a:rPr>
              <a:t> </a:t>
            </a:r>
            <a:r>
              <a:rPr lang="fr-FR" dirty="0" err="1" smtClean="0">
                <a:latin typeface="Arial" charset="0"/>
              </a:rPr>
              <a:t>momentum</a:t>
            </a:r>
            <a:r>
              <a:rPr lang="fr-FR" dirty="0" smtClean="0">
                <a:latin typeface="Arial" charset="0"/>
              </a:rPr>
              <a:t>, </a:t>
            </a:r>
            <a:r>
              <a:rPr lang="fr-FR" dirty="0" err="1" smtClean="0">
                <a:latin typeface="Arial" charset="0"/>
              </a:rPr>
              <a:t>which</a:t>
            </a:r>
            <a:r>
              <a:rPr lang="fr-FR" dirty="0" smtClean="0">
                <a:latin typeface="Arial" charset="0"/>
              </a:rPr>
              <a:t> </a:t>
            </a:r>
            <a:r>
              <a:rPr lang="fr-FR" dirty="0" err="1" smtClean="0">
                <a:latin typeface="Arial" charset="0"/>
              </a:rPr>
              <a:t>is</a:t>
            </a:r>
            <a:r>
              <a:rPr lang="fr-FR" dirty="0" smtClean="0">
                <a:latin typeface="Arial" charset="0"/>
              </a:rPr>
              <a:t> </a:t>
            </a:r>
            <a:r>
              <a:rPr lang="fr-FR" dirty="0" err="1" smtClean="0">
                <a:latin typeface="Arial" charset="0"/>
              </a:rPr>
              <a:t>given</a:t>
            </a:r>
            <a:r>
              <a:rPr lang="fr-FR" dirty="0" smtClean="0">
                <a:latin typeface="Arial" charset="0"/>
              </a:rPr>
              <a:t> by, </a:t>
            </a:r>
            <a:r>
              <a:rPr lang="fr-FR" dirty="0" err="1" smtClean="0">
                <a:latin typeface="Arial" charset="0"/>
              </a:rPr>
              <a:t>according</a:t>
            </a:r>
            <a:r>
              <a:rPr lang="fr-FR" dirty="0" smtClean="0">
                <a:latin typeface="Arial" charset="0"/>
              </a:rPr>
              <a:t> to </a:t>
            </a:r>
            <a:r>
              <a:rPr lang="fr-FR" dirty="0" err="1" smtClean="0">
                <a:latin typeface="Arial" charset="0"/>
              </a:rPr>
              <a:t>Ji’s</a:t>
            </a:r>
            <a:r>
              <a:rPr lang="fr-FR" dirty="0" smtClean="0">
                <a:latin typeface="Arial" charset="0"/>
              </a:rPr>
              <a:t> </a:t>
            </a:r>
            <a:r>
              <a:rPr lang="fr-FR" dirty="0" err="1" smtClean="0">
                <a:latin typeface="Arial" charset="0"/>
              </a:rPr>
              <a:t>sum</a:t>
            </a:r>
            <a:r>
              <a:rPr lang="fr-FR" dirty="0" smtClean="0">
                <a:latin typeface="Arial" charset="0"/>
              </a:rPr>
              <a:t> </a:t>
            </a:r>
            <a:r>
              <a:rPr lang="fr-FR" dirty="0" err="1" smtClean="0">
                <a:latin typeface="Arial" charset="0"/>
              </a:rPr>
              <a:t>rule</a:t>
            </a:r>
            <a:r>
              <a:rPr lang="fr-FR" dirty="0" smtClean="0">
                <a:latin typeface="Arial" charset="0"/>
              </a:rPr>
              <a:t>, the second moment in x of the </a:t>
            </a:r>
            <a:r>
              <a:rPr lang="fr-FR" dirty="0" err="1" smtClean="0">
                <a:latin typeface="Arial" charset="0"/>
              </a:rPr>
              <a:t>sum</a:t>
            </a:r>
            <a:r>
              <a:rPr lang="fr-FR" dirty="0" smtClean="0">
                <a:latin typeface="Arial" charset="0"/>
              </a:rPr>
              <a:t> of the </a:t>
            </a:r>
            <a:r>
              <a:rPr lang="fr-FR" dirty="0" err="1" smtClean="0">
                <a:latin typeface="Arial" charset="0"/>
              </a:rPr>
              <a:t>GPDs</a:t>
            </a:r>
            <a:r>
              <a:rPr lang="fr-FR" dirty="0" smtClean="0">
                <a:latin typeface="Arial" charset="0"/>
              </a:rPr>
              <a:t> H and E </a:t>
            </a:r>
            <a:r>
              <a:rPr lang="fr-FR" dirty="0" err="1" smtClean="0">
                <a:latin typeface="Arial" charset="0"/>
              </a:rPr>
              <a:t>calculated</a:t>
            </a:r>
            <a:r>
              <a:rPr lang="fr-FR" dirty="0" smtClean="0">
                <a:latin typeface="Arial" charset="0"/>
              </a:rPr>
              <a:t> </a:t>
            </a:r>
            <a:r>
              <a:rPr lang="fr-FR" dirty="0" err="1" smtClean="0">
                <a:latin typeface="Arial" charset="0"/>
              </a:rPr>
              <a:t>at</a:t>
            </a:r>
            <a:r>
              <a:rPr lang="fr-FR" dirty="0" smtClean="0">
                <a:latin typeface="Arial" charset="0"/>
              </a:rPr>
              <a:t> t=0. </a:t>
            </a:r>
          </a:p>
          <a:p>
            <a:pPr eaLnBrk="1" hangingPunct="1"/>
            <a:endParaRPr lang="fr-FR" dirty="0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54" name="Espace réservé de l'image des diapositives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02755" name="Espace réservé des commentaires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fr-FR" dirty="0" smtClean="0">
                <a:latin typeface="Arial" charset="0"/>
              </a:rPr>
              <a:t>The</a:t>
            </a:r>
            <a:r>
              <a:rPr lang="fr-FR" baseline="0" dirty="0" smtClean="0">
                <a:latin typeface="Arial" charset="0"/>
              </a:rPr>
              <a:t> </a:t>
            </a:r>
            <a:r>
              <a:rPr lang="fr-FR" baseline="0" dirty="0" err="1" smtClean="0">
                <a:latin typeface="Arial" charset="0"/>
              </a:rPr>
              <a:t>DVCS</a:t>
            </a:r>
            <a:r>
              <a:rPr lang="fr-FR" baseline="0" dirty="0" smtClean="0">
                <a:latin typeface="Arial" charset="0"/>
              </a:rPr>
              <a:t> amplitude </a:t>
            </a:r>
            <a:r>
              <a:rPr lang="fr-FR" baseline="0" dirty="0" err="1" smtClean="0">
                <a:latin typeface="Arial" charset="0"/>
              </a:rPr>
              <a:t>is</a:t>
            </a:r>
            <a:r>
              <a:rPr lang="fr-FR" baseline="0" dirty="0" smtClean="0">
                <a:latin typeface="Arial" charset="0"/>
              </a:rPr>
              <a:t> </a:t>
            </a:r>
            <a:r>
              <a:rPr lang="fr-FR" baseline="0" dirty="0" err="1" smtClean="0">
                <a:latin typeface="Arial" charset="0"/>
              </a:rPr>
              <a:t>proportional</a:t>
            </a:r>
            <a:r>
              <a:rPr lang="fr-FR" baseline="0" dirty="0" smtClean="0">
                <a:latin typeface="Arial" charset="0"/>
              </a:rPr>
              <a:t> to a </a:t>
            </a:r>
            <a:r>
              <a:rPr lang="fr-FR" baseline="0" dirty="0" err="1" smtClean="0">
                <a:latin typeface="Arial" charset="0"/>
              </a:rPr>
              <a:t>linear</a:t>
            </a:r>
            <a:r>
              <a:rPr lang="fr-FR" baseline="0" dirty="0" smtClean="0">
                <a:latin typeface="Arial" charset="0"/>
              </a:rPr>
              <a:t> </a:t>
            </a:r>
            <a:r>
              <a:rPr lang="fr-FR" baseline="0" dirty="0" err="1" smtClean="0">
                <a:latin typeface="Arial" charset="0"/>
              </a:rPr>
              <a:t>combination</a:t>
            </a:r>
            <a:r>
              <a:rPr lang="fr-FR" baseline="0" dirty="0" smtClean="0">
                <a:latin typeface="Arial" charset="0"/>
              </a:rPr>
              <a:t> of 4 </a:t>
            </a:r>
            <a:r>
              <a:rPr lang="fr-FR" baseline="0" dirty="0" err="1" smtClean="0">
                <a:latin typeface="Arial" charset="0"/>
              </a:rPr>
              <a:t>complex</a:t>
            </a:r>
            <a:r>
              <a:rPr lang="fr-FR" baseline="0" dirty="0" smtClean="0">
                <a:latin typeface="Arial" charset="0"/>
              </a:rPr>
              <a:t> </a:t>
            </a:r>
            <a:r>
              <a:rPr lang="fr-FR" baseline="0" dirty="0" err="1" smtClean="0">
                <a:latin typeface="Arial" charset="0"/>
              </a:rPr>
              <a:t>GPD</a:t>
            </a:r>
            <a:r>
              <a:rPr lang="fr-FR" baseline="0" dirty="0" smtClean="0">
                <a:latin typeface="Arial" charset="0"/>
              </a:rPr>
              <a:t>-</a:t>
            </a:r>
            <a:r>
              <a:rPr lang="fr-FR" baseline="0" dirty="0" err="1" smtClean="0">
                <a:latin typeface="Arial" charset="0"/>
              </a:rPr>
              <a:t>related</a:t>
            </a:r>
            <a:r>
              <a:rPr lang="fr-FR" baseline="0" dirty="0" smtClean="0">
                <a:latin typeface="Arial" charset="0"/>
              </a:rPr>
              <a:t> </a:t>
            </a:r>
            <a:r>
              <a:rPr lang="fr-FR" baseline="0" dirty="0" err="1" smtClean="0">
                <a:latin typeface="Arial" charset="0"/>
              </a:rPr>
              <a:t>quantities</a:t>
            </a:r>
            <a:r>
              <a:rPr lang="fr-FR" baseline="0" dirty="0" smtClean="0">
                <a:latin typeface="Arial" charset="0"/>
              </a:rPr>
              <a:t>, </a:t>
            </a:r>
            <a:r>
              <a:rPr lang="fr-FR" baseline="0" dirty="0" err="1" smtClean="0">
                <a:latin typeface="Arial" charset="0"/>
              </a:rPr>
              <a:t>which</a:t>
            </a:r>
            <a:r>
              <a:rPr lang="fr-FR" baseline="0" dirty="0" smtClean="0">
                <a:latin typeface="Arial" charset="0"/>
              </a:rPr>
              <a:t> are </a:t>
            </a:r>
            <a:r>
              <a:rPr lang="fr-FR" baseline="0" dirty="0" err="1" smtClean="0">
                <a:latin typeface="Arial" charset="0"/>
              </a:rPr>
              <a:t>called</a:t>
            </a:r>
            <a:r>
              <a:rPr lang="fr-FR" baseline="0" dirty="0" smtClean="0">
                <a:latin typeface="Arial" charset="0"/>
              </a:rPr>
              <a:t> Compton </a:t>
            </a:r>
            <a:r>
              <a:rPr lang="fr-FR" baseline="0" dirty="0" err="1" smtClean="0">
                <a:latin typeface="Arial" charset="0"/>
              </a:rPr>
              <a:t>Form</a:t>
            </a:r>
            <a:r>
              <a:rPr lang="fr-FR" baseline="0" dirty="0" smtClean="0">
                <a:latin typeface="Arial" charset="0"/>
              </a:rPr>
              <a:t> </a:t>
            </a:r>
            <a:r>
              <a:rPr lang="fr-FR" baseline="0" dirty="0" err="1" smtClean="0">
                <a:latin typeface="Arial" charset="0"/>
              </a:rPr>
              <a:t>Factors</a:t>
            </a:r>
            <a:r>
              <a:rPr lang="fr-FR" baseline="0" dirty="0" smtClean="0">
                <a:latin typeface="Arial" charset="0"/>
              </a:rPr>
              <a:t>. The real part of the </a:t>
            </a:r>
            <a:r>
              <a:rPr lang="fr-FR" baseline="0" dirty="0" err="1" smtClean="0">
                <a:latin typeface="Arial" charset="0"/>
              </a:rPr>
              <a:t>CFF</a:t>
            </a:r>
            <a:r>
              <a:rPr lang="fr-FR" baseline="0" dirty="0" smtClean="0">
                <a:latin typeface="Arial" charset="0"/>
              </a:rPr>
              <a:t> </a:t>
            </a:r>
            <a:r>
              <a:rPr lang="fr-FR" baseline="0" dirty="0" err="1" smtClean="0">
                <a:latin typeface="Arial" charset="0"/>
              </a:rPr>
              <a:t>is</a:t>
            </a:r>
            <a:r>
              <a:rPr lang="fr-FR" baseline="0" dirty="0" smtClean="0">
                <a:latin typeface="Arial" charset="0"/>
              </a:rPr>
              <a:t> an </a:t>
            </a:r>
            <a:r>
              <a:rPr lang="fr-FR" baseline="0" dirty="0" err="1" smtClean="0">
                <a:latin typeface="Arial" charset="0"/>
              </a:rPr>
              <a:t>integral</a:t>
            </a:r>
            <a:r>
              <a:rPr lang="fr-FR" baseline="0" dirty="0" smtClean="0">
                <a:latin typeface="Arial" charset="0"/>
              </a:rPr>
              <a:t> over x of a </a:t>
            </a:r>
            <a:r>
              <a:rPr lang="fr-FR" baseline="0" dirty="0" err="1" smtClean="0">
                <a:latin typeface="Arial" charset="0"/>
              </a:rPr>
              <a:t>GPD</a:t>
            </a:r>
            <a:r>
              <a:rPr lang="fr-FR" baseline="0" dirty="0" smtClean="0">
                <a:latin typeface="Arial" charset="0"/>
              </a:rPr>
              <a:t>, </a:t>
            </a:r>
            <a:r>
              <a:rPr lang="fr-FR" baseline="0" dirty="0" err="1" smtClean="0">
                <a:latin typeface="Arial" charset="0"/>
              </a:rPr>
              <a:t>while</a:t>
            </a:r>
            <a:r>
              <a:rPr lang="fr-FR" baseline="0" dirty="0" smtClean="0">
                <a:latin typeface="Arial" charset="0"/>
              </a:rPr>
              <a:t> the </a:t>
            </a:r>
            <a:r>
              <a:rPr lang="fr-FR" baseline="0" dirty="0" err="1" smtClean="0">
                <a:latin typeface="Arial" charset="0"/>
              </a:rPr>
              <a:t>imaginary</a:t>
            </a:r>
            <a:r>
              <a:rPr lang="fr-FR" baseline="0" dirty="0" smtClean="0">
                <a:latin typeface="Arial" charset="0"/>
              </a:rPr>
              <a:t> one </a:t>
            </a:r>
            <a:r>
              <a:rPr lang="fr-FR" baseline="0" dirty="0" err="1" smtClean="0">
                <a:latin typeface="Arial" charset="0"/>
              </a:rPr>
              <a:t>is</a:t>
            </a:r>
            <a:r>
              <a:rPr lang="fr-FR" baseline="0" dirty="0" smtClean="0">
                <a:latin typeface="Arial" charset="0"/>
              </a:rPr>
              <a:t> the </a:t>
            </a:r>
            <a:r>
              <a:rPr lang="fr-FR" baseline="0" dirty="0" err="1" smtClean="0">
                <a:latin typeface="Arial" charset="0"/>
              </a:rPr>
              <a:t>GPD</a:t>
            </a:r>
            <a:r>
              <a:rPr lang="fr-FR" baseline="0" dirty="0" smtClean="0">
                <a:latin typeface="Arial" charset="0"/>
              </a:rPr>
              <a:t> </a:t>
            </a:r>
            <a:r>
              <a:rPr lang="fr-FR" baseline="0" dirty="0" err="1" smtClean="0">
                <a:latin typeface="Arial" charset="0"/>
              </a:rPr>
              <a:t>computed</a:t>
            </a:r>
            <a:r>
              <a:rPr lang="fr-FR" baseline="0" dirty="0" smtClean="0">
                <a:latin typeface="Arial" charset="0"/>
              </a:rPr>
              <a:t> </a:t>
            </a:r>
            <a:r>
              <a:rPr lang="fr-FR" baseline="0" dirty="0" err="1" smtClean="0">
                <a:latin typeface="Arial" charset="0"/>
              </a:rPr>
              <a:t>at</a:t>
            </a:r>
            <a:r>
              <a:rPr lang="fr-FR" baseline="0" dirty="0" smtClean="0">
                <a:latin typeface="Arial" charset="0"/>
              </a:rPr>
              <a:t> the x=+-</a:t>
            </a:r>
            <a:r>
              <a:rPr lang="fr-FR" baseline="0" dirty="0" err="1" smtClean="0">
                <a:latin typeface="Arial" charset="0"/>
              </a:rPr>
              <a:t>csi</a:t>
            </a:r>
            <a:r>
              <a:rPr lang="fr-FR" baseline="0" dirty="0" smtClean="0">
                <a:latin typeface="Arial" charset="0"/>
              </a:rPr>
              <a:t> points. So, </a:t>
            </a:r>
            <a:r>
              <a:rPr lang="fr-FR" baseline="0" dirty="0" err="1" smtClean="0">
                <a:latin typeface="Arial" charset="0"/>
              </a:rPr>
              <a:t>measuring</a:t>
            </a:r>
            <a:r>
              <a:rPr lang="fr-FR" baseline="0" dirty="0" smtClean="0">
                <a:latin typeface="Arial" charset="0"/>
              </a:rPr>
              <a:t> </a:t>
            </a:r>
            <a:r>
              <a:rPr lang="fr-FR" baseline="0" dirty="0" err="1" smtClean="0">
                <a:latin typeface="Arial" charset="0"/>
              </a:rPr>
              <a:t>DVCS</a:t>
            </a:r>
            <a:r>
              <a:rPr lang="fr-FR" baseline="0" dirty="0" smtClean="0">
                <a:latin typeface="Arial" charset="0"/>
              </a:rPr>
              <a:t> </a:t>
            </a:r>
            <a:r>
              <a:rPr lang="fr-FR" baseline="0" dirty="0" err="1" smtClean="0">
                <a:latin typeface="Arial" charset="0"/>
              </a:rPr>
              <a:t>allow</a:t>
            </a:r>
            <a:r>
              <a:rPr lang="fr-FR" baseline="0" dirty="0" smtClean="0">
                <a:latin typeface="Arial" charset="0"/>
              </a:rPr>
              <a:t> us to </a:t>
            </a:r>
            <a:r>
              <a:rPr lang="fr-FR" baseline="0" dirty="0" err="1" smtClean="0">
                <a:latin typeface="Arial" charset="0"/>
              </a:rPr>
              <a:t>only</a:t>
            </a:r>
            <a:r>
              <a:rPr lang="fr-FR" baseline="0" dirty="0" smtClean="0">
                <a:latin typeface="Arial" charset="0"/>
              </a:rPr>
              <a:t> </a:t>
            </a:r>
            <a:r>
              <a:rPr lang="fr-FR" baseline="0" dirty="0" err="1" smtClean="0">
                <a:latin typeface="Arial" charset="0"/>
              </a:rPr>
              <a:t>obtain</a:t>
            </a:r>
            <a:r>
              <a:rPr lang="fr-FR" baseline="0" dirty="0" smtClean="0">
                <a:latin typeface="Arial" charset="0"/>
              </a:rPr>
              <a:t> the </a:t>
            </a:r>
            <a:r>
              <a:rPr lang="fr-FR" baseline="0" dirty="0" err="1" smtClean="0">
                <a:latin typeface="Arial" charset="0"/>
              </a:rPr>
              <a:t>csi</a:t>
            </a:r>
            <a:r>
              <a:rPr lang="fr-FR" baseline="0" dirty="0" smtClean="0">
                <a:latin typeface="Arial" charset="0"/>
              </a:rPr>
              <a:t> and t </a:t>
            </a:r>
            <a:r>
              <a:rPr lang="fr-FR" baseline="0" dirty="0" err="1" smtClean="0">
                <a:latin typeface="Arial" charset="0"/>
              </a:rPr>
              <a:t>dependence</a:t>
            </a:r>
            <a:r>
              <a:rPr lang="fr-FR" baseline="0" dirty="0" smtClean="0">
                <a:latin typeface="Arial" charset="0"/>
              </a:rPr>
              <a:t> of </a:t>
            </a:r>
            <a:r>
              <a:rPr lang="fr-FR" baseline="0" dirty="0" err="1" smtClean="0">
                <a:latin typeface="Arial" charset="0"/>
              </a:rPr>
              <a:t>GPDs</a:t>
            </a:r>
            <a:r>
              <a:rPr lang="fr-FR" baseline="0" dirty="0" smtClean="0">
                <a:latin typeface="Arial" charset="0"/>
              </a:rPr>
              <a:t>, </a:t>
            </a:r>
            <a:r>
              <a:rPr lang="fr-FR" baseline="0" dirty="0" err="1" smtClean="0">
                <a:latin typeface="Arial" charset="0"/>
              </a:rPr>
              <a:t>while</a:t>
            </a:r>
            <a:r>
              <a:rPr lang="fr-FR" baseline="0" dirty="0" smtClean="0">
                <a:latin typeface="Arial" charset="0"/>
              </a:rPr>
              <a:t> x </a:t>
            </a:r>
            <a:r>
              <a:rPr lang="fr-FR" baseline="0" dirty="0" err="1" smtClean="0">
                <a:latin typeface="Arial" charset="0"/>
              </a:rPr>
              <a:t>is</a:t>
            </a:r>
            <a:r>
              <a:rPr lang="fr-FR" baseline="0" dirty="0" smtClean="0">
                <a:latin typeface="Arial" charset="0"/>
              </a:rPr>
              <a:t> </a:t>
            </a:r>
            <a:r>
              <a:rPr lang="fr-FR" baseline="0" dirty="0" err="1" smtClean="0">
                <a:latin typeface="Arial" charset="0"/>
              </a:rPr>
              <a:t>integrated</a:t>
            </a:r>
            <a:r>
              <a:rPr lang="fr-FR" baseline="0" dirty="0" smtClean="0">
                <a:latin typeface="Arial" charset="0"/>
              </a:rPr>
              <a:t> over.  </a:t>
            </a:r>
            <a:endParaRPr lang="fr-FR" dirty="0" smtClean="0">
              <a:latin typeface="Arial" charset="0"/>
            </a:endParaRPr>
          </a:p>
          <a:p>
            <a:endParaRPr lang="fr-FR" dirty="0" smtClean="0">
              <a:latin typeface="Arial" charset="0"/>
            </a:endParaRPr>
          </a:p>
          <a:p>
            <a:r>
              <a:rPr lang="fr-FR" dirty="0" smtClean="0">
                <a:latin typeface="Arial" charset="0"/>
              </a:rPr>
              <a:t>The </a:t>
            </a:r>
            <a:r>
              <a:rPr lang="fr-FR" dirty="0" err="1" smtClean="0">
                <a:latin typeface="Arial" charset="0"/>
              </a:rPr>
              <a:t>DVCS</a:t>
            </a:r>
            <a:r>
              <a:rPr lang="fr-FR" dirty="0" smtClean="0">
                <a:latin typeface="Arial" charset="0"/>
              </a:rPr>
              <a:t> final state </a:t>
            </a:r>
            <a:r>
              <a:rPr lang="fr-FR" dirty="0" err="1" smtClean="0">
                <a:latin typeface="Arial" charset="0"/>
              </a:rPr>
              <a:t>is</a:t>
            </a:r>
            <a:r>
              <a:rPr lang="fr-FR" dirty="0" smtClean="0">
                <a:latin typeface="Arial" charset="0"/>
              </a:rPr>
              <a:t> the </a:t>
            </a:r>
            <a:r>
              <a:rPr lang="fr-FR" dirty="0" err="1" smtClean="0">
                <a:latin typeface="Arial" charset="0"/>
              </a:rPr>
              <a:t>same</a:t>
            </a:r>
            <a:r>
              <a:rPr lang="fr-FR" dirty="0" smtClean="0">
                <a:latin typeface="Arial" charset="0"/>
              </a:rPr>
              <a:t> as the </a:t>
            </a:r>
            <a:r>
              <a:rPr lang="fr-FR" dirty="0" err="1" smtClean="0">
                <a:latin typeface="Arial" charset="0"/>
              </a:rPr>
              <a:t>BH</a:t>
            </a:r>
            <a:r>
              <a:rPr lang="fr-FR" dirty="0" smtClean="0">
                <a:latin typeface="Arial" charset="0"/>
              </a:rPr>
              <a:t> one. </a:t>
            </a:r>
            <a:r>
              <a:rPr lang="fr-FR" dirty="0" err="1" smtClean="0">
                <a:latin typeface="Arial" charset="0"/>
              </a:rPr>
              <a:t>BH</a:t>
            </a:r>
            <a:r>
              <a:rPr lang="fr-FR" dirty="0" smtClean="0">
                <a:latin typeface="Arial" charset="0"/>
              </a:rPr>
              <a:t> </a:t>
            </a:r>
            <a:r>
              <a:rPr lang="fr-FR" dirty="0" err="1" smtClean="0">
                <a:latin typeface="Arial" charset="0"/>
              </a:rPr>
              <a:t>is</a:t>
            </a:r>
            <a:r>
              <a:rPr lang="fr-FR" dirty="0" smtClean="0">
                <a:latin typeface="Arial" charset="0"/>
              </a:rPr>
              <a:t> </a:t>
            </a:r>
            <a:r>
              <a:rPr lang="fr-FR" dirty="0" err="1" smtClean="0">
                <a:latin typeface="Arial" charset="0"/>
              </a:rPr>
              <a:t>well</a:t>
            </a:r>
            <a:r>
              <a:rPr lang="fr-FR" dirty="0" smtClean="0">
                <a:latin typeface="Arial" charset="0"/>
              </a:rPr>
              <a:t> </a:t>
            </a:r>
            <a:r>
              <a:rPr lang="fr-FR" dirty="0" err="1" smtClean="0">
                <a:latin typeface="Arial" charset="0"/>
              </a:rPr>
              <a:t>known</a:t>
            </a:r>
            <a:r>
              <a:rPr lang="fr-FR" dirty="0" smtClean="0">
                <a:latin typeface="Arial" charset="0"/>
              </a:rPr>
              <a:t> and calculable </a:t>
            </a:r>
            <a:r>
              <a:rPr lang="fr-FR" dirty="0" err="1" smtClean="0">
                <a:latin typeface="Arial" charset="0"/>
              </a:rPr>
              <a:t>from</a:t>
            </a:r>
            <a:r>
              <a:rPr lang="fr-FR" dirty="0" smtClean="0">
                <a:latin typeface="Arial" charset="0"/>
              </a:rPr>
              <a:t> the </a:t>
            </a:r>
            <a:r>
              <a:rPr lang="fr-FR" dirty="0" err="1" smtClean="0">
                <a:latin typeface="Arial" charset="0"/>
              </a:rPr>
              <a:t>electromagnetic</a:t>
            </a:r>
            <a:r>
              <a:rPr lang="fr-FR" baseline="0" dirty="0" smtClean="0">
                <a:latin typeface="Arial" charset="0"/>
              </a:rPr>
              <a:t> </a:t>
            </a:r>
            <a:r>
              <a:rPr lang="fr-FR" dirty="0" smtClean="0">
                <a:latin typeface="Arial" charset="0"/>
              </a:rPr>
              <a:t>FF. </a:t>
            </a:r>
          </a:p>
          <a:p>
            <a:r>
              <a:rPr lang="fr-FR" dirty="0" smtClean="0">
                <a:latin typeface="Arial" charset="0"/>
              </a:rPr>
              <a:t>If </a:t>
            </a:r>
            <a:r>
              <a:rPr lang="fr-FR" dirty="0" err="1" smtClean="0">
                <a:latin typeface="Arial" charset="0"/>
              </a:rPr>
              <a:t>we</a:t>
            </a:r>
            <a:r>
              <a:rPr lang="fr-FR" dirty="0" smtClean="0">
                <a:latin typeface="Arial" charset="0"/>
              </a:rPr>
              <a:t> </a:t>
            </a:r>
            <a:r>
              <a:rPr lang="fr-FR" dirty="0" err="1" smtClean="0">
                <a:latin typeface="Arial" charset="0"/>
              </a:rPr>
              <a:t>measure</a:t>
            </a:r>
            <a:r>
              <a:rPr lang="fr-FR" dirty="0" smtClean="0">
                <a:latin typeface="Arial" charset="0"/>
              </a:rPr>
              <a:t> cross sections or</a:t>
            </a:r>
            <a:r>
              <a:rPr lang="fr-FR" baseline="0" dirty="0" smtClean="0">
                <a:latin typeface="Arial" charset="0"/>
              </a:rPr>
              <a:t> </a:t>
            </a:r>
            <a:r>
              <a:rPr lang="fr-FR" baseline="0" dirty="0" err="1" smtClean="0">
                <a:latin typeface="Arial" charset="0"/>
              </a:rPr>
              <a:t>DSA</a:t>
            </a:r>
            <a:r>
              <a:rPr lang="fr-FR" baseline="0" dirty="0" smtClean="0">
                <a:latin typeface="Arial" charset="0"/>
              </a:rPr>
              <a:t> </a:t>
            </a:r>
            <a:r>
              <a:rPr lang="fr-FR" baseline="0" dirty="0" err="1" smtClean="0">
                <a:latin typeface="Arial" charset="0"/>
              </a:rPr>
              <a:t>we</a:t>
            </a:r>
            <a:r>
              <a:rPr lang="fr-FR" baseline="0" dirty="0" smtClean="0">
                <a:latin typeface="Arial" charset="0"/>
              </a:rPr>
              <a:t> are sensitive to the r</a:t>
            </a:r>
            <a:r>
              <a:rPr lang="fr-FR" dirty="0" smtClean="0">
                <a:latin typeface="Arial" charset="0"/>
              </a:rPr>
              <a:t>eal part of</a:t>
            </a:r>
            <a:r>
              <a:rPr lang="fr-FR" baseline="0" dirty="0" smtClean="0">
                <a:latin typeface="Arial" charset="0"/>
              </a:rPr>
              <a:t> the CFFs</a:t>
            </a:r>
            <a:r>
              <a:rPr lang="fr-FR" dirty="0" smtClean="0">
                <a:latin typeface="Arial" charset="0"/>
              </a:rPr>
              <a:t>. If </a:t>
            </a:r>
            <a:r>
              <a:rPr lang="fr-FR" dirty="0" err="1" smtClean="0">
                <a:latin typeface="Arial" charset="0"/>
              </a:rPr>
              <a:t>we</a:t>
            </a:r>
            <a:r>
              <a:rPr lang="fr-FR" dirty="0" smtClean="0">
                <a:latin typeface="Arial" charset="0"/>
              </a:rPr>
              <a:t> </a:t>
            </a:r>
            <a:r>
              <a:rPr lang="fr-FR" dirty="0" err="1" smtClean="0">
                <a:latin typeface="Arial" charset="0"/>
              </a:rPr>
              <a:t>measure</a:t>
            </a:r>
            <a:r>
              <a:rPr lang="fr-FR" dirty="0" smtClean="0">
                <a:latin typeface="Arial" charset="0"/>
              </a:rPr>
              <a:t> single-spin </a:t>
            </a:r>
            <a:r>
              <a:rPr lang="fr-FR" dirty="0" err="1" smtClean="0">
                <a:latin typeface="Arial" charset="0"/>
              </a:rPr>
              <a:t>asymmetries</a:t>
            </a:r>
            <a:r>
              <a:rPr lang="fr-FR" baseline="0" dirty="0" smtClean="0">
                <a:latin typeface="Arial" charset="0"/>
              </a:rPr>
              <a:t> </a:t>
            </a:r>
            <a:r>
              <a:rPr lang="fr-FR" baseline="0" dirty="0" err="1" smtClean="0">
                <a:latin typeface="Arial" charset="0"/>
              </a:rPr>
              <a:t>we</a:t>
            </a:r>
            <a:r>
              <a:rPr lang="fr-FR" baseline="0" dirty="0" smtClean="0">
                <a:latin typeface="Arial" charset="0"/>
              </a:rPr>
              <a:t> are sensitive to the </a:t>
            </a:r>
            <a:r>
              <a:rPr lang="fr-FR" baseline="0" dirty="0" err="1" smtClean="0">
                <a:latin typeface="Arial" charset="0"/>
              </a:rPr>
              <a:t>DVCS</a:t>
            </a:r>
            <a:r>
              <a:rPr lang="fr-FR" baseline="0" dirty="0" smtClean="0">
                <a:latin typeface="Arial" charset="0"/>
              </a:rPr>
              <a:t>/</a:t>
            </a:r>
            <a:r>
              <a:rPr lang="fr-FR" baseline="0" dirty="0" err="1" smtClean="0">
                <a:latin typeface="Arial" charset="0"/>
              </a:rPr>
              <a:t>BH</a:t>
            </a:r>
            <a:r>
              <a:rPr lang="fr-FR" baseline="0" dirty="0" smtClean="0">
                <a:latin typeface="Arial" charset="0"/>
              </a:rPr>
              <a:t> </a:t>
            </a:r>
            <a:r>
              <a:rPr lang="fr-FR" baseline="0" dirty="0" err="1" smtClean="0">
                <a:latin typeface="Arial" charset="0"/>
              </a:rPr>
              <a:t>interference</a:t>
            </a:r>
            <a:r>
              <a:rPr lang="fr-FR" baseline="0" dirty="0" smtClean="0">
                <a:latin typeface="Arial" charset="0"/>
              </a:rPr>
              <a:t>, </a:t>
            </a:r>
            <a:r>
              <a:rPr lang="fr-FR" baseline="0" dirty="0" err="1" smtClean="0">
                <a:latin typeface="Arial" charset="0"/>
              </a:rPr>
              <a:t>which</a:t>
            </a:r>
            <a:r>
              <a:rPr lang="fr-FR" baseline="0" dirty="0" smtClean="0">
                <a:latin typeface="Arial" charset="0"/>
              </a:rPr>
              <a:t> </a:t>
            </a:r>
            <a:r>
              <a:rPr lang="fr-FR" baseline="0" dirty="0" err="1" smtClean="0">
                <a:latin typeface="Arial" charset="0"/>
              </a:rPr>
              <a:t>is</a:t>
            </a:r>
            <a:r>
              <a:rPr lang="fr-FR" baseline="0" dirty="0" smtClean="0">
                <a:latin typeface="Arial" charset="0"/>
              </a:rPr>
              <a:t> </a:t>
            </a:r>
            <a:r>
              <a:rPr lang="fr-FR" baseline="0" dirty="0" err="1" smtClean="0">
                <a:latin typeface="Arial" charset="0"/>
              </a:rPr>
              <a:t>linked</a:t>
            </a:r>
            <a:r>
              <a:rPr lang="fr-FR" baseline="0" dirty="0" smtClean="0">
                <a:latin typeface="Arial" charset="0"/>
              </a:rPr>
              <a:t> to the </a:t>
            </a:r>
            <a:r>
              <a:rPr lang="fr-FR" baseline="0" dirty="0" err="1" smtClean="0">
                <a:latin typeface="Arial" charset="0"/>
              </a:rPr>
              <a:t>imaginary</a:t>
            </a:r>
            <a:r>
              <a:rPr lang="fr-FR" baseline="0" dirty="0" smtClean="0">
                <a:latin typeface="Arial" charset="0"/>
              </a:rPr>
              <a:t> part of the CFFs.</a:t>
            </a:r>
          </a:p>
          <a:p>
            <a:r>
              <a:rPr lang="fr-FR" baseline="0" dirty="0" smtClean="0">
                <a:latin typeface="Arial" charset="0"/>
              </a:rPr>
              <a:t>By </a:t>
            </a:r>
            <a:r>
              <a:rPr lang="fr-FR" baseline="0" dirty="0" err="1" smtClean="0">
                <a:latin typeface="Arial" charset="0"/>
              </a:rPr>
              <a:t>looking</a:t>
            </a:r>
            <a:r>
              <a:rPr lang="fr-FR" baseline="0" dirty="0" smtClean="0">
                <a:latin typeface="Arial" charset="0"/>
              </a:rPr>
              <a:t> </a:t>
            </a:r>
            <a:r>
              <a:rPr lang="fr-FR" baseline="0" dirty="0" err="1" smtClean="0">
                <a:latin typeface="Arial" charset="0"/>
              </a:rPr>
              <a:t>at</a:t>
            </a:r>
            <a:r>
              <a:rPr lang="fr-FR" baseline="0" dirty="0" smtClean="0">
                <a:latin typeface="Arial" charset="0"/>
              </a:rPr>
              <a:t> the phi </a:t>
            </a:r>
            <a:r>
              <a:rPr lang="fr-FR" baseline="0" dirty="0" err="1" smtClean="0">
                <a:latin typeface="Arial" charset="0"/>
              </a:rPr>
              <a:t>dependence</a:t>
            </a:r>
            <a:r>
              <a:rPr lang="fr-FR" baseline="0" dirty="0" smtClean="0">
                <a:latin typeface="Arial" charset="0"/>
              </a:rPr>
              <a:t> of the </a:t>
            </a:r>
            <a:r>
              <a:rPr lang="fr-FR" baseline="0" dirty="0" err="1" smtClean="0">
                <a:latin typeface="Arial" charset="0"/>
              </a:rPr>
              <a:t>epg</a:t>
            </a:r>
            <a:r>
              <a:rPr lang="fr-FR" baseline="0" dirty="0" smtClean="0">
                <a:latin typeface="Arial" charset="0"/>
              </a:rPr>
              <a:t> observables, the </a:t>
            </a:r>
            <a:r>
              <a:rPr lang="fr-FR" baseline="0" dirty="0" err="1" smtClean="0">
                <a:latin typeface="Arial" charset="0"/>
              </a:rPr>
              <a:t>various</a:t>
            </a:r>
            <a:r>
              <a:rPr lang="fr-FR" baseline="0" dirty="0" smtClean="0">
                <a:latin typeface="Arial" charset="0"/>
              </a:rPr>
              <a:t> </a:t>
            </a:r>
            <a:r>
              <a:rPr lang="fr-FR" baseline="0" dirty="0" err="1" smtClean="0">
                <a:latin typeface="Arial" charset="0"/>
              </a:rPr>
              <a:t>terms</a:t>
            </a:r>
            <a:r>
              <a:rPr lang="fr-FR" baseline="0" dirty="0" smtClean="0">
                <a:latin typeface="Arial" charset="0"/>
              </a:rPr>
              <a:t> of the </a:t>
            </a:r>
            <a:r>
              <a:rPr lang="fr-FR" baseline="0" dirty="0" err="1" smtClean="0">
                <a:latin typeface="Arial" charset="0"/>
              </a:rPr>
              <a:t>epg</a:t>
            </a:r>
            <a:r>
              <a:rPr lang="fr-FR" baseline="0" dirty="0" smtClean="0">
                <a:latin typeface="Arial" charset="0"/>
              </a:rPr>
              <a:t> amplitude </a:t>
            </a:r>
            <a:r>
              <a:rPr lang="fr-FR" baseline="0" dirty="0" err="1" smtClean="0">
                <a:latin typeface="Arial" charset="0"/>
              </a:rPr>
              <a:t>can</a:t>
            </a:r>
            <a:r>
              <a:rPr lang="fr-FR" baseline="0" dirty="0" smtClean="0">
                <a:latin typeface="Arial" charset="0"/>
              </a:rPr>
              <a:t> </a:t>
            </a:r>
            <a:r>
              <a:rPr lang="fr-FR" baseline="0" dirty="0" err="1" smtClean="0">
                <a:latin typeface="Arial" charset="0"/>
              </a:rPr>
              <a:t>be</a:t>
            </a:r>
            <a:r>
              <a:rPr lang="fr-FR" baseline="0" dirty="0" smtClean="0">
                <a:latin typeface="Arial" charset="0"/>
              </a:rPr>
              <a:t> </a:t>
            </a:r>
            <a:r>
              <a:rPr lang="fr-FR" baseline="0" dirty="0" err="1" smtClean="0">
                <a:latin typeface="Arial" charset="0"/>
              </a:rPr>
              <a:t>singled</a:t>
            </a:r>
            <a:r>
              <a:rPr lang="fr-FR" baseline="0" dirty="0" smtClean="0">
                <a:latin typeface="Arial" charset="0"/>
              </a:rPr>
              <a:t> out.  </a:t>
            </a:r>
            <a:r>
              <a:rPr lang="fr-FR" dirty="0" smtClean="0">
                <a:latin typeface="Arial" charset="0"/>
              </a:rPr>
              <a:t> </a:t>
            </a:r>
          </a:p>
        </p:txBody>
      </p:sp>
      <p:sp>
        <p:nvSpPr>
          <p:cNvPr id="202756" name="Espace réservé du numéro de diapositive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DDCEF07-4DE1-4907-B39C-F74D1F1662A3}" type="slidenum">
              <a:rPr lang="en-US" smtClean="0">
                <a:solidFill>
                  <a:srgbClr val="000000"/>
                </a:solidFill>
                <a:latin typeface="Arial" charset="0"/>
              </a:rPr>
              <a:pPr/>
              <a:t>8</a:t>
            </a:fld>
            <a:endParaRPr lang="en-US" smtClean="0">
              <a:solidFill>
                <a:srgbClr val="000000"/>
              </a:solidFill>
              <a:latin typeface="Arial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778" name="Espace réservé de l'image des diapositives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03779" name="Espace réservé des commentaires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fr-FR" dirty="0" err="1" smtClean="0">
                <a:latin typeface="Arial" charset="0"/>
              </a:rPr>
              <a:t>At</a:t>
            </a:r>
            <a:r>
              <a:rPr lang="fr-FR" baseline="0" dirty="0" smtClean="0">
                <a:latin typeface="Arial" charset="0"/>
              </a:rPr>
              <a:t> </a:t>
            </a:r>
            <a:r>
              <a:rPr lang="fr-FR" baseline="0" dirty="0" err="1" smtClean="0">
                <a:latin typeface="Arial" charset="0"/>
              </a:rPr>
              <a:t>leading</a:t>
            </a:r>
            <a:r>
              <a:rPr lang="fr-FR" baseline="0" dirty="0" smtClean="0">
                <a:latin typeface="Arial" charset="0"/>
              </a:rPr>
              <a:t> twist, the </a:t>
            </a:r>
            <a:r>
              <a:rPr lang="fr-FR" baseline="0" dirty="0" err="1" smtClean="0">
                <a:latin typeface="Arial" charset="0"/>
              </a:rPr>
              <a:t>sinfi</a:t>
            </a:r>
            <a:r>
              <a:rPr lang="fr-FR" baseline="0" dirty="0" smtClean="0">
                <a:latin typeface="Arial" charset="0"/>
              </a:rPr>
              <a:t> </a:t>
            </a:r>
            <a:r>
              <a:rPr lang="fr-FR" baseline="0" dirty="0" err="1" smtClean="0">
                <a:latin typeface="Arial" charset="0"/>
              </a:rPr>
              <a:t>term</a:t>
            </a:r>
            <a:r>
              <a:rPr lang="fr-FR" baseline="0" dirty="0" smtClean="0">
                <a:latin typeface="Arial" charset="0"/>
              </a:rPr>
              <a:t> of the single-spin </a:t>
            </a:r>
            <a:r>
              <a:rPr lang="fr-FR" baseline="0" dirty="0" err="1" smtClean="0">
                <a:latin typeface="Arial" charset="0"/>
              </a:rPr>
              <a:t>asymmetries</a:t>
            </a:r>
            <a:r>
              <a:rPr lang="fr-FR" baseline="0" dirty="0" smtClean="0">
                <a:latin typeface="Arial" charset="0"/>
              </a:rPr>
              <a:t> and the </a:t>
            </a:r>
            <a:r>
              <a:rPr lang="fr-FR" baseline="0" dirty="0" err="1" smtClean="0">
                <a:latin typeface="Arial" charset="0"/>
              </a:rPr>
              <a:t>cosphi</a:t>
            </a:r>
            <a:r>
              <a:rPr lang="fr-FR" baseline="0" dirty="0" smtClean="0">
                <a:latin typeface="Arial" charset="0"/>
              </a:rPr>
              <a:t>/</a:t>
            </a:r>
            <a:r>
              <a:rPr lang="fr-FR" baseline="0" dirty="0" err="1" smtClean="0">
                <a:latin typeface="Arial" charset="0"/>
              </a:rPr>
              <a:t>numerator</a:t>
            </a:r>
            <a:r>
              <a:rPr lang="fr-FR" baseline="0" dirty="0" smtClean="0">
                <a:latin typeface="Arial" charset="0"/>
              </a:rPr>
              <a:t> </a:t>
            </a:r>
            <a:r>
              <a:rPr lang="fr-FR" baseline="0" dirty="0" err="1" smtClean="0">
                <a:latin typeface="Arial" charset="0"/>
              </a:rPr>
              <a:t>term</a:t>
            </a:r>
            <a:r>
              <a:rPr lang="fr-FR" baseline="0" dirty="0" smtClean="0">
                <a:latin typeface="Arial" charset="0"/>
              </a:rPr>
              <a:t> of the </a:t>
            </a:r>
            <a:r>
              <a:rPr lang="fr-FR" baseline="0" dirty="0" err="1" smtClean="0">
                <a:latin typeface="Arial" charset="0"/>
              </a:rPr>
              <a:t>DSA</a:t>
            </a:r>
            <a:r>
              <a:rPr lang="fr-FR" baseline="0" dirty="0" smtClean="0">
                <a:latin typeface="Arial" charset="0"/>
              </a:rPr>
              <a:t> are </a:t>
            </a:r>
            <a:r>
              <a:rPr lang="fr-FR" baseline="0" dirty="0" err="1" smtClean="0">
                <a:latin typeface="Arial" charset="0"/>
              </a:rPr>
              <a:t>proportional</a:t>
            </a:r>
            <a:r>
              <a:rPr lang="fr-FR" baseline="0" dirty="0" smtClean="0">
                <a:latin typeface="Arial" charset="0"/>
              </a:rPr>
              <a:t> to the </a:t>
            </a:r>
            <a:r>
              <a:rPr lang="fr-FR" baseline="0" dirty="0" err="1" smtClean="0">
                <a:latin typeface="Arial" charset="0"/>
              </a:rPr>
              <a:t>interference</a:t>
            </a:r>
            <a:r>
              <a:rPr lang="fr-FR" baseline="0" dirty="0" smtClean="0">
                <a:latin typeface="Arial" charset="0"/>
              </a:rPr>
              <a:t> of </a:t>
            </a:r>
            <a:r>
              <a:rPr lang="fr-FR" baseline="0" dirty="0" err="1" smtClean="0">
                <a:latin typeface="Arial" charset="0"/>
              </a:rPr>
              <a:t>DVCS</a:t>
            </a:r>
            <a:r>
              <a:rPr lang="fr-FR" baseline="0" dirty="0" smtClean="0">
                <a:latin typeface="Arial" charset="0"/>
              </a:rPr>
              <a:t> and </a:t>
            </a:r>
            <a:r>
              <a:rPr lang="fr-FR" baseline="0" dirty="0" err="1" smtClean="0">
                <a:latin typeface="Arial" charset="0"/>
              </a:rPr>
              <a:t>BH</a:t>
            </a:r>
            <a:r>
              <a:rPr lang="fr-FR" baseline="0" dirty="0" smtClean="0">
                <a:latin typeface="Arial" charset="0"/>
              </a:rPr>
              <a:t>, and are </a:t>
            </a:r>
            <a:r>
              <a:rPr lang="fr-FR" baseline="0" dirty="0" err="1" smtClean="0">
                <a:latin typeface="Arial" charset="0"/>
              </a:rPr>
              <a:t>linear</a:t>
            </a:r>
            <a:r>
              <a:rPr lang="fr-FR" baseline="0" dirty="0" smtClean="0">
                <a:latin typeface="Arial" charset="0"/>
              </a:rPr>
              <a:t> </a:t>
            </a:r>
            <a:r>
              <a:rPr lang="fr-FR" baseline="0" dirty="0" err="1" smtClean="0">
                <a:latin typeface="Arial" charset="0"/>
              </a:rPr>
              <a:t>combinations</a:t>
            </a:r>
            <a:r>
              <a:rPr lang="fr-FR" baseline="0" dirty="0" smtClean="0">
                <a:latin typeface="Arial" charset="0"/>
              </a:rPr>
              <a:t> of </a:t>
            </a:r>
            <a:r>
              <a:rPr lang="fr-FR" baseline="0" smtClean="0">
                <a:latin typeface="Arial" charset="0"/>
              </a:rPr>
              <a:t>CFFs</a:t>
            </a:r>
            <a:r>
              <a:rPr lang="fr-FR" baseline="0" dirty="0" smtClean="0">
                <a:latin typeface="Arial" charset="0"/>
              </a:rPr>
              <a:t> and </a:t>
            </a:r>
            <a:r>
              <a:rPr lang="fr-FR" baseline="0" dirty="0" err="1" smtClean="0">
                <a:latin typeface="Arial" charset="0"/>
              </a:rPr>
              <a:t>electromagnetic</a:t>
            </a:r>
            <a:r>
              <a:rPr lang="fr-FR" baseline="0" dirty="0" smtClean="0">
                <a:latin typeface="Arial" charset="0"/>
              </a:rPr>
              <a:t> </a:t>
            </a:r>
            <a:r>
              <a:rPr lang="fr-FR" baseline="0" dirty="0" err="1" smtClean="0">
                <a:latin typeface="Arial" charset="0"/>
              </a:rPr>
              <a:t>form</a:t>
            </a:r>
            <a:r>
              <a:rPr lang="fr-FR" baseline="0" dirty="0" smtClean="0">
                <a:latin typeface="Arial" charset="0"/>
              </a:rPr>
              <a:t> </a:t>
            </a:r>
            <a:r>
              <a:rPr lang="fr-FR" baseline="0" dirty="0" err="1" smtClean="0">
                <a:latin typeface="Arial" charset="0"/>
              </a:rPr>
              <a:t>factors</a:t>
            </a:r>
            <a:r>
              <a:rPr lang="fr-FR" baseline="0" dirty="0" smtClean="0">
                <a:latin typeface="Arial" charset="0"/>
              </a:rPr>
              <a:t>. The coefficients of the </a:t>
            </a:r>
            <a:r>
              <a:rPr lang="fr-FR" baseline="0" dirty="0" err="1" smtClean="0">
                <a:latin typeface="Arial" charset="0"/>
              </a:rPr>
              <a:t>combinations</a:t>
            </a:r>
            <a:r>
              <a:rPr lang="fr-FR" baseline="0" dirty="0" smtClean="0">
                <a:latin typeface="Arial" charset="0"/>
              </a:rPr>
              <a:t> change for </a:t>
            </a:r>
            <a:r>
              <a:rPr lang="fr-FR" baseline="0" dirty="0" err="1" smtClean="0">
                <a:latin typeface="Arial" charset="0"/>
              </a:rPr>
              <a:t>each</a:t>
            </a:r>
            <a:r>
              <a:rPr lang="fr-FR" baseline="0" dirty="0" smtClean="0">
                <a:latin typeface="Arial" charset="0"/>
              </a:rPr>
              <a:t> observable, </a:t>
            </a:r>
            <a:r>
              <a:rPr lang="fr-FR" baseline="0" dirty="0" err="1" smtClean="0">
                <a:latin typeface="Arial" charset="0"/>
              </a:rPr>
              <a:t>making</a:t>
            </a:r>
            <a:r>
              <a:rPr lang="fr-FR" baseline="0" dirty="0" smtClean="0">
                <a:latin typeface="Arial" charset="0"/>
              </a:rPr>
              <a:t> </a:t>
            </a:r>
            <a:r>
              <a:rPr lang="fr-FR" baseline="0" dirty="0" err="1" smtClean="0">
                <a:latin typeface="Arial" charset="0"/>
              </a:rPr>
              <a:t>each</a:t>
            </a:r>
            <a:r>
              <a:rPr lang="fr-FR" baseline="0" dirty="0" smtClean="0">
                <a:latin typeface="Arial" charset="0"/>
              </a:rPr>
              <a:t> observable sensitive to a </a:t>
            </a:r>
            <a:r>
              <a:rPr lang="fr-FR" baseline="0" dirty="0" err="1" smtClean="0">
                <a:latin typeface="Arial" charset="0"/>
              </a:rPr>
              <a:t>specific</a:t>
            </a:r>
            <a:r>
              <a:rPr lang="fr-FR" baseline="0" dirty="0" smtClean="0">
                <a:latin typeface="Arial" charset="0"/>
              </a:rPr>
              <a:t> </a:t>
            </a:r>
            <a:r>
              <a:rPr lang="fr-FR" baseline="0" dirty="0" err="1" smtClean="0">
                <a:latin typeface="Arial" charset="0"/>
              </a:rPr>
              <a:t>combination</a:t>
            </a:r>
            <a:r>
              <a:rPr lang="fr-FR" baseline="0" dirty="0" smtClean="0">
                <a:latin typeface="Arial" charset="0"/>
              </a:rPr>
              <a:t> of CFFs. </a:t>
            </a:r>
            <a:endParaRPr lang="fr-FR" dirty="0" smtClean="0">
              <a:latin typeface="Arial" charset="0"/>
            </a:endParaRPr>
          </a:p>
          <a:p>
            <a:r>
              <a:rPr lang="fr-FR" dirty="0" err="1" smtClean="0">
                <a:latin typeface="Arial" charset="0"/>
              </a:rPr>
              <a:t>nDVCS</a:t>
            </a:r>
            <a:r>
              <a:rPr lang="fr-FR" dirty="0" smtClean="0">
                <a:latin typeface="Arial" charset="0"/>
              </a:rPr>
              <a:t> </a:t>
            </a:r>
            <a:r>
              <a:rPr lang="fr-FR" dirty="0" err="1" smtClean="0">
                <a:latin typeface="Arial" charset="0"/>
              </a:rPr>
              <a:t>complements</a:t>
            </a:r>
            <a:r>
              <a:rPr lang="fr-FR" dirty="0" smtClean="0">
                <a:latin typeface="Arial" charset="0"/>
              </a:rPr>
              <a:t> </a:t>
            </a:r>
            <a:r>
              <a:rPr lang="fr-FR" dirty="0" err="1" smtClean="0">
                <a:latin typeface="Arial" charset="0"/>
              </a:rPr>
              <a:t>pDVCS</a:t>
            </a:r>
            <a:r>
              <a:rPr lang="fr-FR" dirty="0" smtClean="0">
                <a:latin typeface="Arial" charset="0"/>
              </a:rPr>
              <a:t> for the </a:t>
            </a:r>
            <a:r>
              <a:rPr lang="fr-FR" dirty="0" err="1" smtClean="0">
                <a:latin typeface="Arial" charset="0"/>
              </a:rPr>
              <a:t>different</a:t>
            </a:r>
            <a:r>
              <a:rPr lang="fr-FR" dirty="0" smtClean="0">
                <a:latin typeface="Arial" charset="0"/>
              </a:rPr>
              <a:t> </a:t>
            </a:r>
            <a:r>
              <a:rPr lang="fr-FR" dirty="0" err="1" smtClean="0">
                <a:latin typeface="Arial" charset="0"/>
              </a:rPr>
              <a:t>sensitivity</a:t>
            </a:r>
            <a:r>
              <a:rPr lang="fr-FR" dirty="0" smtClean="0">
                <a:latin typeface="Arial" charset="0"/>
              </a:rPr>
              <a:t> to </a:t>
            </a:r>
            <a:r>
              <a:rPr lang="fr-FR" dirty="0" err="1" smtClean="0">
                <a:latin typeface="Arial" charset="0"/>
              </a:rPr>
              <a:t>GPDs</a:t>
            </a:r>
            <a:r>
              <a:rPr lang="fr-FR" dirty="0" smtClean="0">
                <a:latin typeface="Arial" charset="0"/>
              </a:rPr>
              <a:t> of the </a:t>
            </a:r>
            <a:r>
              <a:rPr lang="fr-FR" dirty="0" err="1" smtClean="0">
                <a:latin typeface="Arial" charset="0"/>
              </a:rPr>
              <a:t>various</a:t>
            </a:r>
            <a:r>
              <a:rPr lang="fr-FR" dirty="0" smtClean="0">
                <a:latin typeface="Arial" charset="0"/>
              </a:rPr>
              <a:t> observables. </a:t>
            </a:r>
          </a:p>
        </p:txBody>
      </p:sp>
      <p:sp>
        <p:nvSpPr>
          <p:cNvPr id="203780" name="Espace réservé du numéro de diapositive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87AD5E8-A25F-4F9F-A2ED-9B4AE82BD08E}" type="slidenum">
              <a:rPr lang="en-US">
                <a:solidFill>
                  <a:srgbClr val="000000"/>
                </a:solidFill>
                <a:latin typeface="Arial" charset="0"/>
              </a:rPr>
              <a:pPr/>
              <a:t>9</a:t>
            </a:fld>
            <a:endParaRPr lang="en-US">
              <a:solidFill>
                <a:srgbClr val="000000"/>
              </a:solidFill>
              <a:latin typeface="Arial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6" name="Espace réservé de l'image des diapositives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05827" name="Espace réservé des commentaires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fr-FR" dirty="0" smtClean="0">
                <a:latin typeface="Arial" charset="0"/>
              </a:rPr>
              <a:t>The </a:t>
            </a:r>
            <a:r>
              <a:rPr lang="fr-FR" dirty="0" err="1" smtClean="0">
                <a:latin typeface="Arial" charset="0"/>
              </a:rPr>
              <a:t>DVCS</a:t>
            </a:r>
            <a:r>
              <a:rPr lang="fr-FR" dirty="0" smtClean="0">
                <a:latin typeface="Arial" charset="0"/>
              </a:rPr>
              <a:t> </a:t>
            </a:r>
            <a:r>
              <a:rPr lang="fr-FR" dirty="0" err="1" smtClean="0">
                <a:latin typeface="Arial" charset="0"/>
              </a:rPr>
              <a:t>results</a:t>
            </a:r>
            <a:r>
              <a:rPr lang="fr-FR" baseline="0" dirty="0" smtClean="0">
                <a:latin typeface="Arial" charset="0"/>
              </a:rPr>
              <a:t> </a:t>
            </a:r>
            <a:r>
              <a:rPr lang="fr-FR" baseline="0" dirty="0" err="1" smtClean="0">
                <a:latin typeface="Arial" charset="0"/>
              </a:rPr>
              <a:t>taken</a:t>
            </a:r>
            <a:r>
              <a:rPr lang="fr-FR" baseline="0" dirty="0" smtClean="0">
                <a:latin typeface="Arial" charset="0"/>
              </a:rPr>
              <a:t> </a:t>
            </a:r>
            <a:r>
              <a:rPr lang="fr-FR" baseline="0" dirty="0" err="1" smtClean="0">
                <a:latin typeface="Arial" charset="0"/>
              </a:rPr>
              <a:t>with</a:t>
            </a:r>
            <a:r>
              <a:rPr lang="fr-FR" baseline="0" dirty="0" smtClean="0">
                <a:latin typeface="Arial" charset="0"/>
              </a:rPr>
              <a:t> the 6-</a:t>
            </a:r>
            <a:r>
              <a:rPr lang="fr-FR" baseline="0" dirty="0" err="1" smtClean="0">
                <a:latin typeface="Arial" charset="0"/>
              </a:rPr>
              <a:t>GeV</a:t>
            </a:r>
            <a:r>
              <a:rPr lang="fr-FR" baseline="0" dirty="0" smtClean="0">
                <a:latin typeface="Arial" charset="0"/>
              </a:rPr>
              <a:t> </a:t>
            </a:r>
            <a:r>
              <a:rPr lang="fr-FR" baseline="0" dirty="0" err="1" smtClean="0">
                <a:latin typeface="Arial" charset="0"/>
              </a:rPr>
              <a:t>beam</a:t>
            </a:r>
            <a:r>
              <a:rPr lang="fr-FR" baseline="0" dirty="0" smtClean="0">
                <a:latin typeface="Arial" charset="0"/>
              </a:rPr>
              <a:t> </a:t>
            </a:r>
            <a:r>
              <a:rPr lang="fr-FR" baseline="0" dirty="0" err="1" smtClean="0">
                <a:latin typeface="Arial" charset="0"/>
              </a:rPr>
              <a:t>at</a:t>
            </a:r>
            <a:r>
              <a:rPr lang="fr-FR" baseline="0" dirty="0" smtClean="0">
                <a:latin typeface="Arial" charset="0"/>
              </a:rPr>
              <a:t> </a:t>
            </a:r>
            <a:r>
              <a:rPr lang="fr-FR" baseline="0" dirty="0" err="1" smtClean="0">
                <a:latin typeface="Arial" charset="0"/>
              </a:rPr>
              <a:t>JLab</a:t>
            </a:r>
            <a:r>
              <a:rPr lang="fr-FR" baseline="0" dirty="0" smtClean="0">
                <a:latin typeface="Arial" charset="0"/>
              </a:rPr>
              <a:t> </a:t>
            </a:r>
            <a:r>
              <a:rPr lang="fr-FR" baseline="0" dirty="0" err="1" smtClean="0">
                <a:latin typeface="Arial" charset="0"/>
              </a:rPr>
              <a:t>taught</a:t>
            </a:r>
            <a:r>
              <a:rPr lang="fr-FR" baseline="0" dirty="0" smtClean="0">
                <a:latin typeface="Arial" charset="0"/>
              </a:rPr>
              <a:t> us </a:t>
            </a:r>
            <a:r>
              <a:rPr lang="fr-FR" baseline="0" dirty="0" err="1" smtClean="0">
                <a:latin typeface="Arial" charset="0"/>
              </a:rPr>
              <a:t>that</a:t>
            </a:r>
            <a:r>
              <a:rPr lang="fr-FR" baseline="0" dirty="0" smtClean="0">
                <a:latin typeface="Arial" charset="0"/>
              </a:rPr>
              <a:t> </a:t>
            </a:r>
            <a:r>
              <a:rPr lang="fr-FR" baseline="0" dirty="0" err="1" smtClean="0">
                <a:latin typeface="Arial" charset="0"/>
              </a:rPr>
              <a:t>measuring</a:t>
            </a:r>
            <a:r>
              <a:rPr lang="fr-FR" baseline="0" dirty="0" smtClean="0">
                <a:latin typeface="Arial" charset="0"/>
              </a:rPr>
              <a:t> </a:t>
            </a:r>
            <a:r>
              <a:rPr lang="fr-FR" baseline="0" dirty="0" err="1" smtClean="0">
                <a:latin typeface="Arial" charset="0"/>
              </a:rPr>
              <a:t>various</a:t>
            </a:r>
            <a:r>
              <a:rPr lang="fr-FR" baseline="0" dirty="0" smtClean="0">
                <a:latin typeface="Arial" charset="0"/>
              </a:rPr>
              <a:t> </a:t>
            </a:r>
            <a:r>
              <a:rPr lang="fr-FR" baseline="0" dirty="0" err="1" smtClean="0">
                <a:latin typeface="Arial" charset="0"/>
              </a:rPr>
              <a:t>DVCS</a:t>
            </a:r>
            <a:r>
              <a:rPr lang="fr-FR" baseline="0" dirty="0" smtClean="0">
                <a:latin typeface="Arial" charset="0"/>
              </a:rPr>
              <a:t> observables </a:t>
            </a:r>
            <a:r>
              <a:rPr lang="fr-FR" baseline="0" dirty="0" err="1" smtClean="0">
                <a:latin typeface="Arial" charset="0"/>
              </a:rPr>
              <a:t>at</a:t>
            </a:r>
            <a:r>
              <a:rPr lang="fr-FR" baseline="0" dirty="0" smtClean="0">
                <a:latin typeface="Arial" charset="0"/>
              </a:rPr>
              <a:t> the </a:t>
            </a:r>
            <a:r>
              <a:rPr lang="fr-FR" baseline="0" dirty="0" err="1" smtClean="0">
                <a:latin typeface="Arial" charset="0"/>
              </a:rPr>
              <a:t>same</a:t>
            </a:r>
            <a:r>
              <a:rPr lang="fr-FR" baseline="0" dirty="0" smtClean="0">
                <a:latin typeface="Arial" charset="0"/>
              </a:rPr>
              <a:t> </a:t>
            </a:r>
            <a:r>
              <a:rPr lang="fr-FR" baseline="0" dirty="0" err="1" smtClean="0">
                <a:latin typeface="Arial" charset="0"/>
              </a:rPr>
              <a:t>kinematic</a:t>
            </a:r>
            <a:r>
              <a:rPr lang="fr-FR" baseline="0" dirty="0" smtClean="0">
                <a:latin typeface="Arial" charset="0"/>
              </a:rPr>
              <a:t> point </a:t>
            </a:r>
            <a:r>
              <a:rPr lang="fr-FR" baseline="0" dirty="0" err="1" smtClean="0">
                <a:latin typeface="Arial" charset="0"/>
              </a:rPr>
              <a:t>can</a:t>
            </a:r>
            <a:r>
              <a:rPr lang="fr-FR" baseline="0" dirty="0" smtClean="0">
                <a:latin typeface="Arial" charset="0"/>
              </a:rPr>
              <a:t> </a:t>
            </a:r>
            <a:r>
              <a:rPr lang="fr-FR" baseline="0" dirty="0" err="1" smtClean="0">
                <a:latin typeface="Arial" charset="0"/>
              </a:rPr>
              <a:t>allow</a:t>
            </a:r>
            <a:r>
              <a:rPr lang="fr-FR" baseline="0" dirty="0" smtClean="0">
                <a:latin typeface="Arial" charset="0"/>
              </a:rPr>
              <a:t> us to </a:t>
            </a:r>
            <a:r>
              <a:rPr lang="fr-FR" baseline="0" dirty="0" err="1" smtClean="0">
                <a:latin typeface="Arial" charset="0"/>
              </a:rPr>
              <a:t>extract</a:t>
            </a:r>
            <a:r>
              <a:rPr lang="fr-FR" baseline="0" dirty="0" smtClean="0">
                <a:latin typeface="Arial" charset="0"/>
              </a:rPr>
              <a:t> </a:t>
            </a:r>
            <a:r>
              <a:rPr lang="fr-FR" baseline="0" dirty="0" err="1" smtClean="0">
                <a:latin typeface="Arial" charset="0"/>
              </a:rPr>
              <a:t>GPDs</a:t>
            </a:r>
            <a:r>
              <a:rPr lang="fr-FR" baseline="0" dirty="0" smtClean="0">
                <a:latin typeface="Arial" charset="0"/>
              </a:rPr>
              <a:t> in a </a:t>
            </a:r>
            <a:r>
              <a:rPr lang="fr-FR" baseline="0" dirty="0" err="1" smtClean="0">
                <a:latin typeface="Arial" charset="0"/>
              </a:rPr>
              <a:t>basically</a:t>
            </a:r>
            <a:r>
              <a:rPr lang="fr-FR" baseline="0" dirty="0" smtClean="0">
                <a:latin typeface="Arial" charset="0"/>
              </a:rPr>
              <a:t> model-</a:t>
            </a:r>
            <a:r>
              <a:rPr lang="fr-FR" baseline="0" dirty="0" err="1" smtClean="0">
                <a:latin typeface="Arial" charset="0"/>
              </a:rPr>
              <a:t>independent</a:t>
            </a:r>
            <a:r>
              <a:rPr lang="fr-FR" baseline="0" dirty="0" smtClean="0">
                <a:latin typeface="Arial" charset="0"/>
              </a:rPr>
              <a:t> </a:t>
            </a:r>
            <a:r>
              <a:rPr lang="fr-FR" baseline="0" dirty="0" err="1" smtClean="0">
                <a:latin typeface="Arial" charset="0"/>
              </a:rPr>
              <a:t>way</a:t>
            </a:r>
            <a:r>
              <a:rPr lang="fr-FR" baseline="0" dirty="0" smtClean="0">
                <a:latin typeface="Arial" charset="0"/>
              </a:rPr>
              <a:t>. This </a:t>
            </a:r>
            <a:r>
              <a:rPr lang="fr-FR" baseline="0" dirty="0" err="1" smtClean="0">
                <a:latin typeface="Arial" charset="0"/>
              </a:rPr>
              <a:t>was</a:t>
            </a:r>
            <a:r>
              <a:rPr lang="fr-FR" baseline="0" dirty="0" smtClean="0">
                <a:latin typeface="Arial" charset="0"/>
              </a:rPr>
              <a:t> </a:t>
            </a:r>
            <a:r>
              <a:rPr lang="fr-FR" baseline="0" dirty="0" err="1" smtClean="0">
                <a:latin typeface="Arial" charset="0"/>
              </a:rPr>
              <a:t>done</a:t>
            </a:r>
            <a:r>
              <a:rPr lang="fr-FR" baseline="0" dirty="0" smtClean="0">
                <a:latin typeface="Arial" charset="0"/>
              </a:rPr>
              <a:t> for instance </a:t>
            </a:r>
            <a:r>
              <a:rPr lang="fr-FR" baseline="0" dirty="0" err="1" smtClean="0">
                <a:latin typeface="Arial" charset="0"/>
              </a:rPr>
              <a:t>using</a:t>
            </a:r>
            <a:r>
              <a:rPr lang="fr-FR" baseline="0" dirty="0" smtClean="0">
                <a:latin typeface="Arial" charset="0"/>
              </a:rPr>
              <a:t> the </a:t>
            </a:r>
            <a:r>
              <a:rPr lang="fr-FR" baseline="0" dirty="0" err="1" smtClean="0">
                <a:latin typeface="Arial" charset="0"/>
              </a:rPr>
              <a:t>CLAS</a:t>
            </a:r>
            <a:r>
              <a:rPr lang="fr-FR" baseline="0" dirty="0" smtClean="0">
                <a:latin typeface="Arial" charset="0"/>
              </a:rPr>
              <a:t> eg1-</a:t>
            </a:r>
            <a:r>
              <a:rPr lang="fr-FR" baseline="0" dirty="0" err="1" smtClean="0">
                <a:latin typeface="Arial" charset="0"/>
              </a:rPr>
              <a:t>dvcs</a:t>
            </a:r>
            <a:r>
              <a:rPr lang="fr-FR" baseline="0" dirty="0" smtClean="0">
                <a:latin typeface="Arial" charset="0"/>
              </a:rPr>
              <a:t> data set, </a:t>
            </a:r>
            <a:r>
              <a:rPr lang="fr-FR" baseline="0" dirty="0" err="1" smtClean="0">
                <a:latin typeface="Arial" charset="0"/>
              </a:rPr>
              <a:t>which</a:t>
            </a:r>
            <a:r>
              <a:rPr lang="fr-FR" baseline="0" dirty="0" smtClean="0">
                <a:latin typeface="Arial" charset="0"/>
              </a:rPr>
              <a:t> </a:t>
            </a:r>
            <a:r>
              <a:rPr lang="fr-FR" baseline="0" dirty="0" err="1" smtClean="0">
                <a:latin typeface="Arial" charset="0"/>
              </a:rPr>
              <a:t>measured</a:t>
            </a:r>
            <a:r>
              <a:rPr lang="fr-FR" baseline="0" dirty="0" smtClean="0">
                <a:latin typeface="Arial" charset="0"/>
              </a:rPr>
              <a:t>, on the proton, </a:t>
            </a:r>
            <a:r>
              <a:rPr lang="fr-FR" baseline="0" dirty="0" err="1" smtClean="0">
                <a:latin typeface="Arial" charset="0"/>
              </a:rPr>
              <a:t>BSA</a:t>
            </a:r>
            <a:r>
              <a:rPr lang="fr-FR" baseline="0" dirty="0" smtClean="0">
                <a:latin typeface="Arial" charset="0"/>
              </a:rPr>
              <a:t>, </a:t>
            </a:r>
            <a:r>
              <a:rPr lang="fr-FR" baseline="0" dirty="0" err="1" smtClean="0">
                <a:latin typeface="Arial" charset="0"/>
              </a:rPr>
              <a:t>TSA</a:t>
            </a:r>
            <a:r>
              <a:rPr lang="fr-FR" baseline="0" dirty="0" smtClean="0">
                <a:latin typeface="Arial" charset="0"/>
              </a:rPr>
              <a:t> and </a:t>
            </a:r>
            <a:r>
              <a:rPr lang="fr-FR" baseline="0" dirty="0" err="1" smtClean="0">
                <a:latin typeface="Arial" charset="0"/>
              </a:rPr>
              <a:t>DSA</a:t>
            </a:r>
            <a:r>
              <a:rPr lang="fr-FR" baseline="0" dirty="0" smtClean="0">
                <a:latin typeface="Arial" charset="0"/>
              </a:rPr>
              <a:t>, </a:t>
            </a:r>
            <a:r>
              <a:rPr lang="fr-FR" baseline="0" dirty="0" err="1" smtClean="0">
                <a:latin typeface="Arial" charset="0"/>
              </a:rPr>
              <a:t>using</a:t>
            </a:r>
            <a:r>
              <a:rPr lang="fr-FR" baseline="0" dirty="0" smtClean="0">
                <a:latin typeface="Arial" charset="0"/>
              </a:rPr>
              <a:t> a </a:t>
            </a:r>
            <a:r>
              <a:rPr lang="fr-FR" baseline="0" dirty="0" err="1" smtClean="0">
                <a:latin typeface="Arial" charset="0"/>
              </a:rPr>
              <a:t>GPD</a:t>
            </a:r>
            <a:r>
              <a:rPr lang="fr-FR" baseline="0" dirty="0" smtClean="0">
                <a:latin typeface="Arial" charset="0"/>
              </a:rPr>
              <a:t> </a:t>
            </a:r>
            <a:r>
              <a:rPr lang="fr-FR" baseline="0" dirty="0" err="1" smtClean="0">
                <a:latin typeface="Arial" charset="0"/>
              </a:rPr>
              <a:t>fitting</a:t>
            </a:r>
            <a:r>
              <a:rPr lang="fr-FR" baseline="0" dirty="0" smtClean="0">
                <a:latin typeface="Arial" charset="0"/>
              </a:rPr>
              <a:t> </a:t>
            </a:r>
            <a:r>
              <a:rPr lang="fr-FR" baseline="0" dirty="0" err="1" smtClean="0">
                <a:latin typeface="Arial" charset="0"/>
              </a:rPr>
              <a:t>method</a:t>
            </a:r>
            <a:r>
              <a:rPr lang="fr-FR" baseline="0" dirty="0" smtClean="0">
                <a:latin typeface="Arial" charset="0"/>
              </a:rPr>
              <a:t> by Michel </a:t>
            </a:r>
            <a:r>
              <a:rPr lang="fr-FR" baseline="0" dirty="0" err="1" smtClean="0">
                <a:latin typeface="Arial" charset="0"/>
              </a:rPr>
              <a:t>Guidal</a:t>
            </a:r>
            <a:r>
              <a:rPr lang="fr-FR" baseline="0" dirty="0" smtClean="0">
                <a:latin typeface="Arial" charset="0"/>
              </a:rPr>
              <a:t>. The </a:t>
            </a:r>
            <a:r>
              <a:rPr lang="fr-FR" baseline="0" dirty="0" err="1" smtClean="0">
                <a:latin typeface="Arial" charset="0"/>
              </a:rPr>
              <a:t>GPDs</a:t>
            </a:r>
            <a:r>
              <a:rPr lang="fr-FR" baseline="0" dirty="0" smtClean="0">
                <a:latin typeface="Arial" charset="0"/>
              </a:rPr>
              <a:t> H and </a:t>
            </a:r>
            <a:r>
              <a:rPr lang="fr-FR" baseline="0" dirty="0" err="1" smtClean="0">
                <a:latin typeface="Arial" charset="0"/>
              </a:rPr>
              <a:t>Htilde</a:t>
            </a:r>
            <a:r>
              <a:rPr lang="fr-FR" baseline="0" dirty="0" smtClean="0">
                <a:latin typeface="Arial" charset="0"/>
              </a:rPr>
              <a:t> </a:t>
            </a:r>
            <a:r>
              <a:rPr lang="fr-FR" baseline="0" dirty="0" err="1" smtClean="0">
                <a:latin typeface="Arial" charset="0"/>
              </a:rPr>
              <a:t>were</a:t>
            </a:r>
            <a:r>
              <a:rPr lang="fr-FR" baseline="0" dirty="0" smtClean="0">
                <a:latin typeface="Arial" charset="0"/>
              </a:rPr>
              <a:t> </a:t>
            </a:r>
            <a:r>
              <a:rPr lang="fr-FR" baseline="0" dirty="0" err="1" smtClean="0">
                <a:latin typeface="Arial" charset="0"/>
              </a:rPr>
              <a:t>extracted</a:t>
            </a:r>
            <a:r>
              <a:rPr lang="fr-FR" baseline="0" dirty="0" smtClean="0">
                <a:latin typeface="Arial" charset="0"/>
              </a:rPr>
              <a:t>, and </a:t>
            </a:r>
            <a:r>
              <a:rPr lang="fr-FR" baseline="0" dirty="0" err="1" smtClean="0">
                <a:latin typeface="Arial" charset="0"/>
              </a:rPr>
              <a:t>their</a:t>
            </a:r>
            <a:r>
              <a:rPr lang="fr-FR" baseline="0" dirty="0" smtClean="0">
                <a:latin typeface="Arial" charset="0"/>
              </a:rPr>
              <a:t> </a:t>
            </a:r>
            <a:r>
              <a:rPr lang="fr-FR" baseline="0" dirty="0" err="1" smtClean="0">
                <a:latin typeface="Arial" charset="0"/>
              </a:rPr>
              <a:t>kinematical</a:t>
            </a:r>
            <a:r>
              <a:rPr lang="fr-FR" baseline="0" dirty="0" smtClean="0">
                <a:latin typeface="Arial" charset="0"/>
              </a:rPr>
              <a:t> </a:t>
            </a:r>
            <a:r>
              <a:rPr lang="fr-FR" baseline="0" dirty="0" err="1" smtClean="0">
                <a:latin typeface="Arial" charset="0"/>
              </a:rPr>
              <a:t>dependence</a:t>
            </a:r>
            <a:r>
              <a:rPr lang="fr-FR" baseline="0" dirty="0" smtClean="0">
                <a:latin typeface="Arial" charset="0"/>
              </a:rPr>
              <a:t> </a:t>
            </a:r>
            <a:r>
              <a:rPr lang="fr-FR" baseline="0" dirty="0" err="1" smtClean="0">
                <a:latin typeface="Arial" charset="0"/>
              </a:rPr>
              <a:t>allowed</a:t>
            </a:r>
            <a:r>
              <a:rPr lang="fr-FR" baseline="0" dirty="0" smtClean="0">
                <a:latin typeface="Arial" charset="0"/>
              </a:rPr>
              <a:t> a first </a:t>
            </a:r>
            <a:r>
              <a:rPr lang="fr-FR" baseline="0" dirty="0" err="1" smtClean="0">
                <a:latin typeface="Arial" charset="0"/>
              </a:rPr>
              <a:t>attempt</a:t>
            </a:r>
            <a:r>
              <a:rPr lang="fr-FR" baseline="0" dirty="0" smtClean="0">
                <a:latin typeface="Arial" charset="0"/>
              </a:rPr>
              <a:t> of proton </a:t>
            </a:r>
            <a:r>
              <a:rPr lang="fr-FR" baseline="0" dirty="0" err="1" smtClean="0">
                <a:latin typeface="Arial" charset="0"/>
              </a:rPr>
              <a:t>tomography</a:t>
            </a:r>
            <a:r>
              <a:rPr lang="fr-FR" baseline="0" dirty="0" smtClean="0">
                <a:latin typeface="Arial" charset="0"/>
              </a:rPr>
              <a:t>. </a:t>
            </a:r>
            <a:r>
              <a:rPr lang="fr-FR" baseline="0" dirty="0" err="1" smtClean="0">
                <a:latin typeface="Arial" charset="0"/>
              </a:rPr>
              <a:t>We</a:t>
            </a:r>
            <a:r>
              <a:rPr lang="fr-FR" baseline="0" dirty="0" smtClean="0">
                <a:latin typeface="Arial" charset="0"/>
              </a:rPr>
              <a:t> </a:t>
            </a:r>
            <a:r>
              <a:rPr lang="fr-FR" baseline="0" dirty="0" err="1" smtClean="0">
                <a:latin typeface="Arial" charset="0"/>
              </a:rPr>
              <a:t>learned</a:t>
            </a:r>
            <a:r>
              <a:rPr lang="fr-FR" baseline="0" dirty="0" smtClean="0">
                <a:latin typeface="Arial" charset="0"/>
              </a:rPr>
              <a:t>, </a:t>
            </a:r>
            <a:r>
              <a:rPr lang="fr-FR" baseline="0" dirty="0" err="1" smtClean="0">
                <a:latin typeface="Arial" charset="0"/>
              </a:rPr>
              <a:t>from</a:t>
            </a:r>
            <a:r>
              <a:rPr lang="fr-FR" baseline="0" dirty="0" smtClean="0">
                <a:latin typeface="Arial" charset="0"/>
              </a:rPr>
              <a:t> the relative </a:t>
            </a:r>
            <a:r>
              <a:rPr lang="fr-FR" baseline="0" dirty="0" err="1" smtClean="0">
                <a:latin typeface="Arial" charset="0"/>
              </a:rPr>
              <a:t>slope</a:t>
            </a:r>
            <a:r>
              <a:rPr lang="fr-FR" baseline="0" dirty="0" smtClean="0">
                <a:latin typeface="Arial" charset="0"/>
              </a:rPr>
              <a:t> of the </a:t>
            </a:r>
            <a:r>
              <a:rPr lang="fr-FR" baseline="0" dirty="0" err="1" smtClean="0">
                <a:latin typeface="Arial" charset="0"/>
              </a:rPr>
              <a:t>imaginary</a:t>
            </a:r>
            <a:r>
              <a:rPr lang="fr-FR" baseline="0" dirty="0" smtClean="0">
                <a:latin typeface="Arial" charset="0"/>
              </a:rPr>
              <a:t> parts of H and </a:t>
            </a:r>
            <a:r>
              <a:rPr lang="fr-FR" baseline="0" dirty="0" err="1" smtClean="0">
                <a:latin typeface="Arial" charset="0"/>
              </a:rPr>
              <a:t>Htilde</a:t>
            </a:r>
            <a:r>
              <a:rPr lang="fr-FR" baseline="0" dirty="0" smtClean="0">
                <a:latin typeface="Arial" charset="0"/>
              </a:rPr>
              <a:t>, </a:t>
            </a:r>
            <a:r>
              <a:rPr lang="fr-FR" baseline="0" dirty="0" err="1" smtClean="0">
                <a:latin typeface="Arial" charset="0"/>
              </a:rPr>
              <a:t>that</a:t>
            </a:r>
            <a:r>
              <a:rPr lang="fr-FR" baseline="0" dirty="0" smtClean="0">
                <a:latin typeface="Arial" charset="0"/>
              </a:rPr>
              <a:t> the axial charge </a:t>
            </a:r>
            <a:r>
              <a:rPr lang="fr-FR" baseline="0" dirty="0" err="1" smtClean="0">
                <a:latin typeface="Arial" charset="0"/>
              </a:rPr>
              <a:t>is</a:t>
            </a:r>
            <a:r>
              <a:rPr lang="fr-FR" baseline="0" dirty="0" smtClean="0">
                <a:latin typeface="Arial" charset="0"/>
              </a:rPr>
              <a:t> more </a:t>
            </a:r>
            <a:r>
              <a:rPr lang="fr-FR" baseline="0" dirty="0" err="1" smtClean="0">
                <a:latin typeface="Arial" charset="0"/>
              </a:rPr>
              <a:t>concentrated</a:t>
            </a:r>
            <a:r>
              <a:rPr lang="fr-FR" baseline="0" dirty="0" smtClean="0">
                <a:latin typeface="Arial" charset="0"/>
              </a:rPr>
              <a:t> in the center of the proton </a:t>
            </a:r>
            <a:r>
              <a:rPr lang="fr-FR" baseline="0" dirty="0" err="1" smtClean="0">
                <a:latin typeface="Arial" charset="0"/>
              </a:rPr>
              <a:t>than</a:t>
            </a:r>
            <a:r>
              <a:rPr lang="fr-FR" baseline="0" dirty="0" smtClean="0">
                <a:latin typeface="Arial" charset="0"/>
              </a:rPr>
              <a:t> the </a:t>
            </a:r>
            <a:r>
              <a:rPr lang="fr-FR" baseline="0" dirty="0" err="1" smtClean="0">
                <a:latin typeface="Arial" charset="0"/>
              </a:rPr>
              <a:t>electric</a:t>
            </a:r>
            <a:r>
              <a:rPr lang="fr-FR" baseline="0" dirty="0" smtClean="0">
                <a:latin typeface="Arial" charset="0"/>
              </a:rPr>
              <a:t> charge. And, </a:t>
            </a:r>
            <a:r>
              <a:rPr lang="fr-FR" baseline="0" dirty="0" err="1" smtClean="0">
                <a:latin typeface="Arial" charset="0"/>
              </a:rPr>
              <a:t>from</a:t>
            </a:r>
            <a:r>
              <a:rPr lang="fr-FR" baseline="0" dirty="0" smtClean="0">
                <a:latin typeface="Arial" charset="0"/>
              </a:rPr>
              <a:t> the t and </a:t>
            </a:r>
            <a:r>
              <a:rPr lang="fr-FR" baseline="0" dirty="0" err="1" smtClean="0">
                <a:latin typeface="Arial" charset="0"/>
              </a:rPr>
              <a:t>xB</a:t>
            </a:r>
            <a:r>
              <a:rPr lang="fr-FR" baseline="0" dirty="0" smtClean="0">
                <a:latin typeface="Arial" charset="0"/>
              </a:rPr>
              <a:t> </a:t>
            </a:r>
            <a:r>
              <a:rPr lang="fr-FR" baseline="0" dirty="0" err="1" smtClean="0">
                <a:latin typeface="Arial" charset="0"/>
              </a:rPr>
              <a:t>dependency</a:t>
            </a:r>
            <a:r>
              <a:rPr lang="fr-FR" baseline="0" dirty="0" smtClean="0">
                <a:latin typeface="Arial" charset="0"/>
              </a:rPr>
              <a:t> of </a:t>
            </a:r>
            <a:r>
              <a:rPr lang="fr-FR" baseline="0" dirty="0" err="1" smtClean="0">
                <a:latin typeface="Arial" charset="0"/>
              </a:rPr>
              <a:t>ImH</a:t>
            </a:r>
            <a:r>
              <a:rPr lang="fr-FR" baseline="0" dirty="0" smtClean="0">
                <a:latin typeface="Arial" charset="0"/>
              </a:rPr>
              <a:t> </a:t>
            </a:r>
            <a:r>
              <a:rPr lang="fr-FR" baseline="0" dirty="0" err="1" smtClean="0">
                <a:latin typeface="Arial" charset="0"/>
              </a:rPr>
              <a:t>we</a:t>
            </a:r>
            <a:r>
              <a:rPr lang="fr-FR" baseline="0" dirty="0" smtClean="0">
                <a:latin typeface="Arial" charset="0"/>
              </a:rPr>
              <a:t> </a:t>
            </a:r>
            <a:r>
              <a:rPr lang="fr-FR" baseline="0" dirty="0" err="1" smtClean="0">
                <a:latin typeface="Arial" charset="0"/>
              </a:rPr>
              <a:t>learned</a:t>
            </a:r>
            <a:r>
              <a:rPr lang="fr-FR" baseline="0" dirty="0" smtClean="0">
                <a:latin typeface="Arial" charset="0"/>
              </a:rPr>
              <a:t> </a:t>
            </a:r>
            <a:r>
              <a:rPr lang="fr-FR" baseline="0" dirty="0" err="1" smtClean="0">
                <a:latin typeface="Arial" charset="0"/>
              </a:rPr>
              <a:t>that</a:t>
            </a:r>
            <a:r>
              <a:rPr lang="fr-FR" baseline="0" dirty="0" smtClean="0">
                <a:latin typeface="Arial" charset="0"/>
              </a:rPr>
              <a:t> the valence quarks are </a:t>
            </a:r>
            <a:r>
              <a:rPr lang="fr-FR" baseline="0" dirty="0" err="1" smtClean="0">
                <a:latin typeface="Arial" charset="0"/>
              </a:rPr>
              <a:t>located</a:t>
            </a:r>
            <a:r>
              <a:rPr lang="fr-FR" baseline="0" dirty="0" smtClean="0">
                <a:latin typeface="Arial" charset="0"/>
              </a:rPr>
              <a:t> </a:t>
            </a:r>
            <a:r>
              <a:rPr lang="fr-FR" baseline="0" dirty="0" err="1" smtClean="0">
                <a:latin typeface="Arial" charset="0"/>
              </a:rPr>
              <a:t>at</a:t>
            </a:r>
            <a:r>
              <a:rPr lang="fr-FR" baseline="0" dirty="0" smtClean="0">
                <a:latin typeface="Arial" charset="0"/>
              </a:rPr>
              <a:t> the center of the </a:t>
            </a:r>
            <a:r>
              <a:rPr lang="fr-FR" baseline="0" dirty="0" err="1" smtClean="0">
                <a:latin typeface="Arial" charset="0"/>
              </a:rPr>
              <a:t>nucleon</a:t>
            </a:r>
            <a:r>
              <a:rPr lang="fr-FR" baseline="0" dirty="0" smtClean="0">
                <a:latin typeface="Arial" charset="0"/>
              </a:rPr>
              <a:t> and the </a:t>
            </a:r>
            <a:r>
              <a:rPr lang="fr-FR" baseline="0" dirty="0" err="1" smtClean="0">
                <a:latin typeface="Arial" charset="0"/>
              </a:rPr>
              <a:t>sea</a:t>
            </a:r>
            <a:r>
              <a:rPr lang="fr-FR" baseline="0" dirty="0" smtClean="0">
                <a:latin typeface="Arial" charset="0"/>
              </a:rPr>
              <a:t> quarks </a:t>
            </a:r>
            <a:r>
              <a:rPr lang="fr-FR" baseline="0" dirty="0" err="1" smtClean="0">
                <a:latin typeface="Arial" charset="0"/>
              </a:rPr>
              <a:t>at</a:t>
            </a:r>
            <a:r>
              <a:rPr lang="fr-FR" baseline="0" dirty="0" smtClean="0">
                <a:latin typeface="Arial" charset="0"/>
              </a:rPr>
              <a:t> the </a:t>
            </a:r>
            <a:r>
              <a:rPr lang="fr-FR" baseline="0" dirty="0" err="1" smtClean="0">
                <a:latin typeface="Arial" charset="0"/>
              </a:rPr>
              <a:t>perifiery</a:t>
            </a:r>
            <a:r>
              <a:rPr lang="fr-FR" baseline="0" dirty="0" smtClean="0">
                <a:latin typeface="Arial" charset="0"/>
              </a:rPr>
              <a:t>. </a:t>
            </a:r>
          </a:p>
        </p:txBody>
      </p:sp>
      <p:sp>
        <p:nvSpPr>
          <p:cNvPr id="205828" name="Espace réservé du numéro de diapositive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1854F72-44DF-4CF3-8335-DF42E74A515D}" type="slidenum">
              <a:rPr lang="en-US" smtClean="0">
                <a:solidFill>
                  <a:srgbClr val="000000"/>
                </a:solidFill>
                <a:latin typeface="Arial" charset="0"/>
              </a:rPr>
              <a:pPr/>
              <a:t>10</a:t>
            </a:fld>
            <a:endParaRPr lang="en-US" smtClean="0">
              <a:solidFill>
                <a:srgbClr val="000000"/>
              </a:solidFill>
              <a:latin typeface="Arial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02" name="Espace réservé de l'image des diapositives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04803" name="Espace réservé des commentaires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fr-FR" dirty="0" smtClean="0">
                <a:latin typeface="Arial" charset="0"/>
              </a:rPr>
              <a:t>All the spin observables for proton </a:t>
            </a:r>
            <a:r>
              <a:rPr lang="fr-FR" dirty="0" err="1" smtClean="0">
                <a:latin typeface="Arial" charset="0"/>
              </a:rPr>
              <a:t>DVCS</a:t>
            </a:r>
            <a:r>
              <a:rPr lang="fr-FR" dirty="0" smtClean="0">
                <a:latin typeface="Arial" charset="0"/>
              </a:rPr>
              <a:t> </a:t>
            </a:r>
            <a:r>
              <a:rPr lang="fr-FR" dirty="0" err="1" smtClean="0">
                <a:latin typeface="Arial" charset="0"/>
              </a:rPr>
              <a:t>were</a:t>
            </a:r>
            <a:r>
              <a:rPr lang="fr-FR" dirty="0" smtClean="0">
                <a:latin typeface="Arial" charset="0"/>
              </a:rPr>
              <a:t> </a:t>
            </a:r>
            <a:r>
              <a:rPr lang="fr-FR" dirty="0" err="1" smtClean="0">
                <a:latin typeface="Arial" charset="0"/>
              </a:rPr>
              <a:t>measured</a:t>
            </a:r>
            <a:r>
              <a:rPr lang="fr-FR" dirty="0" smtClean="0">
                <a:latin typeface="Arial" charset="0"/>
              </a:rPr>
              <a:t> </a:t>
            </a:r>
            <a:r>
              <a:rPr lang="fr-FR" dirty="0" err="1" smtClean="0">
                <a:latin typeface="Arial" charset="0"/>
              </a:rPr>
              <a:t>at</a:t>
            </a:r>
            <a:r>
              <a:rPr lang="fr-FR" dirty="0" smtClean="0">
                <a:latin typeface="Arial" charset="0"/>
              </a:rPr>
              <a:t> </a:t>
            </a:r>
            <a:r>
              <a:rPr lang="fr-FR" dirty="0" err="1" smtClean="0">
                <a:latin typeface="Arial" charset="0"/>
              </a:rPr>
              <a:t>JLab</a:t>
            </a:r>
            <a:r>
              <a:rPr lang="fr-FR" dirty="0" smtClean="0">
                <a:latin typeface="Arial" charset="0"/>
              </a:rPr>
              <a:t>@6 </a:t>
            </a:r>
            <a:r>
              <a:rPr lang="fr-FR" dirty="0" err="1" smtClean="0">
                <a:latin typeface="Arial" charset="0"/>
              </a:rPr>
              <a:t>GeV</a:t>
            </a:r>
            <a:r>
              <a:rPr lang="fr-FR" dirty="0" smtClean="0">
                <a:latin typeface="Arial" charset="0"/>
              </a:rPr>
              <a:t> and/or HERMES, and </a:t>
            </a:r>
            <a:r>
              <a:rPr lang="fr-FR" dirty="0" err="1" smtClean="0">
                <a:latin typeface="Arial" charset="0"/>
              </a:rPr>
              <a:t>will</a:t>
            </a:r>
            <a:r>
              <a:rPr lang="fr-FR" dirty="0" smtClean="0">
                <a:latin typeface="Arial" charset="0"/>
              </a:rPr>
              <a:t> </a:t>
            </a:r>
            <a:r>
              <a:rPr lang="fr-FR" dirty="0" err="1" smtClean="0">
                <a:latin typeface="Arial" charset="0"/>
              </a:rPr>
              <a:t>be</a:t>
            </a:r>
            <a:r>
              <a:rPr lang="fr-FR" dirty="0" smtClean="0">
                <a:latin typeface="Arial" charset="0"/>
              </a:rPr>
              <a:t> </a:t>
            </a:r>
            <a:r>
              <a:rPr lang="fr-FR" dirty="0" err="1" smtClean="0">
                <a:latin typeface="Arial" charset="0"/>
              </a:rPr>
              <a:t>extracted</a:t>
            </a:r>
            <a:r>
              <a:rPr lang="fr-FR" dirty="0" smtClean="0">
                <a:latin typeface="Arial" charset="0"/>
              </a:rPr>
              <a:t> on </a:t>
            </a:r>
            <a:r>
              <a:rPr lang="fr-FR" dirty="0" err="1" smtClean="0">
                <a:latin typeface="Arial" charset="0"/>
              </a:rPr>
              <a:t>wider</a:t>
            </a:r>
            <a:r>
              <a:rPr lang="fr-FR" dirty="0" smtClean="0">
                <a:latin typeface="Arial" charset="0"/>
              </a:rPr>
              <a:t> </a:t>
            </a:r>
            <a:r>
              <a:rPr lang="fr-FR" dirty="0" err="1" smtClean="0">
                <a:latin typeface="Arial" charset="0"/>
              </a:rPr>
              <a:t>kinematics</a:t>
            </a:r>
            <a:r>
              <a:rPr lang="fr-FR" dirty="0" smtClean="0">
                <a:latin typeface="Arial" charset="0"/>
              </a:rPr>
              <a:t> and </a:t>
            </a:r>
            <a:r>
              <a:rPr lang="fr-FR" dirty="0" err="1" smtClean="0">
                <a:latin typeface="Arial" charset="0"/>
              </a:rPr>
              <a:t>with</a:t>
            </a:r>
            <a:r>
              <a:rPr lang="fr-FR" dirty="0" smtClean="0">
                <a:latin typeface="Arial" charset="0"/>
              </a:rPr>
              <a:t> </a:t>
            </a:r>
            <a:r>
              <a:rPr lang="fr-FR" dirty="0" err="1" smtClean="0">
                <a:latin typeface="Arial" charset="0"/>
              </a:rPr>
              <a:t>increased</a:t>
            </a:r>
            <a:r>
              <a:rPr lang="fr-FR" dirty="0" smtClean="0">
                <a:latin typeface="Arial" charset="0"/>
              </a:rPr>
              <a:t> </a:t>
            </a:r>
            <a:r>
              <a:rPr lang="fr-FR" dirty="0" err="1" smtClean="0">
                <a:latin typeface="Arial" charset="0"/>
              </a:rPr>
              <a:t>precision</a:t>
            </a:r>
            <a:r>
              <a:rPr lang="fr-FR" baseline="0" dirty="0" smtClean="0">
                <a:latin typeface="Arial" charset="0"/>
              </a:rPr>
              <a:t> </a:t>
            </a:r>
            <a:r>
              <a:rPr lang="fr-FR" baseline="0" dirty="0" err="1" smtClean="0">
                <a:latin typeface="Arial" charset="0"/>
              </a:rPr>
              <a:t>at</a:t>
            </a:r>
            <a:r>
              <a:rPr lang="fr-FR" baseline="0" dirty="0" smtClean="0">
                <a:latin typeface="Arial" charset="0"/>
              </a:rPr>
              <a:t> </a:t>
            </a:r>
            <a:r>
              <a:rPr lang="fr-FR" baseline="0" dirty="0" err="1" smtClean="0">
                <a:latin typeface="Arial" charset="0"/>
              </a:rPr>
              <a:t>JLab</a:t>
            </a:r>
            <a:r>
              <a:rPr lang="fr-FR" baseline="0" dirty="0" smtClean="0">
                <a:latin typeface="Arial" charset="0"/>
              </a:rPr>
              <a:t>@12 </a:t>
            </a:r>
            <a:r>
              <a:rPr lang="fr-FR" baseline="0" dirty="0" err="1" smtClean="0">
                <a:latin typeface="Arial" charset="0"/>
              </a:rPr>
              <a:t>GeV</a:t>
            </a:r>
            <a:r>
              <a:rPr lang="fr-FR" baseline="0" dirty="0" smtClean="0">
                <a:latin typeface="Arial" charset="0"/>
              </a:rPr>
              <a:t>. </a:t>
            </a:r>
          </a:p>
          <a:p>
            <a:r>
              <a:rPr lang="fr-FR" dirty="0" err="1" smtClean="0">
                <a:latin typeface="Arial" charset="0"/>
              </a:rPr>
              <a:t>From</a:t>
            </a:r>
            <a:r>
              <a:rPr lang="fr-FR" dirty="0" smtClean="0">
                <a:latin typeface="Arial" charset="0"/>
              </a:rPr>
              <a:t> the neutron point</a:t>
            </a:r>
            <a:r>
              <a:rPr lang="fr-FR" baseline="0" dirty="0" smtClean="0">
                <a:latin typeface="Arial" charset="0"/>
              </a:rPr>
              <a:t> of </a:t>
            </a:r>
            <a:r>
              <a:rPr lang="fr-FR" baseline="0" dirty="0" err="1" smtClean="0">
                <a:latin typeface="Arial" charset="0"/>
              </a:rPr>
              <a:t>view</a:t>
            </a:r>
            <a:r>
              <a:rPr lang="fr-FR" baseline="0" dirty="0" smtClean="0">
                <a:latin typeface="Arial" charset="0"/>
              </a:rPr>
              <a:t>, </a:t>
            </a:r>
            <a:r>
              <a:rPr lang="fr-FR" baseline="0" dirty="0" err="1" smtClean="0">
                <a:latin typeface="Arial" charset="0"/>
              </a:rPr>
              <a:t>pioneering</a:t>
            </a:r>
            <a:r>
              <a:rPr lang="fr-FR" baseline="0" dirty="0" smtClean="0">
                <a:latin typeface="Arial" charset="0"/>
              </a:rPr>
              <a:t> </a:t>
            </a:r>
            <a:r>
              <a:rPr lang="fr-FR" baseline="0" dirty="0" err="1" smtClean="0">
                <a:latin typeface="Arial" charset="0"/>
              </a:rPr>
              <a:t>beam</a:t>
            </a:r>
            <a:r>
              <a:rPr lang="fr-FR" baseline="0" dirty="0" smtClean="0">
                <a:latin typeface="Arial" charset="0"/>
              </a:rPr>
              <a:t>-</a:t>
            </a:r>
            <a:r>
              <a:rPr lang="fr-FR" baseline="0" dirty="0" err="1" smtClean="0">
                <a:latin typeface="Arial" charset="0"/>
              </a:rPr>
              <a:t>polarized</a:t>
            </a:r>
            <a:r>
              <a:rPr lang="fr-FR" baseline="0" dirty="0" smtClean="0">
                <a:latin typeface="Arial" charset="0"/>
              </a:rPr>
              <a:t> cross sections </a:t>
            </a:r>
            <a:r>
              <a:rPr lang="fr-FR" baseline="0" dirty="0" err="1" smtClean="0">
                <a:latin typeface="Arial" charset="0"/>
              </a:rPr>
              <a:t>differences</a:t>
            </a:r>
            <a:r>
              <a:rPr lang="fr-FR" baseline="0" dirty="0" smtClean="0">
                <a:latin typeface="Arial" charset="0"/>
              </a:rPr>
              <a:t> </a:t>
            </a:r>
            <a:r>
              <a:rPr lang="fr-FR" baseline="0" dirty="0" err="1" smtClean="0">
                <a:latin typeface="Arial" charset="0"/>
              </a:rPr>
              <a:t>were</a:t>
            </a:r>
            <a:r>
              <a:rPr lang="fr-FR" baseline="0" dirty="0" smtClean="0">
                <a:latin typeface="Arial" charset="0"/>
              </a:rPr>
              <a:t> </a:t>
            </a:r>
            <a:r>
              <a:rPr lang="fr-FR" baseline="0" dirty="0" err="1" smtClean="0">
                <a:latin typeface="Arial" charset="0"/>
              </a:rPr>
              <a:t>extracted</a:t>
            </a:r>
            <a:r>
              <a:rPr lang="fr-FR" baseline="0" dirty="0" smtClean="0">
                <a:latin typeface="Arial" charset="0"/>
              </a:rPr>
              <a:t> in Hall A </a:t>
            </a:r>
            <a:r>
              <a:rPr lang="fr-FR" baseline="0" dirty="0" err="1" smtClean="0">
                <a:latin typeface="Arial" charset="0"/>
              </a:rPr>
              <a:t>at</a:t>
            </a:r>
            <a:r>
              <a:rPr lang="fr-FR" baseline="0" dirty="0" smtClean="0">
                <a:latin typeface="Arial" charset="0"/>
              </a:rPr>
              <a:t> 6 </a:t>
            </a:r>
            <a:r>
              <a:rPr lang="fr-FR" baseline="0" dirty="0" err="1" smtClean="0">
                <a:latin typeface="Arial" charset="0"/>
              </a:rPr>
              <a:t>GeV</a:t>
            </a:r>
            <a:r>
              <a:rPr lang="fr-FR" baseline="0" dirty="0" smtClean="0">
                <a:latin typeface="Arial" charset="0"/>
              </a:rPr>
              <a:t> on </a:t>
            </a:r>
            <a:r>
              <a:rPr lang="fr-FR" baseline="0" dirty="0" err="1" smtClean="0">
                <a:latin typeface="Arial" charset="0"/>
              </a:rPr>
              <a:t>limited</a:t>
            </a:r>
            <a:r>
              <a:rPr lang="fr-FR" baseline="0" dirty="0" smtClean="0">
                <a:latin typeface="Arial" charset="0"/>
              </a:rPr>
              <a:t> </a:t>
            </a:r>
            <a:r>
              <a:rPr lang="fr-FR" baseline="0" dirty="0" err="1" smtClean="0">
                <a:latin typeface="Arial" charset="0"/>
              </a:rPr>
              <a:t>kinematics</a:t>
            </a:r>
            <a:r>
              <a:rPr lang="fr-FR" baseline="0" dirty="0" smtClean="0">
                <a:latin typeface="Arial" charset="0"/>
              </a:rPr>
              <a:t>, and one </a:t>
            </a:r>
            <a:r>
              <a:rPr lang="fr-FR" baseline="0" dirty="0" err="1" smtClean="0">
                <a:latin typeface="Arial" charset="0"/>
              </a:rPr>
              <a:t>experiment</a:t>
            </a:r>
            <a:r>
              <a:rPr lang="fr-FR" baseline="0" dirty="0" smtClean="0">
                <a:latin typeface="Arial" charset="0"/>
              </a:rPr>
              <a:t> </a:t>
            </a:r>
            <a:r>
              <a:rPr lang="fr-FR" baseline="0" dirty="0" err="1" smtClean="0">
                <a:latin typeface="Arial" charset="0"/>
              </a:rPr>
              <a:t>is</a:t>
            </a:r>
            <a:r>
              <a:rPr lang="fr-FR" baseline="0" dirty="0" smtClean="0">
                <a:latin typeface="Arial" charset="0"/>
              </a:rPr>
              <a:t> </a:t>
            </a:r>
            <a:r>
              <a:rPr lang="fr-FR" baseline="0" dirty="0" err="1" smtClean="0">
                <a:latin typeface="Arial" charset="0"/>
              </a:rPr>
              <a:t>approved</a:t>
            </a:r>
            <a:r>
              <a:rPr lang="fr-FR" baseline="0" dirty="0" smtClean="0">
                <a:latin typeface="Arial" charset="0"/>
              </a:rPr>
              <a:t> for CLAS12 planning to </a:t>
            </a:r>
            <a:r>
              <a:rPr lang="fr-FR" baseline="0" dirty="0" err="1" smtClean="0">
                <a:latin typeface="Arial" charset="0"/>
              </a:rPr>
              <a:t>extract</a:t>
            </a:r>
            <a:r>
              <a:rPr lang="fr-FR" baseline="0" dirty="0" smtClean="0">
                <a:latin typeface="Arial" charset="0"/>
              </a:rPr>
              <a:t> </a:t>
            </a:r>
            <a:r>
              <a:rPr lang="fr-FR" baseline="0" dirty="0" err="1" smtClean="0">
                <a:latin typeface="Arial" charset="0"/>
              </a:rPr>
              <a:t>beam</a:t>
            </a:r>
            <a:r>
              <a:rPr lang="fr-FR" baseline="0" dirty="0" smtClean="0">
                <a:latin typeface="Arial" charset="0"/>
              </a:rPr>
              <a:t> spin </a:t>
            </a:r>
            <a:r>
              <a:rPr lang="fr-FR" baseline="0" dirty="0" err="1" smtClean="0">
                <a:latin typeface="Arial" charset="0"/>
              </a:rPr>
              <a:t>asymmetries</a:t>
            </a:r>
            <a:r>
              <a:rPr lang="fr-FR" baseline="0" dirty="0" smtClean="0">
                <a:latin typeface="Arial" charset="0"/>
              </a:rPr>
              <a:t>. The </a:t>
            </a:r>
            <a:r>
              <a:rPr lang="fr-FR" baseline="0" dirty="0" err="1" smtClean="0">
                <a:latin typeface="Arial" charset="0"/>
              </a:rPr>
              <a:t>experiment</a:t>
            </a:r>
            <a:r>
              <a:rPr lang="fr-FR" baseline="0" dirty="0" smtClean="0">
                <a:latin typeface="Arial" charset="0"/>
              </a:rPr>
              <a:t> </a:t>
            </a:r>
            <a:r>
              <a:rPr lang="fr-FR" baseline="0" dirty="0" err="1" smtClean="0">
                <a:latin typeface="Arial" charset="0"/>
              </a:rPr>
              <a:t>we</a:t>
            </a:r>
            <a:r>
              <a:rPr lang="fr-FR" baseline="0" dirty="0" smtClean="0">
                <a:latin typeface="Arial" charset="0"/>
              </a:rPr>
              <a:t> propose </a:t>
            </a:r>
            <a:r>
              <a:rPr lang="fr-FR" baseline="0" dirty="0" err="1" smtClean="0">
                <a:latin typeface="Arial" charset="0"/>
              </a:rPr>
              <a:t>will</a:t>
            </a:r>
            <a:r>
              <a:rPr lang="fr-FR" baseline="0" dirty="0" smtClean="0">
                <a:latin typeface="Arial" charset="0"/>
              </a:rPr>
              <a:t> </a:t>
            </a:r>
            <a:r>
              <a:rPr lang="fr-FR" baseline="0" dirty="0" err="1" smtClean="0">
                <a:latin typeface="Arial" charset="0"/>
              </a:rPr>
              <a:t>fill</a:t>
            </a:r>
            <a:r>
              <a:rPr lang="fr-FR" baseline="0" dirty="0" smtClean="0">
                <a:latin typeface="Arial" charset="0"/>
              </a:rPr>
              <a:t> the gap of the </a:t>
            </a:r>
            <a:r>
              <a:rPr lang="fr-FR" baseline="0" dirty="0" err="1" smtClean="0">
                <a:latin typeface="Arial" charset="0"/>
              </a:rPr>
              <a:t>missing</a:t>
            </a:r>
            <a:r>
              <a:rPr lang="fr-FR" baseline="0" dirty="0" smtClean="0">
                <a:latin typeface="Arial" charset="0"/>
              </a:rPr>
              <a:t> neutron </a:t>
            </a:r>
            <a:r>
              <a:rPr lang="fr-FR" baseline="0" dirty="0" err="1" smtClean="0">
                <a:latin typeface="Arial" charset="0"/>
              </a:rPr>
              <a:t>DVCS</a:t>
            </a:r>
            <a:r>
              <a:rPr lang="fr-FR" baseline="0" dirty="0" smtClean="0">
                <a:latin typeface="Arial" charset="0"/>
              </a:rPr>
              <a:t> spin observables. </a:t>
            </a:r>
            <a:endParaRPr lang="fr-FR" dirty="0" smtClean="0">
              <a:latin typeface="Arial" charset="0"/>
            </a:endParaRPr>
          </a:p>
        </p:txBody>
      </p:sp>
      <p:sp>
        <p:nvSpPr>
          <p:cNvPr id="204804" name="Espace réservé du numéro de diapositive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F50A898-7C06-4074-90CD-E0E30803D173}" type="slidenum">
              <a:rPr lang="en-US">
                <a:solidFill>
                  <a:srgbClr val="000000"/>
                </a:solidFill>
                <a:latin typeface="Arial" charset="0"/>
              </a:rPr>
              <a:pPr/>
              <a:t>11</a:t>
            </a:fld>
            <a:endParaRPr lang="en-US">
              <a:solidFill>
                <a:srgbClr val="000000"/>
              </a:solidFill>
              <a:latin typeface="Arial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Why</a:t>
            </a:r>
            <a:r>
              <a:rPr lang="fr-FR" dirty="0" smtClean="0"/>
              <a:t> do </a:t>
            </a:r>
            <a:r>
              <a:rPr lang="fr-FR" dirty="0" err="1" smtClean="0"/>
              <a:t>we</a:t>
            </a:r>
            <a:r>
              <a:rPr lang="fr-FR" dirty="0" smtClean="0"/>
              <a:t> </a:t>
            </a:r>
            <a:r>
              <a:rPr lang="fr-FR" dirty="0" err="1" smtClean="0"/>
              <a:t>need</a:t>
            </a:r>
            <a:r>
              <a:rPr lang="fr-FR" dirty="0" smtClean="0"/>
              <a:t> to </a:t>
            </a:r>
            <a:r>
              <a:rPr lang="fr-FR" dirty="0" err="1" smtClean="0"/>
              <a:t>measure</a:t>
            </a:r>
            <a:r>
              <a:rPr lang="fr-FR" dirty="0" smtClean="0"/>
              <a:t> neutron </a:t>
            </a:r>
            <a:r>
              <a:rPr lang="fr-FR" dirty="0" err="1" smtClean="0"/>
              <a:t>GPDs</a:t>
            </a:r>
            <a:r>
              <a:rPr lang="fr-FR" dirty="0" smtClean="0"/>
              <a:t>?</a:t>
            </a:r>
            <a:r>
              <a:rPr lang="fr-FR" baseline="0" dirty="0" smtClean="0"/>
              <a:t> On the one hand, to </a:t>
            </a:r>
            <a:r>
              <a:rPr lang="fr-FR" baseline="0" dirty="0" err="1" smtClean="0"/>
              <a:t>understand</a:t>
            </a:r>
            <a:r>
              <a:rPr lang="fr-FR" baseline="0" dirty="0" smtClean="0"/>
              <a:t> the structure of the neutron. But </a:t>
            </a:r>
            <a:r>
              <a:rPr lang="fr-FR" baseline="0" dirty="0" err="1" smtClean="0"/>
              <a:t>mostly</a:t>
            </a:r>
            <a:r>
              <a:rPr lang="fr-FR" baseline="0" dirty="0" smtClean="0"/>
              <a:t>, </a:t>
            </a:r>
            <a:r>
              <a:rPr lang="fr-FR" baseline="0" dirty="0" err="1" smtClean="0"/>
              <a:t>because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we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want</a:t>
            </a:r>
            <a:r>
              <a:rPr lang="fr-FR" baseline="0" dirty="0" smtClean="0"/>
              <a:t> to </a:t>
            </a:r>
            <a:r>
              <a:rPr lang="fr-FR" baseline="0" dirty="0" err="1" smtClean="0"/>
              <a:t>extract</a:t>
            </a:r>
            <a:r>
              <a:rPr lang="fr-FR" baseline="0" dirty="0" smtClean="0"/>
              <a:t> </a:t>
            </a:r>
            <a:r>
              <a:rPr lang="fr-FR" baseline="0" dirty="0" err="1" smtClean="0"/>
              <a:t>GPDs</a:t>
            </a:r>
            <a:r>
              <a:rPr lang="fr-FR" baseline="0" dirty="0" smtClean="0"/>
              <a:t> for </a:t>
            </a:r>
            <a:r>
              <a:rPr lang="fr-FR" baseline="0" dirty="0" err="1" smtClean="0"/>
              <a:t>each</a:t>
            </a:r>
            <a:r>
              <a:rPr lang="fr-FR" baseline="0" dirty="0" smtClean="0"/>
              <a:t> quark </a:t>
            </a:r>
            <a:r>
              <a:rPr lang="fr-FR" baseline="0" dirty="0" err="1" smtClean="0"/>
              <a:t>flavor</a:t>
            </a:r>
            <a:r>
              <a:rPr lang="fr-FR" baseline="0" dirty="0" smtClean="0"/>
              <a:t>. Proton and neutron </a:t>
            </a:r>
            <a:r>
              <a:rPr lang="fr-FR" baseline="0" dirty="0" err="1" smtClean="0"/>
              <a:t>GPDs</a:t>
            </a:r>
            <a:r>
              <a:rPr lang="fr-FR" baseline="0" dirty="0" smtClean="0"/>
              <a:t> are </a:t>
            </a:r>
            <a:r>
              <a:rPr lang="fr-FR" baseline="0" dirty="0" err="1" smtClean="0"/>
              <a:t>linear</a:t>
            </a:r>
            <a:r>
              <a:rPr lang="fr-FR" baseline="0" dirty="0" smtClean="0"/>
              <a:t> </a:t>
            </a:r>
            <a:r>
              <a:rPr lang="fr-FR" baseline="0" dirty="0" err="1" smtClean="0"/>
              <a:t>combinations</a:t>
            </a:r>
            <a:r>
              <a:rPr lang="fr-FR" baseline="0" dirty="0" smtClean="0"/>
              <a:t> of quark GPDs. </a:t>
            </a:r>
            <a:r>
              <a:rPr lang="fr-FR" baseline="0" dirty="0" err="1" smtClean="0"/>
              <a:t>We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need</a:t>
            </a:r>
            <a:r>
              <a:rPr lang="fr-FR" baseline="0" dirty="0" smtClean="0"/>
              <a:t> to </a:t>
            </a:r>
            <a:r>
              <a:rPr lang="fr-FR" baseline="0" dirty="0" err="1" smtClean="0"/>
              <a:t>measure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DVCS</a:t>
            </a:r>
            <a:r>
              <a:rPr lang="fr-FR" baseline="0" dirty="0" smtClean="0"/>
              <a:t> observables on protons and neutrons to </a:t>
            </a:r>
            <a:r>
              <a:rPr lang="fr-FR" baseline="0" dirty="0" err="1" smtClean="0"/>
              <a:t>perform</a:t>
            </a:r>
            <a:r>
              <a:rPr lang="fr-FR" baseline="0" dirty="0" smtClean="0"/>
              <a:t> the </a:t>
            </a:r>
            <a:r>
              <a:rPr lang="fr-FR" baseline="0" dirty="0" err="1" smtClean="0"/>
              <a:t>flavor</a:t>
            </a:r>
            <a:r>
              <a:rPr lang="fr-FR" baseline="0" dirty="0" smtClean="0"/>
              <a:t> </a:t>
            </a:r>
            <a:r>
              <a:rPr lang="fr-FR" baseline="0" dirty="0" err="1" smtClean="0"/>
              <a:t>separation</a:t>
            </a:r>
            <a:r>
              <a:rPr lang="fr-FR" baseline="0" dirty="0" smtClean="0"/>
              <a:t> of GPDs. </a:t>
            </a:r>
            <a:r>
              <a:rPr lang="fr-FR" baseline="0" dirty="0" err="1" smtClean="0"/>
              <a:t>Given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that</a:t>
            </a:r>
            <a:r>
              <a:rPr lang="fr-FR" baseline="0" dirty="0" smtClean="0"/>
              <a:t> the proton </a:t>
            </a:r>
            <a:r>
              <a:rPr lang="fr-FR" baseline="0" dirty="0" err="1" smtClean="0"/>
              <a:t>DVCS</a:t>
            </a:r>
            <a:r>
              <a:rPr lang="fr-FR" baseline="0" dirty="0" smtClean="0"/>
              <a:t> program </a:t>
            </a:r>
            <a:r>
              <a:rPr lang="fr-FR" baseline="0" dirty="0" err="1" smtClean="0"/>
              <a:t>is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already</a:t>
            </a:r>
            <a:r>
              <a:rPr lang="fr-FR" baseline="0" dirty="0" smtClean="0"/>
              <a:t> </a:t>
            </a:r>
            <a:r>
              <a:rPr lang="fr-FR" baseline="0" dirty="0" err="1" smtClean="0"/>
              <a:t>fully</a:t>
            </a:r>
            <a:r>
              <a:rPr lang="fr-FR" baseline="0" dirty="0" smtClean="0"/>
              <a:t> </a:t>
            </a:r>
            <a:r>
              <a:rPr lang="fr-FR" baseline="0" dirty="0" err="1" smtClean="0"/>
              <a:t>approved</a:t>
            </a:r>
            <a:r>
              <a:rPr lang="fr-FR" baseline="0" dirty="0" smtClean="0"/>
              <a:t>, </a:t>
            </a:r>
            <a:r>
              <a:rPr lang="fr-FR" baseline="0" dirty="0" err="1" smtClean="0"/>
              <a:t>it</a:t>
            </a:r>
            <a:r>
              <a:rPr lang="fr-FR" baseline="0" dirty="0" smtClean="0"/>
              <a:t> </a:t>
            </a:r>
            <a:r>
              <a:rPr lang="fr-FR" baseline="0" dirty="0" err="1" smtClean="0"/>
              <a:t>is</a:t>
            </a:r>
            <a:r>
              <a:rPr lang="fr-FR" baseline="0" dirty="0" smtClean="0"/>
              <a:t> crucial to have a </a:t>
            </a:r>
            <a:r>
              <a:rPr lang="fr-FR" baseline="0" dirty="0" err="1" smtClean="0"/>
              <a:t>complete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DVCS</a:t>
            </a:r>
            <a:r>
              <a:rPr lang="fr-FR" baseline="0" dirty="0" smtClean="0"/>
              <a:t> program on the neutron. This </a:t>
            </a:r>
            <a:r>
              <a:rPr lang="fr-FR" baseline="0" dirty="0" err="1" smtClean="0"/>
              <a:t>is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why</a:t>
            </a:r>
            <a:r>
              <a:rPr lang="fr-FR" baseline="0" dirty="0" smtClean="0"/>
              <a:t> </a:t>
            </a:r>
            <a:r>
              <a:rPr lang="fr-FR" baseline="0" dirty="0" err="1" smtClean="0"/>
              <a:t>we</a:t>
            </a:r>
            <a:r>
              <a:rPr lang="fr-FR" baseline="0" dirty="0" smtClean="0"/>
              <a:t> propose to </a:t>
            </a:r>
            <a:r>
              <a:rPr lang="fr-FR" baseline="0" dirty="0" err="1" smtClean="0"/>
              <a:t>measure</a:t>
            </a:r>
            <a:r>
              <a:rPr lang="fr-FR" baseline="0" dirty="0" smtClean="0"/>
              <a:t>…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C6992A6-A82E-43D0-A077-F8223F86E17D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fr-FR" smtClean="0"/>
              <a:t>Cliquez pour modifier le style des sous-titres du masque</a:t>
            </a:r>
            <a:endParaRPr lang="fr-FR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re et table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ableau 2"/>
          <p:cNvSpPr>
            <a:spLocks noGrp="1"/>
          </p:cNvSpPr>
          <p:nvPr>
            <p:ph type="tbl"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endParaRPr lang="fr-FR" noProof="0" smtClean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fr-FR" smtClean="0"/>
              <a:t>Cliquez pour modifier le style des sous-titres du masque</a:t>
            </a:r>
            <a:endParaRPr lang="fr-FR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Rectangle 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fr-FR" noProof="0" smtClean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re et table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ableau 2"/>
          <p:cNvSpPr>
            <a:spLocks noGrp="1"/>
          </p:cNvSpPr>
          <p:nvPr>
            <p:ph type="tbl"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endParaRPr lang="fr-FR" noProof="0" smtClean="0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fr-FR" smtClean="0"/>
              <a:t>Cliquez pour modifier le style des sous-titres du masque</a:t>
            </a:r>
            <a:endParaRPr lang="fr-FR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Rectangle 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fr-FR" noProof="0" smtClean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re et table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ableau 2"/>
          <p:cNvSpPr>
            <a:spLocks noGrp="1"/>
          </p:cNvSpPr>
          <p:nvPr>
            <p:ph type="tbl"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endParaRPr lang="fr-FR" noProof="0" smtClean="0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Titre et 4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sz="quarter"/>
          </p:nvPr>
        </p:nvSpPr>
        <p:spPr>
          <a:xfrm>
            <a:off x="456976" y="273850"/>
            <a:ext cx="8227061" cy="1142440"/>
          </a:xfrm>
        </p:spPr>
        <p:txBody>
          <a:bodyPr/>
          <a:lstStyle/>
          <a:p>
            <a:r>
              <a:rPr lang="fr-FR" smtClean="0"/>
              <a:t>Cliquez pour modifier le style du titre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"/>
          </p:nvPr>
        </p:nvSpPr>
        <p:spPr>
          <a:xfrm>
            <a:off x="652610" y="1795984"/>
            <a:ext cx="3944031" cy="1795982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2"/>
          </p:nvPr>
        </p:nvSpPr>
        <p:spPr>
          <a:xfrm>
            <a:off x="4740005" y="1795984"/>
            <a:ext cx="3944032" cy="1795982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3"/>
          </p:nvPr>
        </p:nvSpPr>
        <p:spPr>
          <a:xfrm>
            <a:off x="652610" y="3753252"/>
            <a:ext cx="3944031" cy="1795983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740005" y="3753252"/>
            <a:ext cx="3944032" cy="1795983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7" name="Rectangle 3"/>
          <p:cNvSpPr>
            <a:spLocks noGrp="1" noChangeArrowheads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8" name="Rectangle 4"/>
          <p:cNvSpPr>
            <a:spLocks noGrp="1" noChangeArrowheads="1"/>
          </p:cNvSpPr>
          <p:nvPr>
            <p:ph type="ftr" idx="11"/>
          </p:nvPr>
        </p:nvSpPr>
        <p:spPr>
          <a:xfrm>
            <a:off x="3225800" y="5954713"/>
            <a:ext cx="2897188" cy="4699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b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9" name="Rectangle 5"/>
          <p:cNvSpPr>
            <a:spLocks noGrp="1" noChangeArrowheads="1"/>
          </p:cNvSpPr>
          <p:nvPr>
            <p:ph type="sldNum" idx="12"/>
          </p:nvPr>
        </p:nvSpPr>
        <p:spPr>
          <a:xfrm>
            <a:off x="6654800" y="5954713"/>
            <a:ext cx="2127250" cy="4699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9359E3-ABDE-4B42-9E4E-878869A8272C}" type="slidenum">
              <a:rPr lang="en-GB" b="0">
                <a:solidFill>
                  <a:srgbClr val="000000"/>
                </a:solidFill>
                <a:latin typeface="Times New Roman" pitchFamily="18" charset="0"/>
              </a:rPr>
              <a:pPr>
                <a:defRPr/>
              </a:pPr>
              <a:t>‹N°›</a:t>
            </a:fld>
            <a:endParaRPr lang="en-GB" b="0">
              <a:solidFill>
                <a:srgbClr val="000000"/>
              </a:solidFill>
              <a:latin typeface="Times New Roman" pitchFamily="18" charset="0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fr-FR" noProof="0" smtClean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7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b="0"/>
            </a:lvl1pPr>
          </a:lstStyle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b="0">
                <a:solidFill>
                  <a:srgbClr val="000000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b="0">
                <a:solidFill>
                  <a:srgbClr val="000000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87" r:id="rId13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5" Type="http://schemas.openxmlformats.org/officeDocument/2006/relationships/image" Target="../media/image3.wmf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2.bin"/><Relationship Id="rId3" Type="http://schemas.openxmlformats.org/officeDocument/2006/relationships/notesSlide" Target="../notesSlides/notesSlide7.xml"/><Relationship Id="rId7" Type="http://schemas.openxmlformats.org/officeDocument/2006/relationships/oleObject" Target="../embeddings/oleObject11.bin"/><Relationship Id="rId2" Type="http://schemas.openxmlformats.org/officeDocument/2006/relationships/slideLayout" Target="../slideLayouts/slideLayout37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10.bin"/><Relationship Id="rId5" Type="http://schemas.openxmlformats.org/officeDocument/2006/relationships/oleObject" Target="../embeddings/oleObject9.bin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5" Type="http://schemas.openxmlformats.org/officeDocument/2006/relationships/oleObject" Target="../embeddings/oleObject14.bin"/><Relationship Id="rId4" Type="http://schemas.openxmlformats.org/officeDocument/2006/relationships/oleObject" Target="../embeddings/oleObject13.bin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jpeg"/><Relationship Id="rId4" Type="http://schemas.openxmlformats.org/officeDocument/2006/relationships/image" Target="../media/image4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emf"/><Relationship Id="rId4" Type="http://schemas.openxmlformats.org/officeDocument/2006/relationships/image" Target="../media/image36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17.bin"/><Relationship Id="rId5" Type="http://schemas.openxmlformats.org/officeDocument/2006/relationships/image" Target="../media/image45.png"/><Relationship Id="rId4" Type="http://schemas.openxmlformats.org/officeDocument/2006/relationships/oleObject" Target="../embeddings/oleObject16.bin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8.png"/><Relationship Id="rId7" Type="http://schemas.openxmlformats.org/officeDocument/2006/relationships/oleObject" Target="../embeddings/oleObject21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20.bin"/><Relationship Id="rId5" Type="http://schemas.openxmlformats.org/officeDocument/2006/relationships/oleObject" Target="../embeddings/oleObject19.bin"/><Relationship Id="rId4" Type="http://schemas.openxmlformats.org/officeDocument/2006/relationships/oleObject" Target="../embeddings/oleObject18.bin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4" Type="http://schemas.openxmlformats.org/officeDocument/2006/relationships/oleObject" Target="../embeddings/oleObject22.bin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jpe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11" Type="http://schemas.openxmlformats.org/officeDocument/2006/relationships/image" Target="../media/image9.png"/><Relationship Id="rId5" Type="http://schemas.openxmlformats.org/officeDocument/2006/relationships/image" Target="../media/image3.wmf"/><Relationship Id="rId10" Type="http://schemas.openxmlformats.org/officeDocument/2006/relationships/image" Target="../media/image8.png"/><Relationship Id="rId4" Type="http://schemas.openxmlformats.org/officeDocument/2006/relationships/image" Target="../media/image2.jpeg"/><Relationship Id="rId9" Type="http://schemas.openxmlformats.org/officeDocument/2006/relationships/image" Target="../media/image7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4" Type="http://schemas.openxmlformats.org/officeDocument/2006/relationships/oleObject" Target="../embeddings/oleObject23.bin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4" Type="http://schemas.openxmlformats.org/officeDocument/2006/relationships/oleObject" Target="../embeddings/oleObject24.bin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lab.org/Hall-B/clas12-web/clas12-expt1.jpg" TargetMode="External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oleObject" Target="../embeddings/oleObject1.bin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oleObject" Target="../embeddings/oleObject3.bin"/><Relationship Id="rId4" Type="http://schemas.openxmlformats.org/officeDocument/2006/relationships/oleObject" Target="../embeddings/oleObject2.bin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.bin"/><Relationship Id="rId3" Type="http://schemas.openxmlformats.org/officeDocument/2006/relationships/notesSlide" Target="../notesSlides/notesSlide5.xml"/><Relationship Id="rId7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5.bin"/><Relationship Id="rId5" Type="http://schemas.openxmlformats.org/officeDocument/2006/relationships/oleObject" Target="../embeddings/oleObject4.bin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4.vml"/><Relationship Id="rId4" Type="http://schemas.openxmlformats.org/officeDocument/2006/relationships/oleObject" Target="../embeddings/oleObject8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e 49"/>
          <p:cNvGrpSpPr>
            <a:grpSpLocks/>
          </p:cNvGrpSpPr>
          <p:nvPr/>
        </p:nvGrpSpPr>
        <p:grpSpPr bwMode="auto">
          <a:xfrm>
            <a:off x="-312121" y="1366504"/>
            <a:ext cx="3848100" cy="1846262"/>
            <a:chOff x="0" y="1397000"/>
            <a:chExt cx="3848100" cy="1943100"/>
          </a:xfrm>
        </p:grpSpPr>
        <p:grpSp>
          <p:nvGrpSpPr>
            <p:cNvPr id="39" name="Groupe 47"/>
            <p:cNvGrpSpPr>
              <a:grpSpLocks/>
            </p:cNvGrpSpPr>
            <p:nvPr/>
          </p:nvGrpSpPr>
          <p:grpSpPr bwMode="auto">
            <a:xfrm>
              <a:off x="0" y="1397000"/>
              <a:ext cx="3848100" cy="1943100"/>
              <a:chOff x="0" y="1397000"/>
              <a:chExt cx="3848100" cy="1943100"/>
            </a:xfrm>
          </p:grpSpPr>
          <p:grpSp>
            <p:nvGrpSpPr>
              <p:cNvPr id="41" name="Groupe 45"/>
              <p:cNvGrpSpPr>
                <a:grpSpLocks/>
              </p:cNvGrpSpPr>
              <p:nvPr/>
            </p:nvGrpSpPr>
            <p:grpSpPr bwMode="auto">
              <a:xfrm>
                <a:off x="0" y="1397000"/>
                <a:ext cx="3729815" cy="1943100"/>
                <a:chOff x="0" y="1397000"/>
                <a:chExt cx="3729815" cy="1943100"/>
              </a:xfrm>
            </p:grpSpPr>
            <p:pic>
              <p:nvPicPr>
                <p:cNvPr id="43" name="Picture 12"/>
                <p:cNvPicPr>
                  <a:picLocks noChangeAspect="1" noChangeArrowheads="1"/>
                </p:cNvPicPr>
                <p:nvPr/>
              </p:nvPicPr>
              <p:blipFill>
                <a:blip r:embed="rId3" cstate="print"/>
                <a:srcRect/>
                <a:stretch>
                  <a:fillRect/>
                </a:stretch>
              </p:blipFill>
              <p:spPr bwMode="auto">
                <a:xfrm>
                  <a:off x="396065" y="1550029"/>
                  <a:ext cx="3333750" cy="166687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47" name="Rectangle 46"/>
                <p:cNvSpPr/>
                <p:nvPr/>
              </p:nvSpPr>
              <p:spPr>
                <a:xfrm>
                  <a:off x="0" y="1397000"/>
                  <a:ext cx="2438400" cy="19431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fr-FR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42" name="Rectangle 41"/>
              <p:cNvSpPr/>
              <p:nvPr/>
            </p:nvSpPr>
            <p:spPr>
              <a:xfrm>
                <a:off x="2298700" y="1510612"/>
                <a:ext cx="1549400" cy="77523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fr-FR"/>
              </a:p>
            </p:txBody>
          </p:sp>
        </p:grpSp>
        <p:sp>
          <p:nvSpPr>
            <p:cNvPr id="40" name="Rectangle 39"/>
            <p:cNvSpPr/>
            <p:nvPr/>
          </p:nvSpPr>
          <p:spPr>
            <a:xfrm>
              <a:off x="2374900" y="3022655"/>
              <a:ext cx="1435100" cy="30407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</p:grpSp>
      <p:sp>
        <p:nvSpPr>
          <p:cNvPr id="4101" name="Rectangle 106"/>
          <p:cNvSpPr>
            <a:spLocks noGrp="1" noChangeArrowheads="1"/>
          </p:cNvSpPr>
          <p:nvPr>
            <p:ph type="ctrTitle"/>
          </p:nvPr>
        </p:nvSpPr>
        <p:spPr>
          <a:xfrm>
            <a:off x="31532" y="315320"/>
            <a:ext cx="5297213" cy="1393825"/>
          </a:xfrm>
          <a:noFill/>
        </p:spPr>
        <p:txBody>
          <a:bodyPr/>
          <a:lstStyle/>
          <a:p>
            <a:pPr eaLnBrk="1" hangingPunct="1"/>
            <a:r>
              <a:rPr lang="en-US" sz="2400" b="1" dirty="0" smtClean="0">
                <a:solidFill>
                  <a:srgbClr val="0000FF"/>
                </a:solidFill>
                <a:latin typeface="Times New Roman" pitchFamily="18" charset="0"/>
              </a:rPr>
              <a:t>C12-15-004</a:t>
            </a:r>
            <a:r>
              <a:rPr lang="en-US" sz="2400" b="1" dirty="0" smtClean="0">
                <a:solidFill>
                  <a:srgbClr val="0000FF"/>
                </a:solidFill>
                <a:latin typeface="Times New Roman" pitchFamily="18" charset="0"/>
              </a:rPr>
              <a:t>:</a:t>
            </a:r>
            <a:br>
              <a:rPr lang="en-US" sz="2400" b="1" dirty="0" smtClean="0">
                <a:solidFill>
                  <a:srgbClr val="0000FF"/>
                </a:solidFill>
                <a:latin typeface="Times New Roman" pitchFamily="18" charset="0"/>
              </a:rPr>
            </a:br>
            <a:r>
              <a:rPr lang="en-US" sz="2400" b="1" dirty="0" err="1" smtClean="0">
                <a:solidFill>
                  <a:srgbClr val="0000FF"/>
                </a:solidFill>
                <a:latin typeface="Times New Roman" pitchFamily="18" charset="0"/>
              </a:rPr>
              <a:t>DVCS</a:t>
            </a:r>
            <a:r>
              <a:rPr lang="en-US" sz="2400" b="1" dirty="0" smtClean="0">
                <a:solidFill>
                  <a:srgbClr val="0000FF"/>
                </a:solidFill>
                <a:latin typeface="Times New Roman" pitchFamily="18" charset="0"/>
              </a:rPr>
              <a:t>, </a:t>
            </a:r>
            <a:r>
              <a:rPr lang="en-US" sz="2400" b="1" dirty="0" err="1" smtClean="0">
                <a:solidFill>
                  <a:srgbClr val="0000FF"/>
                </a:solidFill>
                <a:latin typeface="Times New Roman" pitchFamily="18" charset="0"/>
              </a:rPr>
              <a:t>DIS</a:t>
            </a:r>
            <a:r>
              <a:rPr lang="en-US" sz="2400" b="1" dirty="0" smtClean="0">
                <a:solidFill>
                  <a:srgbClr val="0000FF"/>
                </a:solidFill>
                <a:latin typeface="Times New Roman" pitchFamily="18" charset="0"/>
              </a:rPr>
              <a:t>, and </a:t>
            </a:r>
            <a:r>
              <a:rPr lang="en-US" sz="2400" b="1" dirty="0" err="1" smtClean="0">
                <a:solidFill>
                  <a:srgbClr val="0000FF"/>
                </a:solidFill>
                <a:latin typeface="Times New Roman" pitchFamily="18" charset="0"/>
              </a:rPr>
              <a:t>SIDIS</a:t>
            </a:r>
            <a:r>
              <a:rPr lang="en-US" sz="2400" b="1" dirty="0" smtClean="0">
                <a:solidFill>
                  <a:srgbClr val="0000FF"/>
                </a:solidFill>
                <a:latin typeface="Times New Roman" pitchFamily="18" charset="0"/>
              </a:rPr>
              <a:t> </a:t>
            </a:r>
            <a:br>
              <a:rPr lang="en-US" sz="2400" b="1" dirty="0" smtClean="0">
                <a:solidFill>
                  <a:srgbClr val="0000FF"/>
                </a:solidFill>
                <a:latin typeface="Times New Roman" pitchFamily="18" charset="0"/>
              </a:rPr>
            </a:br>
            <a:r>
              <a:rPr lang="en-US" sz="2400" b="1" dirty="0" smtClean="0">
                <a:solidFill>
                  <a:srgbClr val="0000FF"/>
                </a:solidFill>
                <a:latin typeface="Times New Roman" pitchFamily="18" charset="0"/>
              </a:rPr>
              <a:t>with </a:t>
            </a:r>
            <a:r>
              <a:rPr lang="en-US" sz="2400" b="1" dirty="0" smtClean="0">
                <a:solidFill>
                  <a:srgbClr val="0000FF"/>
                </a:solidFill>
                <a:latin typeface="Times New Roman" pitchFamily="18" charset="0"/>
              </a:rPr>
              <a:t>a longitudinally polarized deuterium target</a:t>
            </a:r>
          </a:p>
        </p:txBody>
      </p:sp>
      <p:sp>
        <p:nvSpPr>
          <p:cNvPr id="37" name="ZoneTexte 36"/>
          <p:cNvSpPr txBox="1"/>
          <p:nvPr/>
        </p:nvSpPr>
        <p:spPr>
          <a:xfrm>
            <a:off x="1122848" y="3001701"/>
            <a:ext cx="2437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PAC44, </a:t>
            </a:r>
            <a:r>
              <a:rPr lang="fr-FR" dirty="0" err="1" smtClean="0">
                <a:latin typeface="Times New Roman" pitchFamily="18" charset="0"/>
                <a:cs typeface="Times New Roman" pitchFamily="18" charset="0"/>
              </a:rPr>
              <a:t>JLab</a:t>
            </a:r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, 7/7/2015</a:t>
            </a:r>
            <a:endParaRPr lang="fr-FR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9" name="Picture 2" descr="C:\Users\$niccolai.PORT-PHASE5\Downloads\15886845204_49a578ecc2_o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-331087" y="3515710"/>
            <a:ext cx="5983556" cy="3366039"/>
          </a:xfrm>
          <a:prstGeom prst="rect">
            <a:avLst/>
          </a:prstGeom>
          <a:noFill/>
        </p:spPr>
      </p:pic>
      <p:pic>
        <p:nvPicPr>
          <p:cNvPr id="51" name="Picture 1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407572" y="0"/>
            <a:ext cx="3736428" cy="36813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4" name="Picture 3" descr="mockup.jp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0114" y="3499945"/>
            <a:ext cx="5049652" cy="3358055"/>
          </a:xfrm>
          <a:prstGeom prst="rect">
            <a:avLst/>
          </a:prstGeom>
        </p:spPr>
      </p:pic>
      <p:sp>
        <p:nvSpPr>
          <p:cNvPr id="16" name="Rectangle 7"/>
          <p:cNvSpPr txBox="1">
            <a:spLocks noChangeArrowheads="1"/>
          </p:cNvSpPr>
          <p:nvPr/>
        </p:nvSpPr>
        <p:spPr bwMode="auto">
          <a:xfrm>
            <a:off x="299554" y="2363878"/>
            <a:ext cx="6400800" cy="1079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1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     Silvia Niccolai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fr-FR" sz="20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ZoneTexte 7"/>
          <p:cNvSpPr txBox="1">
            <a:spLocks noChangeArrowheads="1"/>
          </p:cNvSpPr>
          <p:nvPr/>
        </p:nvSpPr>
        <p:spPr bwMode="auto">
          <a:xfrm>
            <a:off x="176212" y="-12941"/>
            <a:ext cx="3954353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fr-FR" sz="2400" dirty="0" err="1" smtClean="0">
                <a:solidFill>
                  <a:srgbClr val="0000FF"/>
                </a:solidFill>
                <a:latin typeface="Times New Roman" pitchFamily="18" charset="0"/>
              </a:rPr>
              <a:t>What</a:t>
            </a:r>
            <a:r>
              <a:rPr lang="fr-FR" sz="2400" dirty="0" smtClean="0">
                <a:solidFill>
                  <a:srgbClr val="0000FF"/>
                </a:solidFill>
                <a:latin typeface="Times New Roman" pitchFamily="18" charset="0"/>
              </a:rPr>
              <a:t> </a:t>
            </a:r>
            <a:r>
              <a:rPr lang="fr-FR" sz="2400" dirty="0" err="1" smtClean="0">
                <a:solidFill>
                  <a:srgbClr val="0000FF"/>
                </a:solidFill>
                <a:latin typeface="Times New Roman" pitchFamily="18" charset="0"/>
              </a:rPr>
              <a:t>we</a:t>
            </a:r>
            <a:r>
              <a:rPr lang="fr-FR" sz="2400" dirty="0" smtClean="0">
                <a:solidFill>
                  <a:srgbClr val="0000FF"/>
                </a:solidFill>
                <a:latin typeface="Times New Roman" pitchFamily="18" charset="0"/>
              </a:rPr>
              <a:t> </a:t>
            </a:r>
            <a:r>
              <a:rPr lang="fr-FR" sz="2400" dirty="0" err="1" smtClean="0">
                <a:solidFill>
                  <a:srgbClr val="0000FF"/>
                </a:solidFill>
                <a:latin typeface="Times New Roman" pitchFamily="18" charset="0"/>
              </a:rPr>
              <a:t>learned</a:t>
            </a:r>
            <a:r>
              <a:rPr lang="fr-FR" sz="2400" dirty="0" smtClean="0">
                <a:solidFill>
                  <a:srgbClr val="0000FF"/>
                </a:solidFill>
                <a:latin typeface="Times New Roman" pitchFamily="18" charset="0"/>
              </a:rPr>
              <a:t> </a:t>
            </a:r>
            <a:r>
              <a:rPr lang="fr-FR" sz="2400" dirty="0" err="1" smtClean="0">
                <a:solidFill>
                  <a:srgbClr val="0000FF"/>
                </a:solidFill>
                <a:latin typeface="Times New Roman" pitchFamily="18" charset="0"/>
              </a:rPr>
              <a:t>from</a:t>
            </a:r>
            <a:r>
              <a:rPr lang="fr-FR" sz="2400" dirty="0" smtClean="0">
                <a:solidFill>
                  <a:srgbClr val="0000FF"/>
                </a:solidFill>
                <a:latin typeface="Times New Roman" pitchFamily="18" charset="0"/>
              </a:rPr>
              <a:t> </a:t>
            </a:r>
            <a:r>
              <a:rPr lang="fr-FR" sz="2400" dirty="0" err="1" smtClean="0">
                <a:solidFill>
                  <a:srgbClr val="0000FF"/>
                </a:solidFill>
                <a:latin typeface="Times New Roman" pitchFamily="18" charset="0"/>
              </a:rPr>
              <a:t>CLAS</a:t>
            </a:r>
            <a:r>
              <a:rPr lang="fr-FR" sz="2400" dirty="0" smtClean="0">
                <a:solidFill>
                  <a:srgbClr val="0000FF"/>
                </a:solidFill>
                <a:latin typeface="Times New Roman" pitchFamily="18" charset="0"/>
              </a:rPr>
              <a:t> </a:t>
            </a:r>
            <a:r>
              <a:rPr lang="fr-FR" sz="2400" dirty="0" err="1" smtClean="0">
                <a:solidFill>
                  <a:srgbClr val="0000FF"/>
                </a:solidFill>
                <a:latin typeface="Times New Roman" pitchFamily="18" charset="0"/>
              </a:rPr>
              <a:t>pDVCS</a:t>
            </a:r>
            <a:r>
              <a:rPr lang="fr-FR" sz="2400" dirty="0" smtClean="0">
                <a:solidFill>
                  <a:srgbClr val="0000FF"/>
                </a:solidFill>
                <a:latin typeface="Times New Roman" pitchFamily="18" charset="0"/>
              </a:rPr>
              <a:t> </a:t>
            </a:r>
            <a:r>
              <a:rPr lang="fr-FR" sz="2400" dirty="0" err="1" smtClean="0">
                <a:solidFill>
                  <a:srgbClr val="0000FF"/>
                </a:solidFill>
                <a:latin typeface="Times New Roman" pitchFamily="18" charset="0"/>
              </a:rPr>
              <a:t>asymmetries</a:t>
            </a:r>
            <a:endParaRPr lang="fr-FR" sz="2400" dirty="0" smtClean="0">
              <a:solidFill>
                <a:srgbClr val="0000FF"/>
              </a:solidFill>
              <a:latin typeface="Times New Roman" pitchFamily="18" charset="0"/>
            </a:endParaRPr>
          </a:p>
        </p:txBody>
      </p:sp>
      <p:grpSp>
        <p:nvGrpSpPr>
          <p:cNvPr id="2" name="Groupe 15"/>
          <p:cNvGrpSpPr>
            <a:grpSpLocks/>
          </p:cNvGrpSpPr>
          <p:nvPr/>
        </p:nvGrpSpPr>
        <p:grpSpPr bwMode="auto">
          <a:xfrm>
            <a:off x="4171685" y="0"/>
            <a:ext cx="5033962" cy="6858000"/>
            <a:chOff x="3903259" y="0"/>
            <a:chExt cx="5034366" cy="6858000"/>
          </a:xfrm>
        </p:grpSpPr>
        <p:pic>
          <p:nvPicPr>
            <p:cNvPr id="111630" name="Picture 25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013200" y="82550"/>
              <a:ext cx="4856163" cy="67754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11631" name="Rectangle 13"/>
            <p:cNvSpPr>
              <a:spLocks noChangeArrowheads="1"/>
            </p:cNvSpPr>
            <p:nvPr/>
          </p:nvSpPr>
          <p:spPr bwMode="auto">
            <a:xfrm>
              <a:off x="3903259" y="0"/>
              <a:ext cx="136478" cy="6858000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11632" name="ZoneTexte 27"/>
            <p:cNvSpPr txBox="1">
              <a:spLocks noChangeArrowheads="1"/>
            </p:cNvSpPr>
            <p:nvPr/>
          </p:nvSpPr>
          <p:spPr bwMode="auto">
            <a:xfrm>
              <a:off x="6523038" y="6156325"/>
              <a:ext cx="2414587" cy="523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fr-FR" sz="1400">
                  <a:solidFill>
                    <a:srgbClr val="000000"/>
                  </a:solidFill>
                  <a:latin typeface="Times New Roman" pitchFamily="18" charset="0"/>
                </a:rPr>
                <a:t>[12] CLAS BSA (Girod </a:t>
              </a:r>
              <a:r>
                <a:rPr lang="fr-FR" sz="1400" i="1">
                  <a:solidFill>
                    <a:srgbClr val="000000"/>
                  </a:solidFill>
                  <a:latin typeface="Times New Roman" pitchFamily="18" charset="0"/>
                </a:rPr>
                <a:t>et al.</a:t>
              </a:r>
              <a:r>
                <a:rPr lang="fr-FR" sz="1400">
                  <a:solidFill>
                    <a:srgbClr val="000000"/>
                  </a:solidFill>
                  <a:latin typeface="Times New Roman" pitchFamily="18" charset="0"/>
                </a:rPr>
                <a:t>)</a:t>
              </a:r>
            </a:p>
            <a:p>
              <a:r>
                <a:rPr lang="fr-FR" sz="1400">
                  <a:solidFill>
                    <a:srgbClr val="000000"/>
                  </a:solidFill>
                  <a:latin typeface="Times New Roman" pitchFamily="18" charset="0"/>
                </a:rPr>
                <a:t>[14] CLAS TSA (Chen </a:t>
              </a:r>
              <a:r>
                <a:rPr lang="fr-FR" sz="1400" i="1">
                  <a:solidFill>
                    <a:srgbClr val="000000"/>
                  </a:solidFill>
                  <a:latin typeface="Times New Roman" pitchFamily="18" charset="0"/>
                </a:rPr>
                <a:t>et al.</a:t>
              </a:r>
              <a:r>
                <a:rPr lang="fr-FR" sz="1400">
                  <a:solidFill>
                    <a:srgbClr val="000000"/>
                  </a:solidFill>
                  <a:latin typeface="Times New Roman" pitchFamily="18" charset="0"/>
                </a:rPr>
                <a:t>)</a:t>
              </a:r>
              <a:endParaRPr lang="en-US" sz="14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</p:grpSp>
      <p:sp>
        <p:nvSpPr>
          <p:cNvPr id="111620" name="ZoneTexte 9"/>
          <p:cNvSpPr txBox="1">
            <a:spLocks noChangeArrowheads="1"/>
          </p:cNvSpPr>
          <p:nvPr/>
        </p:nvSpPr>
        <p:spPr bwMode="auto">
          <a:xfrm>
            <a:off x="-225693" y="915933"/>
            <a:ext cx="4818948" cy="11695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fr-FR" i="1" dirty="0" smtClean="0">
                <a:solidFill>
                  <a:srgbClr val="000000"/>
                </a:solidFill>
                <a:latin typeface="Times New Roman" pitchFamily="18" charset="0"/>
              </a:rPr>
              <a:t>Extraction of </a:t>
            </a:r>
            <a:r>
              <a:rPr lang="fr-FR" i="1" dirty="0" err="1" smtClean="0">
                <a:solidFill>
                  <a:srgbClr val="000000"/>
                </a:solidFill>
                <a:latin typeface="Times New Roman" pitchFamily="18" charset="0"/>
              </a:rPr>
              <a:t>CFFs</a:t>
            </a:r>
            <a:r>
              <a:rPr lang="fr-FR" i="1" dirty="0" smtClean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fr-FR" i="1" dirty="0" err="1" smtClean="0">
                <a:solidFill>
                  <a:srgbClr val="000000"/>
                </a:solidFill>
                <a:latin typeface="Times New Roman" pitchFamily="18" charset="0"/>
              </a:rPr>
              <a:t>from</a:t>
            </a:r>
            <a:r>
              <a:rPr lang="fr-FR" i="1" dirty="0" smtClean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fr-FR" i="1" dirty="0" err="1" smtClean="0">
                <a:solidFill>
                  <a:srgbClr val="0000FF"/>
                </a:solidFill>
                <a:latin typeface="Times New Roman" pitchFamily="18" charset="0"/>
              </a:rPr>
              <a:t>combined</a:t>
            </a:r>
            <a:r>
              <a:rPr lang="fr-FR" i="1" dirty="0" smtClean="0">
                <a:solidFill>
                  <a:srgbClr val="0000FF"/>
                </a:solidFill>
                <a:latin typeface="Times New Roman" pitchFamily="18" charset="0"/>
              </a:rPr>
              <a:t> </a:t>
            </a:r>
            <a:r>
              <a:rPr lang="fr-FR" i="1" dirty="0" err="1" smtClean="0">
                <a:solidFill>
                  <a:srgbClr val="0000FF"/>
                </a:solidFill>
                <a:latin typeface="Times New Roman" pitchFamily="18" charset="0"/>
              </a:rPr>
              <a:t>analysis</a:t>
            </a:r>
            <a:r>
              <a:rPr lang="fr-FR" i="1" dirty="0" smtClean="0">
                <a:solidFill>
                  <a:srgbClr val="0000FF"/>
                </a:solidFill>
                <a:latin typeface="Times New Roman" pitchFamily="18" charset="0"/>
              </a:rPr>
              <a:t> </a:t>
            </a:r>
          </a:p>
          <a:p>
            <a:pPr algn="ctr"/>
            <a:r>
              <a:rPr lang="fr-FR" i="1" dirty="0" smtClean="0">
                <a:solidFill>
                  <a:srgbClr val="000000"/>
                </a:solidFill>
                <a:latin typeface="Times New Roman" pitchFamily="18" charset="0"/>
              </a:rPr>
              <a:t>of </a:t>
            </a:r>
            <a:r>
              <a:rPr lang="fr-FR" i="1" dirty="0" err="1" smtClean="0">
                <a:solidFill>
                  <a:srgbClr val="000000"/>
                </a:solidFill>
                <a:latin typeface="Times New Roman" pitchFamily="18" charset="0"/>
              </a:rPr>
              <a:t>CLAS</a:t>
            </a:r>
            <a:r>
              <a:rPr lang="fr-FR" i="1" dirty="0" smtClean="0">
                <a:solidFill>
                  <a:srgbClr val="000000"/>
                </a:solidFill>
                <a:latin typeface="Times New Roman" pitchFamily="18" charset="0"/>
              </a:rPr>
              <a:t> data (</a:t>
            </a:r>
            <a:r>
              <a:rPr lang="fr-FR" i="1" dirty="0" err="1" smtClean="0">
                <a:solidFill>
                  <a:srgbClr val="000000"/>
                </a:solidFill>
                <a:latin typeface="Times New Roman" pitchFamily="18" charset="0"/>
              </a:rPr>
              <a:t>TSA</a:t>
            </a:r>
            <a:r>
              <a:rPr lang="fr-FR" i="1" dirty="0" smtClean="0">
                <a:solidFill>
                  <a:srgbClr val="000000"/>
                </a:solidFill>
                <a:latin typeface="Times New Roman" pitchFamily="18" charset="0"/>
              </a:rPr>
              <a:t>, </a:t>
            </a:r>
            <a:r>
              <a:rPr lang="fr-FR" i="1" dirty="0" err="1" smtClean="0">
                <a:solidFill>
                  <a:srgbClr val="000000"/>
                </a:solidFill>
                <a:latin typeface="Times New Roman" pitchFamily="18" charset="0"/>
              </a:rPr>
              <a:t>BSA</a:t>
            </a:r>
            <a:r>
              <a:rPr lang="fr-FR" i="1" dirty="0" smtClean="0">
                <a:solidFill>
                  <a:srgbClr val="000000"/>
                </a:solidFill>
                <a:latin typeface="Times New Roman" pitchFamily="18" charset="0"/>
              </a:rPr>
              <a:t>, </a:t>
            </a:r>
            <a:r>
              <a:rPr lang="fr-FR" i="1" dirty="0" err="1" smtClean="0">
                <a:solidFill>
                  <a:srgbClr val="000000"/>
                </a:solidFill>
                <a:latin typeface="Times New Roman" pitchFamily="18" charset="0"/>
              </a:rPr>
              <a:t>DSA</a:t>
            </a:r>
            <a:r>
              <a:rPr lang="fr-FR" i="1" dirty="0" smtClean="0">
                <a:solidFill>
                  <a:srgbClr val="000000"/>
                </a:solidFill>
                <a:latin typeface="Times New Roman" pitchFamily="18" charset="0"/>
              </a:rPr>
              <a:t> – eg1dvcs)</a:t>
            </a:r>
          </a:p>
          <a:p>
            <a:pPr algn="ctr"/>
            <a:r>
              <a:rPr lang="fr-FR" i="1" dirty="0" err="1" smtClean="0">
                <a:solidFill>
                  <a:srgbClr val="000000"/>
                </a:solidFill>
                <a:latin typeface="Times New Roman" pitchFamily="18" charset="0"/>
              </a:rPr>
              <a:t>CFFs</a:t>
            </a:r>
            <a:r>
              <a:rPr lang="fr-FR" i="1" dirty="0" smtClean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fr-FR" i="1" dirty="0" err="1" smtClean="0">
                <a:solidFill>
                  <a:srgbClr val="000000"/>
                </a:solidFill>
                <a:latin typeface="Times New Roman" pitchFamily="18" charset="0"/>
              </a:rPr>
              <a:t>fitting</a:t>
            </a:r>
            <a:r>
              <a:rPr lang="fr-FR" i="1" dirty="0" smtClean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fr-FR" i="1" dirty="0">
                <a:solidFill>
                  <a:srgbClr val="000000"/>
                </a:solidFill>
                <a:latin typeface="Times New Roman" pitchFamily="18" charset="0"/>
              </a:rPr>
              <a:t>code by M. </a:t>
            </a:r>
            <a:r>
              <a:rPr lang="fr-FR" i="1" dirty="0" err="1" smtClean="0">
                <a:solidFill>
                  <a:srgbClr val="000000"/>
                </a:solidFill>
                <a:latin typeface="Times New Roman" pitchFamily="18" charset="0"/>
              </a:rPr>
              <a:t>Guidal</a:t>
            </a:r>
            <a:endParaRPr lang="fr-FR" i="1" dirty="0" smtClean="0">
              <a:solidFill>
                <a:srgbClr val="000000"/>
              </a:solidFill>
              <a:latin typeface="Times New Roman" pitchFamily="18" charset="0"/>
            </a:endParaRPr>
          </a:p>
          <a:p>
            <a:pPr lvl="0"/>
            <a:r>
              <a:rPr lang="en-US" sz="1600" i="1" dirty="0" smtClean="0">
                <a:solidFill>
                  <a:srgbClr val="000000"/>
                </a:solidFill>
                <a:latin typeface="Times New Roman" pitchFamily="18" charset="0"/>
              </a:rPr>
              <a:t>      M. </a:t>
            </a:r>
            <a:r>
              <a:rPr lang="en-US" sz="1600" i="1" dirty="0" err="1" smtClean="0">
                <a:solidFill>
                  <a:srgbClr val="000000"/>
                </a:solidFill>
                <a:latin typeface="Times New Roman" pitchFamily="18" charset="0"/>
              </a:rPr>
              <a:t>Guidal</a:t>
            </a:r>
            <a:r>
              <a:rPr lang="en-US" sz="1600" i="1" dirty="0" smtClean="0">
                <a:solidFill>
                  <a:srgbClr val="000000"/>
                </a:solidFill>
                <a:latin typeface="Times New Roman" pitchFamily="18" charset="0"/>
              </a:rPr>
              <a:t>, Eur. Phys. J. A 37 (2008) 319, etc…</a:t>
            </a:r>
          </a:p>
        </p:txBody>
      </p:sp>
      <p:grpSp>
        <p:nvGrpSpPr>
          <p:cNvPr id="3" name="Groupe 15"/>
          <p:cNvGrpSpPr>
            <a:grpSpLocks/>
          </p:cNvGrpSpPr>
          <p:nvPr/>
        </p:nvGrpSpPr>
        <p:grpSpPr bwMode="auto">
          <a:xfrm>
            <a:off x="329475" y="2298294"/>
            <a:ext cx="3371188" cy="2308324"/>
            <a:chOff x="368300" y="1872865"/>
            <a:chExt cx="3073400" cy="2308324"/>
          </a:xfrm>
        </p:grpSpPr>
        <p:sp>
          <p:nvSpPr>
            <p:cNvPr id="111628" name="ZoneTexte 31"/>
            <p:cNvSpPr txBox="1">
              <a:spLocks noChangeArrowheads="1"/>
            </p:cNvSpPr>
            <p:nvPr/>
          </p:nvSpPr>
          <p:spPr bwMode="auto">
            <a:xfrm>
              <a:off x="368300" y="1872865"/>
              <a:ext cx="3073400" cy="2308324"/>
            </a:xfrm>
            <a:prstGeom prst="rect">
              <a:avLst/>
            </a:prstGeom>
            <a:solidFill>
              <a:srgbClr val="FFFF00"/>
            </a:soli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sz="1600" dirty="0" smtClean="0">
                  <a:solidFill>
                    <a:srgbClr val="FF0000"/>
                  </a:solidFill>
                  <a:latin typeface="Times New Roman" pitchFamily="18" charset="0"/>
                </a:rPr>
                <a:t>PROTON TOMOGRAPHY:</a:t>
              </a:r>
            </a:p>
            <a:p>
              <a:pPr algn="ctr">
                <a:buFont typeface="Arial" pitchFamily="34" charset="0"/>
                <a:buChar char="•"/>
              </a:pPr>
              <a:r>
                <a:rPr lang="en-US" sz="1600" i="1" dirty="0" smtClean="0">
                  <a:solidFill>
                    <a:srgbClr val="000000"/>
                  </a:solidFill>
                  <a:latin typeface="Times New Roman" pitchFamily="18" charset="0"/>
                </a:rPr>
                <a:t> </a:t>
              </a:r>
              <a:r>
                <a:rPr lang="en-US" sz="1600" i="1" dirty="0" err="1" smtClean="0">
                  <a:solidFill>
                    <a:srgbClr val="000000"/>
                  </a:solidFill>
                  <a:latin typeface="Times New Roman" pitchFamily="18" charset="0"/>
                </a:rPr>
                <a:t>Im</a:t>
              </a:r>
              <a:r>
                <a:rPr lang="en-US" sz="1600" dirty="0" err="1" smtClean="0">
                  <a:solidFill>
                    <a:srgbClr val="000000"/>
                  </a:solidFill>
                  <a:latin typeface="Monotype Corsiva" pitchFamily="66" charset="0"/>
                </a:rPr>
                <a:t>H</a:t>
              </a:r>
              <a:r>
                <a:rPr lang="en-US" sz="1600" dirty="0" smtClean="0">
                  <a:solidFill>
                    <a:srgbClr val="000000"/>
                  </a:solidFill>
                  <a:latin typeface="Times New Roman" pitchFamily="18" charset="0"/>
                </a:rPr>
                <a:t>  </a:t>
              </a:r>
              <a:r>
                <a:rPr lang="en-US" sz="1600" dirty="0">
                  <a:solidFill>
                    <a:srgbClr val="0000FF"/>
                  </a:solidFill>
                  <a:latin typeface="Times New Roman" pitchFamily="18" charset="0"/>
                </a:rPr>
                <a:t>has steeper t-slope than </a:t>
              </a:r>
              <a:r>
                <a:rPr lang="en-US" sz="1600" i="1" dirty="0" err="1">
                  <a:solidFill>
                    <a:srgbClr val="FF0000"/>
                  </a:solidFill>
                  <a:latin typeface="Times New Roman" pitchFamily="18" charset="0"/>
                </a:rPr>
                <a:t>Im</a:t>
              </a:r>
              <a:r>
                <a:rPr lang="en-US" sz="1600" dirty="0" err="1">
                  <a:solidFill>
                    <a:srgbClr val="FF0000"/>
                  </a:solidFill>
                  <a:latin typeface="Monotype Corsiva" pitchFamily="66" charset="0"/>
                </a:rPr>
                <a:t>H</a:t>
              </a:r>
              <a:r>
                <a:rPr lang="en-US" sz="1600" dirty="0">
                  <a:solidFill>
                    <a:srgbClr val="0000FF"/>
                  </a:solidFill>
                  <a:latin typeface="Monotype Corsiva" pitchFamily="66" charset="0"/>
                </a:rPr>
                <a:t> </a:t>
              </a:r>
              <a:r>
                <a:rPr lang="en-US" sz="1600" dirty="0">
                  <a:solidFill>
                    <a:srgbClr val="0000FF"/>
                  </a:solidFill>
                  <a:latin typeface="Times New Roman" pitchFamily="18" charset="0"/>
                </a:rPr>
                <a:t>: </a:t>
              </a:r>
              <a:r>
                <a:rPr lang="en-US" sz="1600" dirty="0" smtClean="0">
                  <a:solidFill>
                    <a:srgbClr val="0000FF"/>
                  </a:solidFill>
                  <a:latin typeface="Times New Roman" pitchFamily="18" charset="0"/>
                </a:rPr>
                <a:t>axial </a:t>
              </a:r>
              <a:r>
                <a:rPr lang="en-US" sz="1600" dirty="0">
                  <a:solidFill>
                    <a:srgbClr val="0000FF"/>
                  </a:solidFill>
                  <a:latin typeface="Times New Roman" pitchFamily="18" charset="0"/>
                </a:rPr>
                <a:t>charge more “concentrated” than the </a:t>
              </a:r>
              <a:r>
                <a:rPr lang="en-US" sz="1600" dirty="0" smtClean="0">
                  <a:solidFill>
                    <a:srgbClr val="0000FF"/>
                  </a:solidFill>
                  <a:latin typeface="Times New Roman" pitchFamily="18" charset="0"/>
                </a:rPr>
                <a:t>electric charge</a:t>
              </a:r>
            </a:p>
            <a:p>
              <a:pPr algn="ctr">
                <a:buFont typeface="Arial" pitchFamily="34" charset="0"/>
                <a:buChar char="•"/>
              </a:pPr>
              <a:endParaRPr lang="en-US" sz="1600" dirty="0" smtClean="0">
                <a:solidFill>
                  <a:srgbClr val="0000FF"/>
                </a:solidFill>
                <a:latin typeface="Times New Roman" pitchFamily="18" charset="0"/>
              </a:endParaRPr>
            </a:p>
            <a:p>
              <a:pPr lvl="0" algn="ctr">
                <a:buFont typeface="Arial" pitchFamily="34" charset="0"/>
                <a:buChar char="•"/>
              </a:pPr>
              <a:r>
                <a:rPr lang="fr-FR" sz="1600" i="1" dirty="0" smtClean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fr-FR" sz="1600" i="1" dirty="0" err="1" smtClean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Im</a:t>
              </a:r>
              <a:r>
                <a:rPr lang="fr-FR" sz="1600" dirty="0" err="1" smtClean="0">
                  <a:solidFill>
                    <a:srgbClr val="000000"/>
                  </a:solidFill>
                  <a:latin typeface="Monotype Corsiva" pitchFamily="66" charset="0"/>
                  <a:cs typeface="Times New Roman" pitchFamily="18" charset="0"/>
                </a:rPr>
                <a:t>H</a:t>
              </a:r>
              <a:r>
                <a:rPr lang="fr-FR" sz="1600" dirty="0" smtClean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, </a:t>
              </a:r>
              <a:r>
                <a:rPr lang="fr-FR" sz="1600" dirty="0" smtClean="0">
                  <a:solidFill>
                    <a:srgbClr val="0000FF"/>
                  </a:solidFill>
                  <a:latin typeface="Times New Roman" pitchFamily="18" charset="0"/>
                  <a:cs typeface="Times New Roman" pitchFamily="18" charset="0"/>
                </a:rPr>
                <a:t>flatter  t-</a:t>
              </a:r>
              <a:r>
                <a:rPr lang="fr-FR" sz="1600" dirty="0" err="1" smtClean="0">
                  <a:solidFill>
                    <a:srgbClr val="0000FF"/>
                  </a:solidFill>
                  <a:latin typeface="Times New Roman" pitchFamily="18" charset="0"/>
                  <a:cs typeface="Times New Roman" pitchFamily="18" charset="0"/>
                </a:rPr>
                <a:t>slope</a:t>
              </a:r>
              <a:r>
                <a:rPr lang="fr-FR" sz="1600" dirty="0" smtClean="0">
                  <a:solidFill>
                    <a:srgbClr val="0000FF"/>
                  </a:solidFill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fr-FR" sz="1600" dirty="0" err="1" smtClean="0">
                  <a:solidFill>
                    <a:srgbClr val="0000FF"/>
                  </a:solidFill>
                  <a:latin typeface="Times New Roman" pitchFamily="18" charset="0"/>
                  <a:cs typeface="Times New Roman" pitchFamily="18" charset="0"/>
                </a:rPr>
                <a:t>at</a:t>
              </a:r>
              <a:r>
                <a:rPr lang="fr-FR" sz="1600" dirty="0" smtClean="0">
                  <a:solidFill>
                    <a:srgbClr val="0000FF"/>
                  </a:solidFill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fr-FR" sz="1600" dirty="0" err="1" smtClean="0">
                  <a:solidFill>
                    <a:srgbClr val="0000FF"/>
                  </a:solidFill>
                  <a:latin typeface="Times New Roman" pitchFamily="18" charset="0"/>
                  <a:cs typeface="Times New Roman" pitchFamily="18" charset="0"/>
                </a:rPr>
                <a:t>high</a:t>
              </a:r>
              <a:r>
                <a:rPr lang="fr-FR" sz="1600" dirty="0" smtClean="0">
                  <a:solidFill>
                    <a:srgbClr val="0000FF"/>
                  </a:solidFill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fr-FR" sz="1600" dirty="0" err="1" smtClean="0">
                  <a:solidFill>
                    <a:srgbClr val="0000FF"/>
                  </a:solidFill>
                  <a:latin typeface="Times New Roman" pitchFamily="18" charset="0"/>
                  <a:cs typeface="Times New Roman" pitchFamily="18" charset="0"/>
                </a:rPr>
                <a:t>x</a:t>
              </a:r>
              <a:r>
                <a:rPr lang="fr-FR" sz="1600" baseline="-25000" dirty="0" err="1" smtClean="0">
                  <a:solidFill>
                    <a:srgbClr val="0000FF"/>
                  </a:solidFill>
                  <a:latin typeface="Times New Roman" pitchFamily="18" charset="0"/>
                  <a:cs typeface="Times New Roman" pitchFamily="18" charset="0"/>
                </a:rPr>
                <a:t>B</a:t>
              </a:r>
              <a:r>
                <a:rPr lang="fr-FR" sz="1600" dirty="0" smtClean="0">
                  <a:solidFill>
                    <a:srgbClr val="0000FF"/>
                  </a:solidFill>
                  <a:latin typeface="Times New Roman" pitchFamily="18" charset="0"/>
                  <a:cs typeface="Times New Roman" pitchFamily="18" charset="0"/>
                </a:rPr>
                <a:t>: </a:t>
              </a:r>
              <a:r>
                <a:rPr lang="fr-FR" sz="1600" dirty="0" err="1" smtClean="0">
                  <a:solidFill>
                    <a:srgbClr val="0000FF"/>
                  </a:solidFill>
                  <a:latin typeface="Times New Roman" pitchFamily="18" charset="0"/>
                  <a:cs typeface="Times New Roman" pitchFamily="18" charset="0"/>
                </a:rPr>
                <a:t>faster</a:t>
              </a:r>
              <a:r>
                <a:rPr lang="fr-FR" sz="1600" dirty="0" smtClean="0">
                  <a:solidFill>
                    <a:srgbClr val="0000FF"/>
                  </a:solidFill>
                  <a:latin typeface="Times New Roman" pitchFamily="18" charset="0"/>
                  <a:cs typeface="Times New Roman" pitchFamily="18" charset="0"/>
                </a:rPr>
                <a:t> quarks (valence) </a:t>
              </a:r>
              <a:r>
                <a:rPr lang="fr-FR" sz="1600" dirty="0" err="1" smtClean="0">
                  <a:solidFill>
                    <a:srgbClr val="0000FF"/>
                  </a:solidFill>
                  <a:latin typeface="Times New Roman" pitchFamily="18" charset="0"/>
                  <a:cs typeface="Times New Roman" pitchFamily="18" charset="0"/>
                </a:rPr>
                <a:t>at</a:t>
              </a:r>
              <a:r>
                <a:rPr lang="fr-FR" sz="1600" dirty="0" smtClean="0">
                  <a:solidFill>
                    <a:srgbClr val="0000FF"/>
                  </a:solidFill>
                  <a:latin typeface="Times New Roman" pitchFamily="18" charset="0"/>
                  <a:cs typeface="Times New Roman" pitchFamily="18" charset="0"/>
                </a:rPr>
                <a:t>  the </a:t>
              </a:r>
              <a:r>
                <a:rPr lang="fr-FR" sz="1600" dirty="0" err="1" smtClean="0">
                  <a:solidFill>
                    <a:srgbClr val="0000FF"/>
                  </a:solidFill>
                  <a:latin typeface="Times New Roman" pitchFamily="18" charset="0"/>
                  <a:cs typeface="Times New Roman" pitchFamily="18" charset="0"/>
                </a:rPr>
                <a:t>core</a:t>
              </a:r>
              <a:r>
                <a:rPr lang="fr-FR" sz="1600" dirty="0" smtClean="0">
                  <a:solidFill>
                    <a:srgbClr val="0000FF"/>
                  </a:solidFill>
                  <a:latin typeface="Times New Roman" pitchFamily="18" charset="0"/>
                  <a:cs typeface="Times New Roman" pitchFamily="18" charset="0"/>
                </a:rPr>
                <a:t> of the </a:t>
              </a:r>
              <a:r>
                <a:rPr lang="fr-FR" sz="1600" dirty="0" err="1" smtClean="0">
                  <a:solidFill>
                    <a:srgbClr val="0000FF"/>
                  </a:solidFill>
                  <a:latin typeface="Times New Roman" pitchFamily="18" charset="0"/>
                  <a:cs typeface="Times New Roman" pitchFamily="18" charset="0"/>
                </a:rPr>
                <a:t>nucleon</a:t>
              </a:r>
              <a:r>
                <a:rPr lang="fr-FR" sz="1600" dirty="0" smtClean="0">
                  <a:solidFill>
                    <a:srgbClr val="0000FF"/>
                  </a:solidFill>
                  <a:latin typeface="Times New Roman" pitchFamily="18" charset="0"/>
                  <a:cs typeface="Times New Roman" pitchFamily="18" charset="0"/>
                </a:rPr>
                <a:t>, </a:t>
              </a:r>
              <a:r>
                <a:rPr lang="fr-FR" sz="1600" dirty="0" err="1" smtClean="0">
                  <a:solidFill>
                    <a:srgbClr val="0000FF"/>
                  </a:solidFill>
                  <a:latin typeface="Times New Roman" pitchFamily="18" charset="0"/>
                  <a:cs typeface="Times New Roman" pitchFamily="18" charset="0"/>
                </a:rPr>
                <a:t>slower</a:t>
              </a:r>
              <a:r>
                <a:rPr lang="fr-FR" sz="1600" dirty="0" smtClean="0">
                  <a:solidFill>
                    <a:srgbClr val="0000FF"/>
                  </a:solidFill>
                  <a:latin typeface="Times New Roman" pitchFamily="18" charset="0"/>
                  <a:cs typeface="Times New Roman" pitchFamily="18" charset="0"/>
                </a:rPr>
                <a:t> quarks (</a:t>
              </a:r>
              <a:r>
                <a:rPr lang="fr-FR" sz="1600" dirty="0" err="1" smtClean="0">
                  <a:solidFill>
                    <a:srgbClr val="0000FF"/>
                  </a:solidFill>
                  <a:latin typeface="Times New Roman" pitchFamily="18" charset="0"/>
                  <a:cs typeface="Times New Roman" pitchFamily="18" charset="0"/>
                </a:rPr>
                <a:t>sea</a:t>
              </a:r>
              <a:r>
                <a:rPr lang="fr-FR" sz="1600" dirty="0" smtClean="0">
                  <a:solidFill>
                    <a:srgbClr val="0000FF"/>
                  </a:solidFill>
                  <a:latin typeface="Times New Roman" pitchFamily="18" charset="0"/>
                  <a:cs typeface="Times New Roman" pitchFamily="18" charset="0"/>
                </a:rPr>
                <a:t>) </a:t>
              </a:r>
              <a:r>
                <a:rPr lang="fr-FR" sz="1600" dirty="0" err="1" smtClean="0">
                  <a:solidFill>
                    <a:srgbClr val="0000FF"/>
                  </a:solidFill>
                  <a:latin typeface="Times New Roman" pitchFamily="18" charset="0"/>
                  <a:cs typeface="Times New Roman" pitchFamily="18" charset="0"/>
                </a:rPr>
                <a:t>at</a:t>
              </a:r>
              <a:r>
                <a:rPr lang="fr-FR" sz="1600" dirty="0" smtClean="0">
                  <a:solidFill>
                    <a:srgbClr val="0000FF"/>
                  </a:solidFill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fr-FR" sz="1600" dirty="0" err="1" smtClean="0">
                  <a:solidFill>
                    <a:srgbClr val="0000FF"/>
                  </a:solidFill>
                  <a:latin typeface="Times New Roman" pitchFamily="18" charset="0"/>
                  <a:cs typeface="Times New Roman" pitchFamily="18" charset="0"/>
                </a:rPr>
                <a:t>its</a:t>
              </a:r>
              <a:r>
                <a:rPr lang="fr-FR" sz="1600" dirty="0" smtClean="0">
                  <a:solidFill>
                    <a:srgbClr val="0000FF"/>
                  </a:solidFill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fr-FR" sz="1600" dirty="0" err="1" smtClean="0">
                  <a:solidFill>
                    <a:srgbClr val="0000FF"/>
                  </a:solidFill>
                  <a:latin typeface="Times New Roman" pitchFamily="18" charset="0"/>
                  <a:cs typeface="Times New Roman" pitchFamily="18" charset="0"/>
                </a:rPr>
                <a:t>perifery</a:t>
              </a:r>
              <a:endParaRPr lang="fr-FR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11629" name="ZoneTexte 10"/>
            <p:cNvSpPr txBox="1">
              <a:spLocks noChangeArrowheads="1"/>
            </p:cNvSpPr>
            <p:nvPr/>
          </p:nvSpPr>
          <p:spPr bwMode="auto">
            <a:xfrm>
              <a:off x="3072868" y="1972523"/>
              <a:ext cx="309562" cy="3683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fr-FR" dirty="0">
                  <a:solidFill>
                    <a:srgbClr val="FF0000"/>
                  </a:solidFill>
                  <a:latin typeface="Times New Roman" pitchFamily="18" charset="0"/>
                </a:rPr>
                <a:t>~</a:t>
              </a:r>
              <a:endParaRPr lang="en-US" dirty="0">
                <a:solidFill>
                  <a:srgbClr val="FF0000"/>
                </a:solidFill>
                <a:latin typeface="Times New Roman" pitchFamily="18" charset="0"/>
              </a:endParaRPr>
            </a:p>
          </p:txBody>
        </p:sp>
      </p:grpSp>
      <p:sp>
        <p:nvSpPr>
          <p:cNvPr id="17" name="ZoneTexte 16"/>
          <p:cNvSpPr txBox="1"/>
          <p:nvPr/>
        </p:nvSpPr>
        <p:spPr>
          <a:xfrm>
            <a:off x="4619304" y="5920358"/>
            <a:ext cx="1497724" cy="584775"/>
          </a:xfrm>
          <a:prstGeom prst="rect">
            <a:avLst/>
          </a:prstGeom>
          <a:solidFill>
            <a:srgbClr val="FFCCCC"/>
          </a:solidFill>
        </p:spPr>
        <p:txBody>
          <a:bodyPr wrap="square" rtlCol="0">
            <a:spAutoFit/>
          </a:bodyPr>
          <a:lstStyle/>
          <a:p>
            <a:r>
              <a:rPr lang="fr-FR" sz="1600" dirty="0" smtClean="0">
                <a:solidFill>
                  <a:srgbClr val="000000"/>
                </a:solidFill>
                <a:latin typeface="Times New Roman" pitchFamily="18" charset="0"/>
              </a:rPr>
              <a:t>S. Pisano </a:t>
            </a:r>
            <a:r>
              <a:rPr lang="fr-FR" sz="1600" i="1" dirty="0" smtClean="0">
                <a:solidFill>
                  <a:srgbClr val="000000"/>
                </a:solidFill>
                <a:latin typeface="Times New Roman" pitchFamily="18" charset="0"/>
              </a:rPr>
              <a:t>et al</a:t>
            </a:r>
            <a:r>
              <a:rPr lang="fr-FR" sz="1600" dirty="0" smtClean="0">
                <a:solidFill>
                  <a:srgbClr val="000000"/>
                </a:solidFill>
                <a:latin typeface="Times New Roman" pitchFamily="18" charset="0"/>
              </a:rPr>
              <a:t>.,  </a:t>
            </a:r>
            <a:r>
              <a:rPr lang="en-US" sz="1600" dirty="0" smtClean="0">
                <a:solidFill>
                  <a:srgbClr val="000000"/>
                </a:solidFill>
                <a:latin typeface="Times New Roman" pitchFamily="18" charset="0"/>
              </a:rPr>
              <a:t>PRD91 (2015)</a:t>
            </a:r>
            <a:endParaRPr lang="en-US" sz="16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graphicFrame>
        <p:nvGraphicFramePr>
          <p:cNvPr id="312321" name="Object 115"/>
          <p:cNvGraphicFramePr>
            <a:graphicFrameLocks noChangeAspect="1"/>
          </p:cNvGraphicFramePr>
          <p:nvPr/>
        </p:nvGraphicFramePr>
        <p:xfrm>
          <a:off x="520278" y="4881647"/>
          <a:ext cx="3416300" cy="720725"/>
        </p:xfrm>
        <a:graphic>
          <a:graphicData uri="http://schemas.openxmlformats.org/presentationml/2006/ole">
            <p:oleObj spid="_x0000_s262146" name="Équation" r:id="rId5" imgW="2286000" imgH="482400" progId="Equation.3">
              <p:embed/>
            </p:oleObj>
          </a:graphicData>
        </a:graphic>
      </p:graphicFrame>
      <p:graphicFrame>
        <p:nvGraphicFramePr>
          <p:cNvPr id="312322" name="Object 113"/>
          <p:cNvGraphicFramePr>
            <a:graphicFrameLocks noChangeAspect="1"/>
          </p:cNvGraphicFramePr>
          <p:nvPr/>
        </p:nvGraphicFramePr>
        <p:xfrm>
          <a:off x="283788" y="5826879"/>
          <a:ext cx="1835150" cy="827088"/>
        </p:xfrm>
        <a:graphic>
          <a:graphicData uri="http://schemas.openxmlformats.org/presentationml/2006/ole">
            <p:oleObj spid="_x0000_s262147" name="Équation" r:id="rId6" imgW="1295280" imgH="583920" progId="Equation.3">
              <p:embed/>
            </p:oleObj>
          </a:graphicData>
        </a:graphic>
      </p:graphicFrame>
      <p:grpSp>
        <p:nvGrpSpPr>
          <p:cNvPr id="4" name="Group 3"/>
          <p:cNvGrpSpPr>
            <a:grpSpLocks/>
          </p:cNvGrpSpPr>
          <p:nvPr/>
        </p:nvGrpSpPr>
        <p:grpSpPr bwMode="auto">
          <a:xfrm>
            <a:off x="2158227" y="5547606"/>
            <a:ext cx="1799415" cy="1165057"/>
            <a:chOff x="3099" y="720"/>
            <a:chExt cx="2447" cy="1093"/>
          </a:xfrm>
        </p:grpSpPr>
        <p:sp>
          <p:nvSpPr>
            <p:cNvPr id="21" name="Oval 4"/>
            <p:cNvSpPr>
              <a:spLocks noChangeArrowheads="1"/>
            </p:cNvSpPr>
            <p:nvPr/>
          </p:nvSpPr>
          <p:spPr bwMode="auto">
            <a:xfrm>
              <a:off x="3648" y="841"/>
              <a:ext cx="1280" cy="972"/>
            </a:xfrm>
            <a:prstGeom prst="ellipse">
              <a:avLst/>
            </a:prstGeom>
            <a:solidFill>
              <a:srgbClr val="99CCFF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 b="0" smtClean="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22" name="Oval 5"/>
            <p:cNvSpPr>
              <a:spLocks noChangeArrowheads="1"/>
            </p:cNvSpPr>
            <p:nvPr/>
          </p:nvSpPr>
          <p:spPr bwMode="auto">
            <a:xfrm rot="1980000">
              <a:off x="3884" y="986"/>
              <a:ext cx="229" cy="154"/>
            </a:xfrm>
            <a:prstGeom prst="ellipse">
              <a:avLst/>
            </a:prstGeom>
            <a:solidFill>
              <a:schemeClr val="accent2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b="0" smtClean="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23" name="Line 6"/>
            <p:cNvSpPr>
              <a:spLocks noChangeShapeType="1"/>
            </p:cNvSpPr>
            <p:nvPr/>
          </p:nvSpPr>
          <p:spPr bwMode="auto">
            <a:xfrm flipV="1">
              <a:off x="4288" y="900"/>
              <a:ext cx="0" cy="43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 b="0" smtClean="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24" name="Line 7"/>
            <p:cNvSpPr>
              <a:spLocks noChangeShapeType="1"/>
            </p:cNvSpPr>
            <p:nvPr/>
          </p:nvSpPr>
          <p:spPr bwMode="auto">
            <a:xfrm flipV="1">
              <a:off x="4288" y="720"/>
              <a:ext cx="0" cy="18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stealth" w="med" len="med"/>
            </a:ln>
          </p:spPr>
          <p:txBody>
            <a:bodyPr/>
            <a:lstStyle/>
            <a:p>
              <a:endParaRPr lang="en-US" b="0" smtClean="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25" name="Line 8"/>
            <p:cNvSpPr>
              <a:spLocks noChangeShapeType="1"/>
            </p:cNvSpPr>
            <p:nvPr/>
          </p:nvSpPr>
          <p:spPr bwMode="auto">
            <a:xfrm flipH="1">
              <a:off x="3479" y="1057"/>
              <a:ext cx="448" cy="108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stealth" w="med" len="med"/>
            </a:ln>
          </p:spPr>
          <p:txBody>
            <a:bodyPr/>
            <a:lstStyle/>
            <a:p>
              <a:endParaRPr lang="en-US" b="0" smtClean="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graphicFrame>
          <p:nvGraphicFramePr>
            <p:cNvPr id="26" name="Object 50"/>
            <p:cNvGraphicFramePr>
              <a:graphicFrameLocks/>
            </p:cNvGraphicFramePr>
            <p:nvPr/>
          </p:nvGraphicFramePr>
          <p:xfrm>
            <a:off x="3115" y="899"/>
            <a:ext cx="464" cy="258"/>
          </p:xfrm>
          <a:graphic>
            <a:graphicData uri="http://schemas.openxmlformats.org/presentationml/2006/ole">
              <p:oleObj spid="_x0000_s262148" name="Equation" r:id="rId7" imgW="203040" imgH="164880" progId="Equation.3">
                <p:embed/>
              </p:oleObj>
            </a:graphicData>
          </a:graphic>
        </p:graphicFrame>
        <p:sp>
          <p:nvSpPr>
            <p:cNvPr id="27" name="Line 11"/>
            <p:cNvSpPr>
              <a:spLocks noChangeShapeType="1"/>
            </p:cNvSpPr>
            <p:nvPr/>
          </p:nvSpPr>
          <p:spPr bwMode="auto">
            <a:xfrm flipV="1">
              <a:off x="4904" y="1089"/>
              <a:ext cx="448" cy="108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 b="0" smtClean="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28" name="Line 12"/>
            <p:cNvSpPr>
              <a:spLocks noChangeShapeType="1"/>
            </p:cNvSpPr>
            <p:nvPr/>
          </p:nvSpPr>
          <p:spPr bwMode="auto">
            <a:xfrm flipV="1">
              <a:off x="3776" y="1196"/>
              <a:ext cx="1123" cy="28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 b="0" smtClean="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29" name="Line 13"/>
            <p:cNvSpPr>
              <a:spLocks noChangeShapeType="1"/>
            </p:cNvSpPr>
            <p:nvPr/>
          </p:nvSpPr>
          <p:spPr bwMode="auto">
            <a:xfrm>
              <a:off x="4836" y="1505"/>
              <a:ext cx="547" cy="1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stealth" w="med" len="med"/>
            </a:ln>
          </p:spPr>
          <p:txBody>
            <a:bodyPr/>
            <a:lstStyle/>
            <a:p>
              <a:endParaRPr lang="en-US" b="0" smtClean="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30" name="Line 14"/>
            <p:cNvSpPr>
              <a:spLocks noChangeShapeType="1"/>
            </p:cNvSpPr>
            <p:nvPr/>
          </p:nvSpPr>
          <p:spPr bwMode="auto">
            <a:xfrm flipH="1">
              <a:off x="3212" y="1484"/>
              <a:ext cx="527" cy="132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 type="none" w="sm" len="sm"/>
              <a:tailEnd type="stealth" w="med" len="lg"/>
            </a:ln>
          </p:spPr>
          <p:txBody>
            <a:bodyPr/>
            <a:lstStyle/>
            <a:p>
              <a:endParaRPr lang="en-US" b="0" smtClean="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31" name="Rectangle 15"/>
            <p:cNvSpPr>
              <a:spLocks noChangeArrowheads="1"/>
            </p:cNvSpPr>
            <p:nvPr/>
          </p:nvSpPr>
          <p:spPr bwMode="auto">
            <a:xfrm>
              <a:off x="5209" y="1461"/>
              <a:ext cx="337" cy="3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92075" tIns="46038" rIns="92075" bIns="46038">
              <a:spAutoFit/>
            </a:bodyPr>
            <a:lstStyle/>
            <a:p>
              <a:pPr eaLnBrk="0" hangingPunct="0"/>
              <a:r>
                <a:rPr lang="en-US" b="0" dirty="0" smtClean="0">
                  <a:solidFill>
                    <a:srgbClr val="000000"/>
                  </a:solidFill>
                  <a:latin typeface="Times" pitchFamily="18" charset="0"/>
                </a:rPr>
                <a:t>x</a:t>
              </a:r>
            </a:p>
          </p:txBody>
        </p:sp>
        <p:sp>
          <p:nvSpPr>
            <p:cNvPr id="32" name="Rectangle 16"/>
            <p:cNvSpPr>
              <a:spLocks noChangeArrowheads="1"/>
            </p:cNvSpPr>
            <p:nvPr/>
          </p:nvSpPr>
          <p:spPr bwMode="auto">
            <a:xfrm>
              <a:off x="3099" y="1316"/>
              <a:ext cx="313" cy="3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92075" tIns="46038" rIns="92075" bIns="46038">
              <a:spAutoFit/>
            </a:bodyPr>
            <a:lstStyle/>
            <a:p>
              <a:pPr eaLnBrk="0" hangingPunct="0"/>
              <a:r>
                <a:rPr lang="en-US" b="0" dirty="0" smtClean="0">
                  <a:solidFill>
                    <a:srgbClr val="000000"/>
                  </a:solidFill>
                  <a:latin typeface="Times" pitchFamily="18" charset="0"/>
                </a:rPr>
                <a:t>z</a:t>
              </a:r>
            </a:p>
          </p:txBody>
        </p:sp>
        <p:sp>
          <p:nvSpPr>
            <p:cNvPr id="33" name="Line 17"/>
            <p:cNvSpPr>
              <a:spLocks noChangeShapeType="1"/>
            </p:cNvSpPr>
            <p:nvPr/>
          </p:nvSpPr>
          <p:spPr bwMode="auto">
            <a:xfrm>
              <a:off x="4291" y="1347"/>
              <a:ext cx="512" cy="14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 b="0" smtClean="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34" name="Line 18"/>
            <p:cNvSpPr>
              <a:spLocks noChangeShapeType="1"/>
            </p:cNvSpPr>
            <p:nvPr/>
          </p:nvSpPr>
          <p:spPr bwMode="auto">
            <a:xfrm flipH="1" flipV="1">
              <a:off x="4033" y="1096"/>
              <a:ext cx="256" cy="252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 type="none" w="sm" len="sm"/>
              <a:tailEnd type="stealth" w="med" len="lg"/>
            </a:ln>
          </p:spPr>
          <p:txBody>
            <a:bodyPr/>
            <a:lstStyle/>
            <a:p>
              <a:endParaRPr lang="en-US" b="0" smtClean="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graphicFrame>
          <p:nvGraphicFramePr>
            <p:cNvPr id="35" name="Object 51"/>
            <p:cNvGraphicFramePr>
              <a:graphicFrameLocks/>
            </p:cNvGraphicFramePr>
            <p:nvPr/>
          </p:nvGraphicFramePr>
          <p:xfrm>
            <a:off x="3738" y="1110"/>
            <a:ext cx="491" cy="289"/>
          </p:xfrm>
          <a:graphic>
            <a:graphicData uri="http://schemas.openxmlformats.org/presentationml/2006/ole">
              <p:oleObj spid="_x0000_s262149" name="Equation" r:id="rId8" imgW="177480" imgH="203040" progId="Equation.2">
                <p:embed/>
              </p:oleObj>
            </a:graphicData>
          </a:graphic>
        </p:graphicFrame>
        <p:sp>
          <p:nvSpPr>
            <p:cNvPr id="36" name="Oval 20"/>
            <p:cNvSpPr>
              <a:spLocks noChangeArrowheads="1"/>
            </p:cNvSpPr>
            <p:nvPr/>
          </p:nvSpPr>
          <p:spPr bwMode="auto">
            <a:xfrm>
              <a:off x="4229" y="1463"/>
              <a:ext cx="128" cy="72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69804"/>
                    <a:invGamma/>
                  </a:schemeClr>
                </a:gs>
              </a:gsLst>
              <a:path path="rect">
                <a:fillToRect r="100000" b="10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b="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37" name="Oval 21"/>
            <p:cNvSpPr>
              <a:spLocks noChangeArrowheads="1"/>
            </p:cNvSpPr>
            <p:nvPr/>
          </p:nvSpPr>
          <p:spPr bwMode="auto">
            <a:xfrm>
              <a:off x="3718" y="1355"/>
              <a:ext cx="127" cy="72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69804"/>
                    <a:invGamma/>
                  </a:schemeClr>
                </a:gs>
              </a:gsLst>
              <a:path path="rect">
                <a:fillToRect r="100000" b="10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b="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38" name="Oval 22"/>
            <p:cNvSpPr>
              <a:spLocks noChangeArrowheads="1"/>
            </p:cNvSpPr>
            <p:nvPr/>
          </p:nvSpPr>
          <p:spPr bwMode="auto">
            <a:xfrm>
              <a:off x="4293" y="1679"/>
              <a:ext cx="128" cy="72"/>
            </a:xfrm>
            <a:prstGeom prst="ellipse">
              <a:avLst/>
            </a:prstGeom>
            <a:gradFill rotWithShape="0">
              <a:gsLst>
                <a:gs pos="0">
                  <a:srgbClr val="FF3300"/>
                </a:gs>
                <a:gs pos="100000">
                  <a:srgbClr val="B22400"/>
                </a:gs>
              </a:gsLst>
              <a:path path="rect">
                <a:fillToRect r="100000" b="100000"/>
              </a:path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 b="0" smtClean="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39" name="Oval 23"/>
            <p:cNvSpPr>
              <a:spLocks noChangeArrowheads="1"/>
            </p:cNvSpPr>
            <p:nvPr/>
          </p:nvSpPr>
          <p:spPr bwMode="auto">
            <a:xfrm>
              <a:off x="4421" y="1067"/>
              <a:ext cx="128" cy="72"/>
            </a:xfrm>
            <a:prstGeom prst="ellipse">
              <a:avLst/>
            </a:prstGeom>
            <a:gradFill rotWithShape="0">
              <a:gsLst>
                <a:gs pos="0">
                  <a:srgbClr val="FF3300"/>
                </a:gs>
                <a:gs pos="100000">
                  <a:srgbClr val="B22400"/>
                </a:gs>
              </a:gsLst>
              <a:path path="rect">
                <a:fillToRect r="100000" b="100000"/>
              </a:path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 b="0" smtClean="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40" name="Oval 24"/>
            <p:cNvSpPr>
              <a:spLocks noChangeArrowheads="1"/>
            </p:cNvSpPr>
            <p:nvPr/>
          </p:nvSpPr>
          <p:spPr bwMode="auto">
            <a:xfrm>
              <a:off x="3845" y="1535"/>
              <a:ext cx="128" cy="72"/>
            </a:xfrm>
            <a:prstGeom prst="ellipse">
              <a:avLst/>
            </a:prstGeom>
            <a:gradFill rotWithShape="0">
              <a:gsLst>
                <a:gs pos="0">
                  <a:srgbClr val="006600"/>
                </a:gs>
                <a:gs pos="100000">
                  <a:srgbClr val="005200"/>
                </a:gs>
              </a:gsLst>
              <a:path path="rect">
                <a:fillToRect r="100000" b="100000"/>
              </a:path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 b="0" smtClean="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41" name="Oval 25"/>
            <p:cNvSpPr>
              <a:spLocks noChangeArrowheads="1"/>
            </p:cNvSpPr>
            <p:nvPr/>
          </p:nvSpPr>
          <p:spPr bwMode="auto">
            <a:xfrm>
              <a:off x="4603" y="1293"/>
              <a:ext cx="128" cy="73"/>
            </a:xfrm>
            <a:prstGeom prst="ellipse">
              <a:avLst/>
            </a:prstGeom>
            <a:gradFill rotWithShape="0">
              <a:gsLst>
                <a:gs pos="0">
                  <a:srgbClr val="006600"/>
                </a:gs>
                <a:gs pos="100000">
                  <a:srgbClr val="005200"/>
                </a:gs>
              </a:gsLst>
              <a:path path="rect">
                <a:fillToRect r="100000" b="100000"/>
              </a:path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 b="0" smtClean="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5" name="ZoneTexte 56"/>
          <p:cNvSpPr txBox="1">
            <a:spLocks noChangeArrowheads="1"/>
          </p:cNvSpPr>
          <p:nvPr/>
        </p:nvSpPr>
        <p:spPr bwMode="auto">
          <a:xfrm>
            <a:off x="3728924" y="914139"/>
            <a:ext cx="1965325" cy="36988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Proton</a:t>
            </a:r>
            <a:r>
              <a:rPr lang="fr-FR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fr-FR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Neutron</a:t>
            </a:r>
          </a:p>
        </p:txBody>
      </p:sp>
      <p:sp>
        <p:nvSpPr>
          <p:cNvPr id="64" name="ZoneTexte 63"/>
          <p:cNvSpPr txBox="1"/>
          <p:nvPr/>
        </p:nvSpPr>
        <p:spPr>
          <a:xfrm>
            <a:off x="394138" y="63064"/>
            <a:ext cx="83399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err="1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Approved</a:t>
            </a:r>
            <a:r>
              <a:rPr lang="fr-FR" sz="280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sz="2800" dirty="0" err="1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DVCS</a:t>
            </a:r>
            <a:r>
              <a:rPr lang="fr-FR" sz="280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sz="2800" dirty="0" err="1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experiments</a:t>
            </a:r>
            <a:r>
              <a:rPr lang="fr-FR" sz="280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for </a:t>
            </a:r>
            <a:r>
              <a:rPr lang="fr-FR" sz="2800" dirty="0" err="1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JLab</a:t>
            </a:r>
            <a:r>
              <a:rPr lang="fr-FR" sz="280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@12 </a:t>
            </a:r>
            <a:r>
              <a:rPr lang="fr-FR" sz="2800" dirty="0" err="1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GeV</a:t>
            </a:r>
            <a:endParaRPr lang="en-US" sz="2800" dirty="0">
              <a:solidFill>
                <a:srgbClr val="0000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5" name="ZoneTexte 64"/>
          <p:cNvSpPr txBox="1"/>
          <p:nvPr/>
        </p:nvSpPr>
        <p:spPr>
          <a:xfrm>
            <a:off x="1056284" y="4855777"/>
            <a:ext cx="717279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0" dirty="0" smtClean="0">
                <a:latin typeface="Times New Roman" pitchFamily="18" charset="0"/>
                <a:cs typeface="Times New Roman" pitchFamily="18" charset="0"/>
              </a:rPr>
              <a:t>A </a:t>
            </a:r>
            <a:r>
              <a:rPr lang="fr-FR" sz="2000" dirty="0" err="1" smtClean="0">
                <a:latin typeface="Times New Roman" pitchFamily="18" charset="0"/>
                <a:cs typeface="Times New Roman" pitchFamily="18" charset="0"/>
              </a:rPr>
              <a:t>complete</a:t>
            </a:r>
            <a:r>
              <a:rPr lang="fr-FR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sz="2000" dirty="0" err="1" smtClean="0">
                <a:latin typeface="Times New Roman" pitchFamily="18" charset="0"/>
                <a:cs typeface="Times New Roman" pitchFamily="18" charset="0"/>
              </a:rPr>
              <a:t>experimental</a:t>
            </a:r>
            <a:r>
              <a:rPr lang="fr-FR" sz="2000" dirty="0" smtClean="0">
                <a:latin typeface="Times New Roman" pitchFamily="18" charset="0"/>
                <a:cs typeface="Times New Roman" pitchFamily="18" charset="0"/>
              </a:rPr>
              <a:t> program </a:t>
            </a:r>
            <a:r>
              <a:rPr lang="fr-FR" sz="2000" b="0" dirty="0" err="1" smtClean="0">
                <a:latin typeface="Times New Roman" pitchFamily="18" charset="0"/>
                <a:cs typeface="Times New Roman" pitchFamily="18" charset="0"/>
              </a:rPr>
              <a:t>is</a:t>
            </a:r>
            <a:r>
              <a:rPr lang="fr-FR" sz="2000" b="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sz="2000" b="0" dirty="0" err="1" smtClean="0">
                <a:latin typeface="Times New Roman" pitchFamily="18" charset="0"/>
                <a:cs typeface="Times New Roman" pitchFamily="18" charset="0"/>
              </a:rPr>
              <a:t>approved</a:t>
            </a:r>
            <a:r>
              <a:rPr lang="fr-FR" sz="2000" b="0" dirty="0" smtClean="0">
                <a:latin typeface="Times New Roman" pitchFamily="18" charset="0"/>
                <a:cs typeface="Times New Roman" pitchFamily="18" charset="0"/>
              </a:rPr>
              <a:t> for </a:t>
            </a:r>
            <a:r>
              <a:rPr lang="fr-FR" sz="2000" dirty="0" smtClean="0">
                <a:latin typeface="Times New Roman" pitchFamily="18" charset="0"/>
                <a:cs typeface="Times New Roman" pitchFamily="18" charset="0"/>
              </a:rPr>
              <a:t>proton </a:t>
            </a:r>
            <a:r>
              <a:rPr lang="fr-FR" sz="2000" dirty="0" err="1" smtClean="0">
                <a:latin typeface="Times New Roman" pitchFamily="18" charset="0"/>
                <a:cs typeface="Times New Roman" pitchFamily="18" charset="0"/>
              </a:rPr>
              <a:t>DVCS</a:t>
            </a:r>
            <a:r>
              <a:rPr lang="fr-FR" sz="2000" dirty="0" smtClean="0"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 algn="ctr"/>
            <a:r>
              <a:rPr lang="fr-FR" sz="2000" b="0" dirty="0" smtClean="0">
                <a:latin typeface="Times New Roman" pitchFamily="18" charset="0"/>
                <a:cs typeface="Times New Roman" pitchFamily="18" charset="0"/>
              </a:rPr>
              <a:t>(CLAS12, Hall A, Hall C)</a:t>
            </a:r>
            <a:endParaRPr lang="en-US" sz="2000" b="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6" name="ZoneTexte 65"/>
          <p:cNvSpPr txBox="1"/>
          <p:nvPr/>
        </p:nvSpPr>
        <p:spPr>
          <a:xfrm>
            <a:off x="1098307" y="5817474"/>
            <a:ext cx="7099738" cy="83099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2000" dirty="0" err="1" smtClean="0">
                <a:latin typeface="Times New Roman" pitchFamily="18" charset="0"/>
                <a:cs typeface="Times New Roman" pitchFamily="18" charset="0"/>
              </a:rPr>
              <a:t>Only</a:t>
            </a:r>
            <a:r>
              <a:rPr lang="fr-FR" sz="2000" dirty="0" smtClean="0">
                <a:latin typeface="Times New Roman" pitchFamily="18" charset="0"/>
                <a:cs typeface="Times New Roman" pitchFamily="18" charset="0"/>
              </a:rPr>
              <a:t> the </a:t>
            </a:r>
            <a:r>
              <a:rPr lang="fr-FR" sz="2000" dirty="0" err="1" smtClean="0">
                <a:latin typeface="Times New Roman" pitchFamily="18" charset="0"/>
                <a:cs typeface="Times New Roman" pitchFamily="18" charset="0"/>
              </a:rPr>
              <a:t>beam</a:t>
            </a:r>
            <a:r>
              <a:rPr lang="fr-FR" sz="2000" dirty="0" smtClean="0">
                <a:latin typeface="Times New Roman" pitchFamily="18" charset="0"/>
                <a:cs typeface="Times New Roman" pitchFamily="18" charset="0"/>
              </a:rPr>
              <a:t>-spin </a:t>
            </a:r>
            <a:r>
              <a:rPr lang="fr-FR" sz="2000" dirty="0" err="1" smtClean="0">
                <a:latin typeface="Times New Roman" pitchFamily="18" charset="0"/>
                <a:cs typeface="Times New Roman" pitchFamily="18" charset="0"/>
              </a:rPr>
              <a:t>asymmetry</a:t>
            </a:r>
            <a:r>
              <a:rPr lang="fr-FR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sz="2000" dirty="0" err="1" smtClean="0">
                <a:latin typeface="Times New Roman" pitchFamily="18" charset="0"/>
                <a:cs typeface="Times New Roman" pitchFamily="18" charset="0"/>
              </a:rPr>
              <a:t>measurement</a:t>
            </a:r>
            <a:r>
              <a:rPr lang="fr-FR" sz="2000" dirty="0" smtClean="0">
                <a:latin typeface="Times New Roman" pitchFamily="18" charset="0"/>
                <a:cs typeface="Times New Roman" pitchFamily="18" charset="0"/>
              </a:rPr>
              <a:t> (</a:t>
            </a:r>
            <a:r>
              <a:rPr lang="fr-FR" sz="2000" i="1" dirty="0" smtClean="0">
                <a:latin typeface="Times New Roman" pitchFamily="18" charset="0"/>
                <a:cs typeface="Times New Roman" pitchFamily="18" charset="0"/>
              </a:rPr>
              <a:t>Im</a:t>
            </a:r>
            <a:r>
              <a:rPr lang="fr-FR" sz="2000" dirty="0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fr-FR" sz="2800" dirty="0" smtClean="0">
                <a:latin typeface="Monotype Corsiva" pitchFamily="66" charset="0"/>
                <a:cs typeface="Times New Roman" pitchFamily="18" charset="0"/>
              </a:rPr>
              <a:t>E</a:t>
            </a:r>
            <a:r>
              <a:rPr lang="fr-FR" sz="2800" baseline="-25000" dirty="0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fr-FR" sz="2000" dirty="0" smtClean="0">
                <a:latin typeface="Times New Roman" pitchFamily="18" charset="0"/>
                <a:cs typeface="Times New Roman" pitchFamily="18" charset="0"/>
              </a:rPr>
              <a:t>)) for neutron </a:t>
            </a:r>
            <a:r>
              <a:rPr lang="fr-FR" sz="2000" dirty="0" err="1" smtClean="0">
                <a:latin typeface="Times New Roman" pitchFamily="18" charset="0"/>
                <a:cs typeface="Times New Roman" pitchFamily="18" charset="0"/>
              </a:rPr>
              <a:t>DVCS</a:t>
            </a:r>
            <a:r>
              <a:rPr lang="fr-FR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sz="2000" dirty="0" err="1" smtClean="0">
                <a:latin typeface="Times New Roman" pitchFamily="18" charset="0"/>
                <a:cs typeface="Times New Roman" pitchFamily="18" charset="0"/>
              </a:rPr>
              <a:t>is</a:t>
            </a:r>
            <a:r>
              <a:rPr lang="fr-FR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sz="2000" dirty="0" err="1" smtClean="0">
                <a:latin typeface="Times New Roman" pitchFamily="18" charset="0"/>
                <a:cs typeface="Times New Roman" pitchFamily="18" charset="0"/>
              </a:rPr>
              <a:t>currently</a:t>
            </a:r>
            <a:r>
              <a:rPr lang="fr-FR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sz="2000" dirty="0" err="1" smtClean="0">
                <a:latin typeface="Times New Roman" pitchFamily="18" charset="0"/>
                <a:cs typeface="Times New Roman" pitchFamily="18" charset="0"/>
              </a:rPr>
              <a:t>approved</a:t>
            </a:r>
            <a:r>
              <a:rPr lang="fr-FR" sz="2000" dirty="0" smtClean="0">
                <a:latin typeface="Times New Roman" pitchFamily="18" charset="0"/>
                <a:cs typeface="Times New Roman" pitchFamily="18" charset="0"/>
              </a:rPr>
              <a:t> for </a:t>
            </a:r>
            <a:r>
              <a:rPr lang="fr-FR" sz="2000" dirty="0" err="1" smtClean="0">
                <a:latin typeface="Times New Roman" pitchFamily="18" charset="0"/>
                <a:cs typeface="Times New Roman" pitchFamily="18" charset="0"/>
              </a:rPr>
              <a:t>JLab</a:t>
            </a:r>
            <a:r>
              <a:rPr lang="fr-FR" sz="2000" dirty="0" smtClean="0">
                <a:latin typeface="Times New Roman" pitchFamily="18" charset="0"/>
                <a:cs typeface="Times New Roman" pitchFamily="18" charset="0"/>
              </a:rPr>
              <a:t>@12 </a:t>
            </a:r>
            <a:r>
              <a:rPr lang="fr-FR" sz="2000" dirty="0" err="1" smtClean="0">
                <a:latin typeface="Times New Roman" pitchFamily="18" charset="0"/>
                <a:cs typeface="Times New Roman" pitchFamily="18" charset="0"/>
              </a:rPr>
              <a:t>GeV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5465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403130"/>
            <a:ext cx="9187181" cy="33422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ZoneTexte 73"/>
          <p:cNvSpPr txBox="1"/>
          <p:nvPr/>
        </p:nvSpPr>
        <p:spPr>
          <a:xfrm>
            <a:off x="-63057" y="2386609"/>
            <a:ext cx="4067502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2000" b="0" dirty="0" smtClean="0">
                <a:latin typeface="Times New Roman" pitchFamily="18" charset="0"/>
                <a:cs typeface="Times New Roman" pitchFamily="18" charset="0"/>
              </a:rPr>
              <a:t>A </a:t>
            </a:r>
            <a:r>
              <a:rPr lang="fr-FR" sz="2000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combined</a:t>
            </a:r>
            <a:r>
              <a:rPr lang="fr-FR" sz="2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sz="2000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analysis</a:t>
            </a:r>
            <a:r>
              <a:rPr lang="fr-FR" sz="2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sz="2000" b="0" dirty="0" smtClean="0">
                <a:latin typeface="Times New Roman" pitchFamily="18" charset="0"/>
                <a:cs typeface="Times New Roman" pitchFamily="18" charset="0"/>
              </a:rPr>
              <a:t>of </a:t>
            </a:r>
            <a:r>
              <a:rPr lang="fr-FR" sz="2000" b="0" dirty="0" err="1" smtClean="0">
                <a:latin typeface="Times New Roman" pitchFamily="18" charset="0"/>
                <a:cs typeface="Times New Roman" pitchFamily="18" charset="0"/>
              </a:rPr>
              <a:t>DVCS</a:t>
            </a:r>
            <a:r>
              <a:rPr lang="fr-FR" sz="2000" b="0" dirty="0" smtClean="0">
                <a:latin typeface="Times New Roman" pitchFamily="18" charset="0"/>
                <a:cs typeface="Times New Roman" pitchFamily="18" charset="0"/>
              </a:rPr>
              <a:t> observables for</a:t>
            </a:r>
            <a:r>
              <a:rPr lang="fr-FR" sz="2000" dirty="0" smtClean="0">
                <a:latin typeface="Times New Roman" pitchFamily="18" charset="0"/>
                <a:cs typeface="Times New Roman" pitchFamily="18" charset="0"/>
              </a:rPr>
              <a:t> proton and neutron </a:t>
            </a:r>
            <a:r>
              <a:rPr lang="fr-FR" sz="2000" b="0" dirty="0" err="1" smtClean="0">
                <a:latin typeface="Times New Roman" pitchFamily="18" charset="0"/>
                <a:cs typeface="Times New Roman" pitchFamily="18" charset="0"/>
              </a:rPr>
              <a:t>targets</a:t>
            </a:r>
            <a:r>
              <a:rPr lang="fr-FR" sz="2000" b="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sz="2000" b="0" dirty="0" err="1" smtClean="0">
                <a:latin typeface="Times New Roman" pitchFamily="18" charset="0"/>
                <a:cs typeface="Times New Roman" pitchFamily="18" charset="0"/>
              </a:rPr>
              <a:t>is</a:t>
            </a:r>
            <a:r>
              <a:rPr lang="fr-FR" sz="2000" b="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sz="2000" b="0" dirty="0" err="1" smtClean="0">
                <a:latin typeface="Times New Roman" pitchFamily="18" charset="0"/>
                <a:cs typeface="Times New Roman" pitchFamily="18" charset="0"/>
              </a:rPr>
              <a:t>necessary</a:t>
            </a:r>
            <a:r>
              <a:rPr lang="fr-FR" sz="2000" b="0" dirty="0" smtClean="0">
                <a:latin typeface="Times New Roman" pitchFamily="18" charset="0"/>
                <a:cs typeface="Times New Roman" pitchFamily="18" charset="0"/>
              </a:rPr>
              <a:t> to </a:t>
            </a:r>
            <a:r>
              <a:rPr lang="fr-FR" sz="2000" b="0" dirty="0" err="1" smtClean="0">
                <a:latin typeface="Times New Roman" pitchFamily="18" charset="0"/>
                <a:cs typeface="Times New Roman" pitchFamily="18" charset="0"/>
              </a:rPr>
              <a:t>perform</a:t>
            </a:r>
            <a:r>
              <a:rPr lang="fr-FR" sz="2000" b="0" dirty="0" smtClean="0">
                <a:latin typeface="Times New Roman" pitchFamily="18" charset="0"/>
                <a:cs typeface="Times New Roman" pitchFamily="18" charset="0"/>
              </a:rPr>
              <a:t> the </a:t>
            </a:r>
            <a:r>
              <a:rPr lang="fr-FR" sz="2000" dirty="0" err="1" smtClean="0">
                <a:latin typeface="Times New Roman" pitchFamily="18" charset="0"/>
                <a:cs typeface="Times New Roman" pitchFamily="18" charset="0"/>
              </a:rPr>
              <a:t>flavor</a:t>
            </a:r>
            <a:r>
              <a:rPr lang="fr-FR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sz="2000" dirty="0" err="1" smtClean="0">
                <a:latin typeface="Times New Roman" pitchFamily="18" charset="0"/>
                <a:cs typeface="Times New Roman" pitchFamily="18" charset="0"/>
              </a:rPr>
              <a:t>separation</a:t>
            </a:r>
            <a:r>
              <a:rPr lang="fr-FR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sz="2000" b="0" dirty="0" smtClean="0">
                <a:latin typeface="Times New Roman" pitchFamily="18" charset="0"/>
                <a:cs typeface="Times New Roman" pitchFamily="18" charset="0"/>
              </a:rPr>
              <a:t>of the </a:t>
            </a:r>
            <a:r>
              <a:rPr lang="fr-FR" sz="2000" b="0" dirty="0" err="1" smtClean="0">
                <a:latin typeface="Times New Roman" pitchFamily="18" charset="0"/>
                <a:cs typeface="Times New Roman" pitchFamily="18" charset="0"/>
              </a:rPr>
              <a:t>GPDs</a:t>
            </a:r>
            <a:endParaRPr lang="fr-FR" sz="2000" b="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0" name="Flèche vers le bas 19"/>
          <p:cNvSpPr/>
          <p:nvPr/>
        </p:nvSpPr>
        <p:spPr bwMode="auto">
          <a:xfrm rot="16200000">
            <a:off x="4089343" y="2694369"/>
            <a:ext cx="536862" cy="862648"/>
          </a:xfrm>
          <a:prstGeom prst="downArrow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8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Arial" charset="0"/>
            </a:endParaRPr>
          </a:p>
        </p:txBody>
      </p:sp>
      <p:sp>
        <p:nvSpPr>
          <p:cNvPr id="14" name="TextBox 1151"/>
          <p:cNvSpPr txBox="1">
            <a:spLocks noChangeArrowheads="1"/>
          </p:cNvSpPr>
          <p:nvPr/>
        </p:nvSpPr>
        <p:spPr bwMode="auto">
          <a:xfrm>
            <a:off x="1524001" y="-26178"/>
            <a:ext cx="666403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eaLnBrk="0" hangingPunct="0"/>
            <a:r>
              <a:rPr lang="en-US" sz="280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Flavor separation of GPDs</a:t>
            </a:r>
            <a:endParaRPr lang="en-US" sz="2800" dirty="0">
              <a:solidFill>
                <a:srgbClr val="0000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141890" y="1042366"/>
            <a:ext cx="45719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0" dirty="0" smtClean="0">
                <a:latin typeface="Times New Roman" pitchFamily="18" charset="0"/>
                <a:cs typeface="Times New Roman" pitchFamily="18" charset="0"/>
              </a:rPr>
              <a:t>Proton and neutron </a:t>
            </a:r>
            <a:r>
              <a:rPr lang="fr-FR" sz="2000" b="0" dirty="0" err="1" smtClean="0">
                <a:latin typeface="Times New Roman" pitchFamily="18" charset="0"/>
                <a:cs typeface="Times New Roman" pitchFamily="18" charset="0"/>
              </a:rPr>
              <a:t>GPDs</a:t>
            </a:r>
            <a:r>
              <a:rPr lang="fr-FR" sz="2000" b="0" dirty="0" smtClean="0">
                <a:latin typeface="Times New Roman" pitchFamily="18" charset="0"/>
                <a:cs typeface="Times New Roman" pitchFamily="18" charset="0"/>
              </a:rPr>
              <a:t> (and </a:t>
            </a:r>
            <a:r>
              <a:rPr lang="fr-FR" sz="2000" b="0" dirty="0" err="1" smtClean="0">
                <a:latin typeface="Times New Roman" pitchFamily="18" charset="0"/>
                <a:cs typeface="Times New Roman" pitchFamily="18" charset="0"/>
              </a:rPr>
              <a:t>CFFs</a:t>
            </a:r>
            <a:r>
              <a:rPr lang="fr-FR" sz="2000" b="0" dirty="0" smtClean="0">
                <a:latin typeface="Times New Roman" pitchFamily="18" charset="0"/>
                <a:cs typeface="Times New Roman" pitchFamily="18" charset="0"/>
              </a:rPr>
              <a:t>) </a:t>
            </a:r>
            <a:r>
              <a:rPr lang="fr-FR" sz="2000" dirty="0" smtClean="0">
                <a:latin typeface="Times New Roman" pitchFamily="18" charset="0"/>
                <a:cs typeface="Times New Roman" pitchFamily="18" charset="0"/>
              </a:rPr>
              <a:t>are </a:t>
            </a:r>
            <a:r>
              <a:rPr lang="fr-FR" sz="2000" dirty="0" err="1" smtClean="0">
                <a:latin typeface="Times New Roman" pitchFamily="18" charset="0"/>
                <a:cs typeface="Times New Roman" pitchFamily="18" charset="0"/>
              </a:rPr>
              <a:t>linear</a:t>
            </a:r>
            <a:r>
              <a:rPr lang="fr-FR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sz="2000" dirty="0" err="1" smtClean="0">
                <a:latin typeface="Times New Roman" pitchFamily="18" charset="0"/>
                <a:cs typeface="Times New Roman" pitchFamily="18" charset="0"/>
              </a:rPr>
              <a:t>combinations</a:t>
            </a:r>
            <a:r>
              <a:rPr lang="fr-FR" sz="2000" dirty="0" smtClean="0">
                <a:latin typeface="Times New Roman" pitchFamily="18" charset="0"/>
                <a:cs typeface="Times New Roman" pitchFamily="18" charset="0"/>
              </a:rPr>
              <a:t> of quark </a:t>
            </a:r>
            <a:r>
              <a:rPr lang="fr-FR" sz="2000" dirty="0" err="1" smtClean="0">
                <a:latin typeface="Times New Roman" pitchFamily="18" charset="0"/>
                <a:cs typeface="Times New Roman" pitchFamily="18" charset="0"/>
              </a:rPr>
              <a:t>GPDs</a:t>
            </a:r>
            <a:endParaRPr lang="fr-FR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489407" y="4248347"/>
            <a:ext cx="8109079" cy="707886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pPr algn="ctr"/>
            <a:r>
              <a:rPr lang="fr-FR" sz="2000" dirty="0" err="1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Measurements</a:t>
            </a:r>
            <a:r>
              <a:rPr lang="fr-FR" sz="200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of DVCS on neutron </a:t>
            </a:r>
            <a:r>
              <a:rPr lang="fr-FR" sz="2000" dirty="0" err="1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target</a:t>
            </a:r>
            <a:r>
              <a:rPr lang="fr-FR" sz="200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are crucial for the </a:t>
            </a:r>
            <a:r>
              <a:rPr lang="fr-FR" sz="2000" dirty="0" err="1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completion</a:t>
            </a:r>
            <a:endParaRPr lang="fr-FR" sz="2000" dirty="0" smtClean="0">
              <a:solidFill>
                <a:srgbClr val="0000FF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fr-FR" sz="200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of a </a:t>
            </a:r>
            <a:r>
              <a:rPr lang="fr-FR" sz="2000" dirty="0" err="1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comprehensive</a:t>
            </a:r>
            <a:r>
              <a:rPr lang="fr-FR" sz="200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GPD program for </a:t>
            </a:r>
            <a:r>
              <a:rPr lang="fr-FR" sz="2000" dirty="0" err="1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JLab</a:t>
            </a:r>
            <a:r>
              <a:rPr lang="fr-FR" sz="200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@12 </a:t>
            </a:r>
            <a:r>
              <a:rPr lang="fr-FR" sz="2000" dirty="0" err="1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GeV</a:t>
            </a:r>
            <a:endParaRPr lang="fr-FR" sz="2000" dirty="0" smtClean="0">
              <a:solidFill>
                <a:srgbClr val="0000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9" name="Objet 8"/>
          <p:cNvGraphicFramePr>
            <a:graphicFrameLocks noChangeAspect="1"/>
          </p:cNvGraphicFramePr>
          <p:nvPr/>
        </p:nvGraphicFramePr>
        <p:xfrm>
          <a:off x="4824248" y="662370"/>
          <a:ext cx="3894083" cy="1567170"/>
        </p:xfrm>
        <a:graphic>
          <a:graphicData uri="http://schemas.openxmlformats.org/presentationml/2006/ole">
            <p:oleObj spid="_x0000_s202753" name="Équation" r:id="rId4" imgW="2019240" imgH="812520" progId="Equation.3">
              <p:embed/>
            </p:oleObj>
          </a:graphicData>
        </a:graphic>
      </p:graphicFrame>
      <p:graphicFrame>
        <p:nvGraphicFramePr>
          <p:cNvPr id="202754" name="Object 2"/>
          <p:cNvGraphicFramePr>
            <a:graphicFrameLocks noChangeAspect="1"/>
          </p:cNvGraphicFramePr>
          <p:nvPr/>
        </p:nvGraphicFramePr>
        <p:xfrm>
          <a:off x="4864100" y="2336800"/>
          <a:ext cx="4035425" cy="1565275"/>
        </p:xfrm>
        <a:graphic>
          <a:graphicData uri="http://schemas.openxmlformats.org/presentationml/2006/ole">
            <p:oleObj spid="_x0000_s202754" name="Équation" r:id="rId5" imgW="2095200" imgH="812520" progId="Equation.3">
              <p:embed/>
            </p:oleObj>
          </a:graphicData>
        </a:graphic>
      </p:graphicFrame>
      <p:sp>
        <p:nvSpPr>
          <p:cNvPr id="11" name="ZoneTexte 10"/>
          <p:cNvSpPr txBox="1"/>
          <p:nvPr/>
        </p:nvSpPr>
        <p:spPr>
          <a:xfrm>
            <a:off x="488732" y="5123966"/>
            <a:ext cx="8071945" cy="1569660"/>
          </a:xfrm>
          <a:prstGeom prst="rect">
            <a:avLst/>
          </a:prstGeom>
          <a:solidFill>
            <a:srgbClr val="BBE0E3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2400" dirty="0" err="1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We</a:t>
            </a:r>
            <a:r>
              <a:rPr lang="fr-FR" sz="240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propose to </a:t>
            </a:r>
            <a:r>
              <a:rPr lang="fr-FR" sz="2400" dirty="0" err="1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extend</a:t>
            </a:r>
            <a:r>
              <a:rPr lang="fr-FR" sz="240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the </a:t>
            </a:r>
            <a:r>
              <a:rPr lang="fr-FR" sz="2400" dirty="0" err="1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JLab</a:t>
            </a:r>
            <a:r>
              <a:rPr lang="fr-FR" sz="240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sz="2400" dirty="0" err="1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experimental</a:t>
            </a:r>
            <a:r>
              <a:rPr lang="fr-FR" sz="240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program for </a:t>
            </a:r>
          </a:p>
          <a:p>
            <a:pPr algn="ctr"/>
            <a:r>
              <a:rPr lang="fr-FR" sz="2400" dirty="0" err="1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nDVCS</a:t>
            </a:r>
            <a:r>
              <a:rPr lang="fr-FR" sz="240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fr-FR" sz="2400" dirty="0" err="1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started</a:t>
            </a:r>
            <a:r>
              <a:rPr lang="fr-FR" sz="240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sz="2400" dirty="0" err="1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with</a:t>
            </a:r>
            <a:r>
              <a:rPr lang="fr-FR" sz="240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the </a:t>
            </a:r>
            <a:r>
              <a:rPr lang="fr-FR" sz="2400" dirty="0" err="1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beam</a:t>
            </a:r>
            <a:r>
              <a:rPr lang="fr-FR" sz="240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-spin </a:t>
            </a:r>
            <a:r>
              <a:rPr lang="fr-FR" sz="2400" dirty="0" err="1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asymmetry</a:t>
            </a:r>
            <a:r>
              <a:rPr lang="fr-FR" sz="240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(E12-11-003), by </a:t>
            </a:r>
            <a:r>
              <a:rPr lang="fr-FR" sz="2400" dirty="0" err="1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measuring</a:t>
            </a:r>
            <a:r>
              <a:rPr lang="fr-FR" sz="240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for the first time </a:t>
            </a:r>
            <a:r>
              <a:rPr lang="fr-FR" sz="2400" dirty="0" err="1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target</a:t>
            </a:r>
            <a:r>
              <a:rPr lang="fr-FR" sz="240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-spin single and double </a:t>
            </a:r>
            <a:r>
              <a:rPr lang="fr-FR" sz="2400" dirty="0" err="1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asymmetries</a:t>
            </a:r>
            <a:endParaRPr lang="fr-FR" sz="2400" dirty="0" smtClean="0">
              <a:solidFill>
                <a:srgbClr val="0000FF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Image 45" descr="CND_beau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08500" y="3397141"/>
            <a:ext cx="4635500" cy="3476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3913" name="Text Box 9"/>
          <p:cNvSpPr txBox="1">
            <a:spLocks noChangeArrowheads="1"/>
          </p:cNvSpPr>
          <p:nvPr/>
        </p:nvSpPr>
        <p:spPr bwMode="auto">
          <a:xfrm>
            <a:off x="2272897" y="1495"/>
            <a:ext cx="491826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80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Polarized neutron DVCS setup</a:t>
            </a:r>
            <a:endParaRPr lang="en-US" sz="2800" b="1" dirty="0">
              <a:solidFill>
                <a:srgbClr val="0000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3" name="Text Box 9"/>
          <p:cNvSpPr txBox="1">
            <a:spLocks noChangeArrowheads="1"/>
          </p:cNvSpPr>
          <p:nvPr/>
        </p:nvSpPr>
        <p:spPr bwMode="auto">
          <a:xfrm>
            <a:off x="1157287" y="1220544"/>
            <a:ext cx="1663700" cy="731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</a:pPr>
            <a:r>
              <a:rPr lang="en-US" sz="2400" b="0" dirty="0" err="1">
                <a:latin typeface="Times New Roman" pitchFamily="18" charset="0"/>
              </a:rPr>
              <a:t>ed</a:t>
            </a:r>
            <a:r>
              <a:rPr lang="en-US" sz="2400" b="0" dirty="0" err="1">
                <a:latin typeface="Times New Roman" pitchFamily="18" charset="0"/>
                <a:cs typeface="Times New Roman" pitchFamily="18" charset="0"/>
              </a:rPr>
              <a:t>→</a:t>
            </a:r>
            <a:r>
              <a:rPr lang="en-US" sz="2400" b="0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e’</a:t>
            </a:r>
            <a:r>
              <a:rPr lang="en-US" sz="2400" dirty="0" err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sz="2400" b="0" dirty="0" err="1">
                <a:solidFill>
                  <a:srgbClr val="009900"/>
                </a:solidFill>
                <a:latin typeface="Symbol" pitchFamily="18" charset="2"/>
                <a:cs typeface="Times New Roman" pitchFamily="18" charset="0"/>
              </a:rPr>
              <a:t>g</a:t>
            </a:r>
            <a:r>
              <a:rPr lang="en-US" sz="2400" b="0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sz="2400" b="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p</a:t>
            </a:r>
            <a:r>
              <a:rPr lang="en-US" sz="2400" b="0" dirty="0"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endParaRPr lang="en-US" b="0" dirty="0"/>
          </a:p>
        </p:txBody>
      </p:sp>
      <p:sp>
        <p:nvSpPr>
          <p:cNvPr id="34" name="Text Box 10"/>
          <p:cNvSpPr txBox="1">
            <a:spLocks noChangeArrowheads="1"/>
          </p:cNvSpPr>
          <p:nvPr/>
        </p:nvSpPr>
        <p:spPr bwMode="auto">
          <a:xfrm>
            <a:off x="284752" y="645009"/>
            <a:ext cx="1516762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Times New Roman" pitchFamily="18" charset="0"/>
              </a:rPr>
              <a:t>Detected in </a:t>
            </a:r>
          </a:p>
          <a:p>
            <a:pPr algn="ctr"/>
            <a:r>
              <a:rPr lang="en-US" sz="1400" dirty="0">
                <a:solidFill>
                  <a:srgbClr val="FF0000"/>
                </a:solidFill>
                <a:latin typeface="Times New Roman" pitchFamily="18" charset="0"/>
              </a:rPr>
              <a:t>forward </a:t>
            </a:r>
            <a:r>
              <a:rPr lang="en-US" sz="1400" dirty="0" smtClean="0">
                <a:solidFill>
                  <a:srgbClr val="FF0000"/>
                </a:solidFill>
                <a:latin typeface="Times New Roman" pitchFamily="18" charset="0"/>
              </a:rPr>
              <a:t>CLAS12</a:t>
            </a:r>
            <a:endParaRPr lang="en-US" sz="1400" dirty="0">
              <a:solidFill>
                <a:srgbClr val="FF0000"/>
              </a:solidFill>
              <a:latin typeface="Times New Roman" pitchFamily="18" charset="0"/>
            </a:endParaRPr>
          </a:p>
        </p:txBody>
      </p:sp>
      <p:sp>
        <p:nvSpPr>
          <p:cNvPr id="35" name="Text Box 11"/>
          <p:cNvSpPr txBox="1">
            <a:spLocks noChangeArrowheads="1"/>
          </p:cNvSpPr>
          <p:nvPr/>
        </p:nvSpPr>
        <p:spPr bwMode="auto">
          <a:xfrm>
            <a:off x="2512412" y="1690444"/>
            <a:ext cx="1047082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400" dirty="0">
                <a:solidFill>
                  <a:srgbClr val="009900"/>
                </a:solidFill>
                <a:latin typeface="Times New Roman" pitchFamily="18" charset="0"/>
              </a:rPr>
              <a:t>Detected in</a:t>
            </a:r>
          </a:p>
          <a:p>
            <a:pPr algn="ctr"/>
            <a:r>
              <a:rPr lang="en-US" sz="1400" dirty="0" err="1" smtClean="0">
                <a:solidFill>
                  <a:srgbClr val="009900"/>
                </a:solidFill>
                <a:latin typeface="Times New Roman" pitchFamily="18" charset="0"/>
              </a:rPr>
              <a:t>EC+PCAL</a:t>
            </a:r>
            <a:endParaRPr lang="en-US" sz="1400" dirty="0">
              <a:solidFill>
                <a:srgbClr val="009900"/>
              </a:solidFill>
              <a:latin typeface="Times New Roman" pitchFamily="18" charset="0"/>
            </a:endParaRPr>
          </a:p>
        </p:txBody>
      </p:sp>
      <p:sp>
        <p:nvSpPr>
          <p:cNvPr id="36" name="Text Box 12"/>
          <p:cNvSpPr txBox="1">
            <a:spLocks noChangeArrowheads="1"/>
          </p:cNvSpPr>
          <p:nvPr/>
        </p:nvSpPr>
        <p:spPr bwMode="auto">
          <a:xfrm>
            <a:off x="2548590" y="959540"/>
            <a:ext cx="113665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Times New Roman" pitchFamily="18" charset="0"/>
              </a:rPr>
              <a:t>Not detected</a:t>
            </a:r>
          </a:p>
        </p:txBody>
      </p:sp>
      <p:sp>
        <p:nvSpPr>
          <p:cNvPr id="37" name="Text Box 13"/>
          <p:cNvSpPr txBox="1">
            <a:spLocks noChangeArrowheads="1"/>
          </p:cNvSpPr>
          <p:nvPr/>
        </p:nvSpPr>
        <p:spPr bwMode="auto">
          <a:xfrm>
            <a:off x="31075" y="1780822"/>
            <a:ext cx="2382383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600" dirty="0" smtClean="0">
                <a:latin typeface="Times New Roman" pitchFamily="18" charset="0"/>
              </a:rPr>
              <a:t>Detected in </a:t>
            </a:r>
            <a:r>
              <a:rPr lang="en-US" sz="1600" dirty="0" err="1" smtClean="0">
                <a:latin typeface="Times New Roman" pitchFamily="18" charset="0"/>
              </a:rPr>
              <a:t>CND</a:t>
            </a:r>
            <a:r>
              <a:rPr lang="en-US" sz="1600" dirty="0" smtClean="0">
                <a:latin typeface="Times New Roman" pitchFamily="18" charset="0"/>
              </a:rPr>
              <a:t> and EC</a:t>
            </a:r>
            <a:endParaRPr lang="en-US" sz="1600" b="0" dirty="0">
              <a:latin typeface="Times New Roman" pitchFamily="18" charset="0"/>
            </a:endParaRPr>
          </a:p>
        </p:txBody>
      </p:sp>
      <p:sp>
        <p:nvSpPr>
          <p:cNvPr id="38" name="Line 14"/>
          <p:cNvSpPr>
            <a:spLocks noChangeShapeType="1"/>
          </p:cNvSpPr>
          <p:nvPr/>
        </p:nvSpPr>
        <p:spPr bwMode="auto">
          <a:xfrm flipH="1" flipV="1">
            <a:off x="1676441" y="1111970"/>
            <a:ext cx="139700" cy="1778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fr-FR"/>
          </a:p>
        </p:txBody>
      </p:sp>
      <p:sp>
        <p:nvSpPr>
          <p:cNvPr id="39" name="Line 15"/>
          <p:cNvSpPr>
            <a:spLocks noChangeShapeType="1"/>
          </p:cNvSpPr>
          <p:nvPr/>
        </p:nvSpPr>
        <p:spPr bwMode="auto">
          <a:xfrm flipV="1">
            <a:off x="2619374" y="1252294"/>
            <a:ext cx="152400" cy="10160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fr-FR"/>
          </a:p>
        </p:txBody>
      </p:sp>
      <p:sp>
        <p:nvSpPr>
          <p:cNvPr id="40" name="Line 16"/>
          <p:cNvSpPr>
            <a:spLocks noChangeShapeType="1"/>
          </p:cNvSpPr>
          <p:nvPr/>
        </p:nvSpPr>
        <p:spPr bwMode="auto">
          <a:xfrm>
            <a:off x="2363227" y="1661027"/>
            <a:ext cx="139700" cy="114300"/>
          </a:xfrm>
          <a:prstGeom prst="line">
            <a:avLst/>
          </a:prstGeom>
          <a:noFill/>
          <a:ln w="9525">
            <a:solidFill>
              <a:srgbClr val="0099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fr-FR"/>
          </a:p>
        </p:txBody>
      </p:sp>
      <p:sp>
        <p:nvSpPr>
          <p:cNvPr id="41" name="Line 17"/>
          <p:cNvSpPr>
            <a:spLocks noChangeShapeType="1"/>
          </p:cNvSpPr>
          <p:nvPr/>
        </p:nvSpPr>
        <p:spPr bwMode="auto">
          <a:xfrm flipH="1">
            <a:off x="1973262" y="1596781"/>
            <a:ext cx="185737" cy="203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fr-FR"/>
          </a:p>
        </p:txBody>
      </p:sp>
      <p:sp>
        <p:nvSpPr>
          <p:cNvPr id="45" name="ZoneTexte 44"/>
          <p:cNvSpPr txBox="1"/>
          <p:nvPr/>
        </p:nvSpPr>
        <p:spPr>
          <a:xfrm>
            <a:off x="1277007" y="1103585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→</a:t>
            </a:r>
            <a:endParaRPr lang="en-US" dirty="0"/>
          </a:p>
        </p:txBody>
      </p:sp>
      <p:pic>
        <p:nvPicPr>
          <p:cNvPr id="46" name="Picture 3" descr="mockup.jp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4417" y="599070"/>
            <a:ext cx="4409584" cy="2932406"/>
          </a:xfrm>
          <a:prstGeom prst="rect">
            <a:avLst/>
          </a:prstGeom>
        </p:spPr>
      </p:pic>
      <p:sp>
        <p:nvSpPr>
          <p:cNvPr id="47" name="TextBox 9"/>
          <p:cNvSpPr txBox="1"/>
          <p:nvPr/>
        </p:nvSpPr>
        <p:spPr>
          <a:xfrm>
            <a:off x="6293112" y="3065112"/>
            <a:ext cx="27405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Century Gothic"/>
                <a:cs typeface="Century Gothic"/>
              </a:rPr>
              <a:t>CLAS12 polarized target</a:t>
            </a:r>
            <a:endParaRPr lang="en-US" sz="1600" baseline="-25000" dirty="0">
              <a:solidFill>
                <a:schemeClr val="accent3">
                  <a:lumMod val="60000"/>
                  <a:lumOff val="40000"/>
                </a:schemeClr>
              </a:solidFill>
              <a:latin typeface="Century Gothic"/>
              <a:cs typeface="Century Gothic"/>
            </a:endParaRPr>
          </a:p>
        </p:txBody>
      </p:sp>
      <p:pic>
        <p:nvPicPr>
          <p:cNvPr id="196609" name="Picture 1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2558941"/>
            <a:ext cx="4724400" cy="431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9" name="ZoneTexte 48"/>
          <p:cNvSpPr txBox="1"/>
          <p:nvPr/>
        </p:nvSpPr>
        <p:spPr>
          <a:xfrm>
            <a:off x="0" y="2554013"/>
            <a:ext cx="1314784" cy="461665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fr-FR" sz="2400" dirty="0" smtClean="0">
                <a:latin typeface="Times New Roman" pitchFamily="18" charset="0"/>
                <a:cs typeface="Times New Roman" pitchFamily="18" charset="0"/>
              </a:rPr>
              <a:t>CLAS12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0" name="ZoneTexte 49"/>
          <p:cNvSpPr txBox="1"/>
          <p:nvPr/>
        </p:nvSpPr>
        <p:spPr>
          <a:xfrm>
            <a:off x="8289015" y="3541984"/>
            <a:ext cx="853119" cy="461665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fr-FR" sz="2400" dirty="0" err="1" smtClean="0">
                <a:latin typeface="Times New Roman" pitchFamily="18" charset="0"/>
                <a:cs typeface="Times New Roman" pitchFamily="18" charset="0"/>
              </a:rPr>
              <a:t>CND</a:t>
            </a:r>
            <a:endParaRPr lang="fr-FR" sz="2400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1" name="ZoneTexte 50"/>
          <p:cNvSpPr txBox="1"/>
          <p:nvPr/>
        </p:nvSpPr>
        <p:spPr>
          <a:xfrm>
            <a:off x="1129853" y="1098325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→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AutoShape 4"/>
          <p:cNvSpPr>
            <a:spLocks noChangeArrowheads="1"/>
          </p:cNvSpPr>
          <p:nvPr/>
        </p:nvSpPr>
        <p:spPr bwMode="auto">
          <a:xfrm>
            <a:off x="928688" y="2471856"/>
            <a:ext cx="1593515" cy="296862"/>
          </a:xfrm>
          <a:custGeom>
            <a:avLst/>
            <a:gdLst>
              <a:gd name="G0" fmla="+- 5400 0 0"/>
              <a:gd name="G1" fmla="+- 21600 0 5400"/>
              <a:gd name="G2" fmla="*/ 5400 1 2"/>
              <a:gd name="G3" fmla="+- 21600 0 G2"/>
              <a:gd name="G4" fmla="+/ 5400 21600 2"/>
              <a:gd name="G5" fmla="+/ G1 0 2"/>
              <a:gd name="G6" fmla="*/ 21600 21600 5400"/>
              <a:gd name="G7" fmla="*/ G6 1 2"/>
              <a:gd name="G8" fmla="+- 21600 0 G7"/>
              <a:gd name="G9" fmla="*/ 21600 1 2"/>
              <a:gd name="G10" fmla="+- 5400 0 G9"/>
              <a:gd name="G11" fmla="?: G10 G8 0"/>
              <a:gd name="G12" fmla="?: G10 G7 21600"/>
              <a:gd name="T0" fmla="*/ 18900 w 21600"/>
              <a:gd name="T1" fmla="*/ 10800 h 21600"/>
              <a:gd name="T2" fmla="*/ 10800 w 21600"/>
              <a:gd name="T3" fmla="*/ 21600 h 21600"/>
              <a:gd name="T4" fmla="*/ 2700 w 21600"/>
              <a:gd name="T5" fmla="*/ 10800 h 21600"/>
              <a:gd name="T6" fmla="*/ 10800 w 21600"/>
              <a:gd name="T7" fmla="*/ 0 h 21600"/>
              <a:gd name="T8" fmla="*/ 4500 w 21600"/>
              <a:gd name="T9" fmla="*/ 4500 h 21600"/>
              <a:gd name="T10" fmla="*/ 17100 w 21600"/>
              <a:gd name="T11" fmla="*/ 171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>
                <a:moveTo>
                  <a:pt x="0" y="0"/>
                </a:moveTo>
                <a:lnTo>
                  <a:pt x="5400" y="21600"/>
                </a:lnTo>
                <a:lnTo>
                  <a:pt x="16200" y="21600"/>
                </a:lnTo>
                <a:lnTo>
                  <a:pt x="21600" y="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57" name="Rectangle 56"/>
          <p:cNvSpPr>
            <a:spLocks noChangeArrowheads="1"/>
          </p:cNvSpPr>
          <p:nvPr/>
        </p:nvSpPr>
        <p:spPr bwMode="auto">
          <a:xfrm>
            <a:off x="928687" y="1828918"/>
            <a:ext cx="1596863" cy="647700"/>
          </a:xfrm>
          <a:prstGeom prst="rect">
            <a:avLst/>
          </a:prstGeom>
          <a:solidFill>
            <a:schemeClr val="accent3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rgbClr val="000090"/>
              </a:solidFill>
            </a:endParaRP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1360730" y="2836937"/>
            <a:ext cx="846137" cy="296862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4" name="AutoShape 9"/>
          <p:cNvSpPr>
            <a:spLocks noChangeArrowheads="1"/>
          </p:cNvSpPr>
          <p:nvPr/>
        </p:nvSpPr>
        <p:spPr bwMode="auto">
          <a:xfrm rot="5400000">
            <a:off x="2042561" y="2804393"/>
            <a:ext cx="581025" cy="360363"/>
          </a:xfrm>
          <a:custGeom>
            <a:avLst/>
            <a:gdLst>
              <a:gd name="G0" fmla="+- 5400 0 0"/>
              <a:gd name="G1" fmla="+- 21600 0 5400"/>
              <a:gd name="G2" fmla="*/ 5400 1 2"/>
              <a:gd name="G3" fmla="+- 21600 0 G2"/>
              <a:gd name="G4" fmla="+/ 5400 21600 2"/>
              <a:gd name="G5" fmla="+/ G1 0 2"/>
              <a:gd name="G6" fmla="*/ 21600 21600 5400"/>
              <a:gd name="G7" fmla="*/ G6 1 2"/>
              <a:gd name="G8" fmla="+- 21600 0 G7"/>
              <a:gd name="G9" fmla="*/ 21600 1 2"/>
              <a:gd name="G10" fmla="+- 5400 0 G9"/>
              <a:gd name="G11" fmla="?: G10 G8 0"/>
              <a:gd name="G12" fmla="?: G10 G7 21600"/>
              <a:gd name="T0" fmla="*/ 18900 w 21600"/>
              <a:gd name="T1" fmla="*/ 10800 h 21600"/>
              <a:gd name="T2" fmla="*/ 10800 w 21600"/>
              <a:gd name="T3" fmla="*/ 21600 h 21600"/>
              <a:gd name="T4" fmla="*/ 2700 w 21600"/>
              <a:gd name="T5" fmla="*/ 10800 h 21600"/>
              <a:gd name="T6" fmla="*/ 10800 w 21600"/>
              <a:gd name="T7" fmla="*/ 0 h 21600"/>
              <a:gd name="T8" fmla="*/ 4500 w 21600"/>
              <a:gd name="T9" fmla="*/ 4500 h 21600"/>
              <a:gd name="T10" fmla="*/ 17100 w 21600"/>
              <a:gd name="T11" fmla="*/ 171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>
                <a:moveTo>
                  <a:pt x="0" y="0"/>
                </a:moveTo>
                <a:lnTo>
                  <a:pt x="5400" y="21600"/>
                </a:lnTo>
                <a:lnTo>
                  <a:pt x="16200" y="21600"/>
                </a:lnTo>
                <a:lnTo>
                  <a:pt x="21600" y="0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accent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5" name="AutoShape 10"/>
          <p:cNvSpPr>
            <a:spLocks noChangeArrowheads="1"/>
          </p:cNvSpPr>
          <p:nvPr/>
        </p:nvSpPr>
        <p:spPr bwMode="auto">
          <a:xfrm rot="5400000">
            <a:off x="2260842" y="2657550"/>
            <a:ext cx="1152525" cy="647700"/>
          </a:xfrm>
          <a:custGeom>
            <a:avLst/>
            <a:gdLst>
              <a:gd name="G0" fmla="+- 5400 0 0"/>
              <a:gd name="G1" fmla="+- 21600 0 5400"/>
              <a:gd name="G2" fmla="*/ 5400 1 2"/>
              <a:gd name="G3" fmla="+- 21600 0 G2"/>
              <a:gd name="G4" fmla="+/ 5400 21600 2"/>
              <a:gd name="G5" fmla="+/ G1 0 2"/>
              <a:gd name="G6" fmla="*/ 21600 21600 5400"/>
              <a:gd name="G7" fmla="*/ G6 1 2"/>
              <a:gd name="G8" fmla="+- 21600 0 G7"/>
              <a:gd name="G9" fmla="*/ 21600 1 2"/>
              <a:gd name="G10" fmla="+- 5400 0 G9"/>
              <a:gd name="G11" fmla="?: G10 G8 0"/>
              <a:gd name="G12" fmla="?: G10 G7 21600"/>
              <a:gd name="T0" fmla="*/ 18900 w 21600"/>
              <a:gd name="T1" fmla="*/ 10800 h 21600"/>
              <a:gd name="T2" fmla="*/ 10800 w 21600"/>
              <a:gd name="T3" fmla="*/ 21600 h 21600"/>
              <a:gd name="T4" fmla="*/ 2700 w 21600"/>
              <a:gd name="T5" fmla="*/ 10800 h 21600"/>
              <a:gd name="T6" fmla="*/ 10800 w 21600"/>
              <a:gd name="T7" fmla="*/ 0 h 21600"/>
              <a:gd name="T8" fmla="*/ 4500 w 21600"/>
              <a:gd name="T9" fmla="*/ 4500 h 21600"/>
              <a:gd name="T10" fmla="*/ 17100 w 21600"/>
              <a:gd name="T11" fmla="*/ 171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>
                <a:moveTo>
                  <a:pt x="0" y="0"/>
                </a:moveTo>
                <a:lnTo>
                  <a:pt x="5400" y="21600"/>
                </a:lnTo>
                <a:lnTo>
                  <a:pt x="16200" y="21600"/>
                </a:lnTo>
                <a:lnTo>
                  <a:pt x="21600" y="0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accent1"/>
            </a:solidFill>
            <a:miter lim="800000"/>
            <a:headEnd/>
            <a:tailEnd/>
          </a:ln>
          <a:effectLst/>
          <a:extLst/>
        </p:spPr>
        <p:txBody>
          <a:bodyPr rot="10800000" vert="eaVert" wrap="none" anchor="ctr"/>
          <a:lstStyle/>
          <a:p>
            <a:pPr algn="ctr">
              <a:defRPr/>
            </a:pPr>
            <a:endParaRPr lang="en-US" sz="12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3160955" y="2405137"/>
            <a:ext cx="1223962" cy="11525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8" name="Oval 17"/>
          <p:cNvSpPr>
            <a:spLocks noChangeArrowheads="1"/>
          </p:cNvSpPr>
          <p:nvPr/>
        </p:nvSpPr>
        <p:spPr bwMode="auto">
          <a:xfrm>
            <a:off x="1505192" y="2878212"/>
            <a:ext cx="73025" cy="215900"/>
          </a:xfrm>
          <a:prstGeom prst="ellipse">
            <a:avLst/>
          </a:prstGeom>
          <a:solidFill>
            <a:schemeClr val="accent1"/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9" name="Oval 18"/>
          <p:cNvSpPr>
            <a:spLocks noChangeArrowheads="1"/>
          </p:cNvSpPr>
          <p:nvPr/>
        </p:nvSpPr>
        <p:spPr bwMode="auto">
          <a:xfrm>
            <a:off x="1578217" y="2878212"/>
            <a:ext cx="73025" cy="215900"/>
          </a:xfrm>
          <a:prstGeom prst="ellipse">
            <a:avLst/>
          </a:prstGeom>
          <a:solidFill>
            <a:schemeClr val="accent1"/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0" name="Oval 19"/>
          <p:cNvSpPr>
            <a:spLocks noChangeArrowheads="1"/>
          </p:cNvSpPr>
          <p:nvPr/>
        </p:nvSpPr>
        <p:spPr bwMode="auto">
          <a:xfrm>
            <a:off x="1649655" y="2878212"/>
            <a:ext cx="73025" cy="215900"/>
          </a:xfrm>
          <a:prstGeom prst="ellipse">
            <a:avLst/>
          </a:prstGeom>
          <a:solidFill>
            <a:schemeClr val="accent1"/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1" name="Oval 20"/>
          <p:cNvSpPr>
            <a:spLocks noChangeArrowheads="1"/>
          </p:cNvSpPr>
          <p:nvPr/>
        </p:nvSpPr>
        <p:spPr bwMode="auto">
          <a:xfrm>
            <a:off x="1721092" y="2878212"/>
            <a:ext cx="73025" cy="215900"/>
          </a:xfrm>
          <a:prstGeom prst="ellipse">
            <a:avLst/>
          </a:prstGeom>
          <a:solidFill>
            <a:schemeClr val="accent1"/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2" name="Oval 21"/>
          <p:cNvSpPr>
            <a:spLocks noChangeArrowheads="1"/>
          </p:cNvSpPr>
          <p:nvPr/>
        </p:nvSpPr>
        <p:spPr bwMode="auto">
          <a:xfrm>
            <a:off x="1794117" y="2878212"/>
            <a:ext cx="73025" cy="215900"/>
          </a:xfrm>
          <a:prstGeom prst="ellipse">
            <a:avLst/>
          </a:prstGeom>
          <a:solidFill>
            <a:schemeClr val="accent1"/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5" name="Rectangle 24"/>
          <p:cNvSpPr>
            <a:spLocks noChangeArrowheads="1"/>
          </p:cNvSpPr>
          <p:nvPr/>
        </p:nvSpPr>
        <p:spPr bwMode="auto">
          <a:xfrm>
            <a:off x="1432167" y="2909962"/>
            <a:ext cx="576263" cy="144462"/>
          </a:xfrm>
          <a:prstGeom prst="rect">
            <a:avLst/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6" name="Line 19"/>
          <p:cNvSpPr>
            <a:spLocks noChangeShapeType="1"/>
          </p:cNvSpPr>
          <p:nvPr/>
        </p:nvSpPr>
        <p:spPr bwMode="auto">
          <a:xfrm>
            <a:off x="1576630" y="2909962"/>
            <a:ext cx="0" cy="14446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7" name="Line 20"/>
          <p:cNvSpPr>
            <a:spLocks noChangeShapeType="1"/>
          </p:cNvSpPr>
          <p:nvPr/>
        </p:nvSpPr>
        <p:spPr bwMode="auto">
          <a:xfrm>
            <a:off x="1648067" y="2909962"/>
            <a:ext cx="0" cy="14446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8" name="Line 21"/>
          <p:cNvSpPr>
            <a:spLocks noChangeShapeType="1"/>
          </p:cNvSpPr>
          <p:nvPr/>
        </p:nvSpPr>
        <p:spPr bwMode="auto">
          <a:xfrm>
            <a:off x="1721092" y="2909962"/>
            <a:ext cx="0" cy="14446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9" name="Line 22"/>
          <p:cNvSpPr>
            <a:spLocks noChangeShapeType="1"/>
          </p:cNvSpPr>
          <p:nvPr/>
        </p:nvSpPr>
        <p:spPr bwMode="auto">
          <a:xfrm>
            <a:off x="1792530" y="2909962"/>
            <a:ext cx="0" cy="14446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0" name="Line 23"/>
          <p:cNvSpPr>
            <a:spLocks noChangeShapeType="1"/>
          </p:cNvSpPr>
          <p:nvPr/>
        </p:nvSpPr>
        <p:spPr bwMode="auto">
          <a:xfrm>
            <a:off x="1865555" y="2909962"/>
            <a:ext cx="0" cy="14446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1" name="Line 24"/>
          <p:cNvSpPr>
            <a:spLocks noChangeShapeType="1"/>
          </p:cNvSpPr>
          <p:nvPr/>
        </p:nvSpPr>
        <p:spPr bwMode="auto">
          <a:xfrm>
            <a:off x="1865555" y="2909962"/>
            <a:ext cx="2663825" cy="0"/>
          </a:xfrm>
          <a:prstGeom prst="line">
            <a:avLst/>
          </a:prstGeom>
          <a:noFill/>
          <a:ln w="25400">
            <a:solidFill>
              <a:schemeClr val="accent4">
                <a:lumMod val="60000"/>
                <a:lumOff val="40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2" name="Line 25"/>
          <p:cNvSpPr>
            <a:spLocks noChangeShapeType="1"/>
          </p:cNvSpPr>
          <p:nvPr/>
        </p:nvSpPr>
        <p:spPr bwMode="auto">
          <a:xfrm>
            <a:off x="4529380" y="2549599"/>
            <a:ext cx="431800" cy="0"/>
          </a:xfrm>
          <a:prstGeom prst="line">
            <a:avLst/>
          </a:prstGeom>
          <a:noFill/>
          <a:ln w="25400">
            <a:solidFill>
              <a:schemeClr val="accent4">
                <a:lumMod val="60000"/>
                <a:lumOff val="40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3" name="Line 26"/>
          <p:cNvSpPr>
            <a:spLocks noChangeShapeType="1"/>
          </p:cNvSpPr>
          <p:nvPr/>
        </p:nvSpPr>
        <p:spPr bwMode="auto">
          <a:xfrm>
            <a:off x="4529380" y="2549599"/>
            <a:ext cx="0" cy="358775"/>
          </a:xfrm>
          <a:prstGeom prst="line">
            <a:avLst/>
          </a:prstGeom>
          <a:noFill/>
          <a:ln w="25400">
            <a:solidFill>
              <a:schemeClr val="accent4">
                <a:lumMod val="60000"/>
                <a:lumOff val="40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4" name="Line 27"/>
          <p:cNvSpPr>
            <a:spLocks noChangeShapeType="1"/>
          </p:cNvSpPr>
          <p:nvPr/>
        </p:nvSpPr>
        <p:spPr bwMode="auto">
          <a:xfrm flipV="1">
            <a:off x="3885914" y="1901899"/>
            <a:ext cx="0" cy="503238"/>
          </a:xfrm>
          <a:prstGeom prst="line">
            <a:avLst/>
          </a:prstGeom>
          <a:noFill/>
          <a:ln w="304800">
            <a:solidFill>
              <a:schemeClr val="accent5">
                <a:lumMod val="60000"/>
                <a:lumOff val="40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5" name="Line 28"/>
          <p:cNvSpPr>
            <a:spLocks noChangeShapeType="1"/>
          </p:cNvSpPr>
          <p:nvPr/>
        </p:nvSpPr>
        <p:spPr bwMode="auto">
          <a:xfrm>
            <a:off x="3737218" y="1901899"/>
            <a:ext cx="1383448" cy="0"/>
          </a:xfrm>
          <a:prstGeom prst="line">
            <a:avLst/>
          </a:prstGeom>
          <a:noFill/>
          <a:ln w="304800">
            <a:solidFill>
              <a:schemeClr val="accent5">
                <a:lumMod val="60000"/>
                <a:lumOff val="40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6" name="Oval 35"/>
          <p:cNvSpPr>
            <a:spLocks noChangeArrowheads="1"/>
          </p:cNvSpPr>
          <p:nvPr/>
        </p:nvSpPr>
        <p:spPr bwMode="auto">
          <a:xfrm>
            <a:off x="4961180" y="1612974"/>
            <a:ext cx="576262" cy="57626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tx2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7" name="Line 30"/>
          <p:cNvSpPr>
            <a:spLocks noChangeShapeType="1"/>
          </p:cNvSpPr>
          <p:nvPr/>
        </p:nvSpPr>
        <p:spPr bwMode="auto">
          <a:xfrm>
            <a:off x="5105642" y="1664101"/>
            <a:ext cx="431800" cy="21590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8" name="Line 31"/>
          <p:cNvSpPr>
            <a:spLocks noChangeShapeType="1"/>
          </p:cNvSpPr>
          <p:nvPr/>
        </p:nvSpPr>
        <p:spPr bwMode="auto">
          <a:xfrm flipH="1">
            <a:off x="5105642" y="1923797"/>
            <a:ext cx="431800" cy="21590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9" name="Text Box 32"/>
          <p:cNvSpPr txBox="1">
            <a:spLocks noChangeArrowheads="1"/>
          </p:cNvSpPr>
          <p:nvPr/>
        </p:nvSpPr>
        <p:spPr bwMode="auto">
          <a:xfrm>
            <a:off x="5605705" y="1727765"/>
            <a:ext cx="1677987" cy="338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de-DE" sz="1600" dirty="0" err="1">
                <a:latin typeface="Times New Roman" pitchFamily="18" charset="0"/>
                <a:cs typeface="Times New Roman" pitchFamily="18" charset="0"/>
              </a:rPr>
              <a:t>Pumping</a:t>
            </a:r>
            <a:r>
              <a:rPr lang="de-DE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de-DE" sz="1600" dirty="0" err="1">
                <a:latin typeface="Times New Roman" pitchFamily="18" charset="0"/>
                <a:cs typeface="Times New Roman" pitchFamily="18" charset="0"/>
              </a:rPr>
              <a:t>system</a:t>
            </a:r>
            <a:endParaRPr lang="de-DE" sz="16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0" name="Text Box 33"/>
          <p:cNvSpPr txBox="1">
            <a:spLocks noChangeArrowheads="1"/>
          </p:cNvSpPr>
          <p:nvPr/>
        </p:nvSpPr>
        <p:spPr bwMode="auto">
          <a:xfrm>
            <a:off x="5605705" y="3057599"/>
            <a:ext cx="2734531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de-DE" sz="1600" dirty="0" err="1" smtClean="0">
                <a:latin typeface="Times New Roman" pitchFamily="18" charset="0"/>
                <a:cs typeface="Times New Roman" pitchFamily="18" charset="0"/>
              </a:rPr>
              <a:t>Microwaves</a:t>
            </a:r>
            <a:r>
              <a:rPr lang="de-DE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de-DE" sz="1600" dirty="0" smtClean="0">
                <a:latin typeface="Times New Roman" pitchFamily="18" charset="0"/>
                <a:cs typeface="Times New Roman" pitchFamily="18" charset="0"/>
              </a:rPr>
              <a:t>(140 </a:t>
            </a:r>
            <a:r>
              <a:rPr lang="de-DE" sz="1600" dirty="0">
                <a:latin typeface="Times New Roman" pitchFamily="18" charset="0"/>
                <a:cs typeface="Times New Roman" pitchFamily="18" charset="0"/>
              </a:rPr>
              <a:t>GHz @ 5T)</a:t>
            </a:r>
          </a:p>
        </p:txBody>
      </p:sp>
      <p:sp>
        <p:nvSpPr>
          <p:cNvPr id="41" name="Text Box 34"/>
          <p:cNvSpPr txBox="1">
            <a:spLocks noChangeArrowheads="1"/>
          </p:cNvSpPr>
          <p:nvPr/>
        </p:nvSpPr>
        <p:spPr bwMode="auto">
          <a:xfrm>
            <a:off x="5605705" y="2408312"/>
            <a:ext cx="673582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de-DE" sz="1600" dirty="0">
                <a:latin typeface="Times New Roman" pitchFamily="18" charset="0"/>
                <a:cs typeface="Times New Roman" pitchFamily="18" charset="0"/>
              </a:rPr>
              <a:t>NMR</a:t>
            </a:r>
          </a:p>
        </p:txBody>
      </p:sp>
      <p:sp>
        <p:nvSpPr>
          <p:cNvPr id="42" name="Rectangle 41"/>
          <p:cNvSpPr>
            <a:spLocks noChangeArrowheads="1"/>
          </p:cNvSpPr>
          <p:nvPr/>
        </p:nvSpPr>
        <p:spPr bwMode="auto">
          <a:xfrm>
            <a:off x="4961180" y="2333699"/>
            <a:ext cx="576262" cy="4318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3" name="Rectangle 42"/>
          <p:cNvSpPr>
            <a:spLocks noChangeArrowheads="1"/>
          </p:cNvSpPr>
          <p:nvPr/>
        </p:nvSpPr>
        <p:spPr bwMode="auto">
          <a:xfrm>
            <a:off x="4961180" y="2981399"/>
            <a:ext cx="576262" cy="4318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0" name="Freeform 49"/>
          <p:cNvSpPr>
            <a:spLocks/>
          </p:cNvSpPr>
          <p:nvPr/>
        </p:nvSpPr>
        <p:spPr bwMode="auto">
          <a:xfrm>
            <a:off x="5065955" y="3054424"/>
            <a:ext cx="215900" cy="288925"/>
          </a:xfrm>
          <a:custGeom>
            <a:avLst/>
            <a:gdLst>
              <a:gd name="T0" fmla="*/ 0 w 544"/>
              <a:gd name="T1" fmla="*/ 91 h 182"/>
              <a:gd name="T2" fmla="*/ 91 w 544"/>
              <a:gd name="T3" fmla="*/ 0 h 182"/>
              <a:gd name="T4" fmla="*/ 181 w 544"/>
              <a:gd name="T5" fmla="*/ 91 h 182"/>
              <a:gd name="T6" fmla="*/ 272 w 544"/>
              <a:gd name="T7" fmla="*/ 182 h 182"/>
              <a:gd name="T8" fmla="*/ 363 w 544"/>
              <a:gd name="T9" fmla="*/ 91 h 182"/>
              <a:gd name="T10" fmla="*/ 454 w 544"/>
              <a:gd name="T11" fmla="*/ 0 h 182"/>
              <a:gd name="T12" fmla="*/ 544 w 544"/>
              <a:gd name="T13" fmla="*/ 91 h 1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44" h="182">
                <a:moveTo>
                  <a:pt x="0" y="91"/>
                </a:moveTo>
                <a:cubicBezTo>
                  <a:pt x="30" y="45"/>
                  <a:pt x="61" y="0"/>
                  <a:pt x="91" y="0"/>
                </a:cubicBezTo>
                <a:cubicBezTo>
                  <a:pt x="121" y="0"/>
                  <a:pt x="151" y="61"/>
                  <a:pt x="181" y="91"/>
                </a:cubicBezTo>
                <a:cubicBezTo>
                  <a:pt x="211" y="121"/>
                  <a:pt x="242" y="182"/>
                  <a:pt x="272" y="182"/>
                </a:cubicBezTo>
                <a:cubicBezTo>
                  <a:pt x="302" y="182"/>
                  <a:pt x="333" y="121"/>
                  <a:pt x="363" y="91"/>
                </a:cubicBezTo>
                <a:cubicBezTo>
                  <a:pt x="393" y="61"/>
                  <a:pt x="424" y="0"/>
                  <a:pt x="454" y="0"/>
                </a:cubicBezTo>
                <a:cubicBezTo>
                  <a:pt x="484" y="0"/>
                  <a:pt x="529" y="76"/>
                  <a:pt x="544" y="91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1" name="Freeform 50"/>
          <p:cNvSpPr>
            <a:spLocks/>
          </p:cNvSpPr>
          <p:nvPr/>
        </p:nvSpPr>
        <p:spPr bwMode="auto">
          <a:xfrm>
            <a:off x="5213592" y="3054424"/>
            <a:ext cx="215900" cy="288925"/>
          </a:xfrm>
          <a:custGeom>
            <a:avLst/>
            <a:gdLst>
              <a:gd name="T0" fmla="*/ 0 w 544"/>
              <a:gd name="T1" fmla="*/ 91 h 182"/>
              <a:gd name="T2" fmla="*/ 91 w 544"/>
              <a:gd name="T3" fmla="*/ 0 h 182"/>
              <a:gd name="T4" fmla="*/ 181 w 544"/>
              <a:gd name="T5" fmla="*/ 91 h 182"/>
              <a:gd name="T6" fmla="*/ 272 w 544"/>
              <a:gd name="T7" fmla="*/ 182 h 182"/>
              <a:gd name="T8" fmla="*/ 363 w 544"/>
              <a:gd name="T9" fmla="*/ 91 h 182"/>
              <a:gd name="T10" fmla="*/ 454 w 544"/>
              <a:gd name="T11" fmla="*/ 0 h 182"/>
              <a:gd name="T12" fmla="*/ 544 w 544"/>
              <a:gd name="T13" fmla="*/ 91 h 1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44" h="182">
                <a:moveTo>
                  <a:pt x="0" y="91"/>
                </a:moveTo>
                <a:cubicBezTo>
                  <a:pt x="30" y="45"/>
                  <a:pt x="61" y="0"/>
                  <a:pt x="91" y="0"/>
                </a:cubicBezTo>
                <a:cubicBezTo>
                  <a:pt x="121" y="0"/>
                  <a:pt x="151" y="61"/>
                  <a:pt x="181" y="91"/>
                </a:cubicBezTo>
                <a:cubicBezTo>
                  <a:pt x="211" y="121"/>
                  <a:pt x="242" y="182"/>
                  <a:pt x="272" y="182"/>
                </a:cubicBezTo>
                <a:cubicBezTo>
                  <a:pt x="302" y="182"/>
                  <a:pt x="333" y="121"/>
                  <a:pt x="363" y="91"/>
                </a:cubicBezTo>
                <a:cubicBezTo>
                  <a:pt x="393" y="61"/>
                  <a:pt x="424" y="0"/>
                  <a:pt x="454" y="0"/>
                </a:cubicBezTo>
                <a:cubicBezTo>
                  <a:pt x="484" y="0"/>
                  <a:pt x="529" y="76"/>
                  <a:pt x="544" y="91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2" name="Freeform 51"/>
          <p:cNvSpPr>
            <a:spLocks/>
          </p:cNvSpPr>
          <p:nvPr/>
        </p:nvSpPr>
        <p:spPr bwMode="auto">
          <a:xfrm>
            <a:off x="5032617" y="2405137"/>
            <a:ext cx="431800" cy="288925"/>
          </a:xfrm>
          <a:custGeom>
            <a:avLst/>
            <a:gdLst>
              <a:gd name="T0" fmla="*/ 0 w 272"/>
              <a:gd name="T1" fmla="*/ 0 h 182"/>
              <a:gd name="T2" fmla="*/ 91 w 272"/>
              <a:gd name="T3" fmla="*/ 45 h 182"/>
              <a:gd name="T4" fmla="*/ 136 w 272"/>
              <a:gd name="T5" fmla="*/ 182 h 182"/>
              <a:gd name="T6" fmla="*/ 181 w 272"/>
              <a:gd name="T7" fmla="*/ 45 h 182"/>
              <a:gd name="T8" fmla="*/ 272 w 272"/>
              <a:gd name="T9" fmla="*/ 0 h 1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72" h="182">
                <a:moveTo>
                  <a:pt x="0" y="0"/>
                </a:moveTo>
                <a:cubicBezTo>
                  <a:pt x="34" y="7"/>
                  <a:pt x="68" y="15"/>
                  <a:pt x="91" y="45"/>
                </a:cubicBezTo>
                <a:cubicBezTo>
                  <a:pt x="114" y="75"/>
                  <a:pt x="121" y="182"/>
                  <a:pt x="136" y="182"/>
                </a:cubicBezTo>
                <a:cubicBezTo>
                  <a:pt x="151" y="182"/>
                  <a:pt x="158" y="75"/>
                  <a:pt x="181" y="45"/>
                </a:cubicBezTo>
                <a:cubicBezTo>
                  <a:pt x="204" y="15"/>
                  <a:pt x="249" y="7"/>
                  <a:pt x="272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3" name="Text Box 53"/>
          <p:cNvSpPr txBox="1">
            <a:spLocks noChangeArrowheads="1"/>
          </p:cNvSpPr>
          <p:nvPr/>
        </p:nvSpPr>
        <p:spPr bwMode="auto">
          <a:xfrm>
            <a:off x="2705342" y="2481337"/>
            <a:ext cx="160653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de-DE" sz="1600" dirty="0">
                <a:latin typeface="Times New Roman" pitchFamily="18" charset="0"/>
                <a:cs typeface="Times New Roman" pitchFamily="18" charset="0"/>
              </a:rPr>
              <a:t>1K Refrigerator</a:t>
            </a:r>
          </a:p>
        </p:txBody>
      </p:sp>
      <p:cxnSp>
        <p:nvCxnSpPr>
          <p:cNvPr id="23" name="Straight Connector 22"/>
          <p:cNvCxnSpPr/>
          <p:nvPr/>
        </p:nvCxnSpPr>
        <p:spPr>
          <a:xfrm>
            <a:off x="2240369" y="3054424"/>
            <a:ext cx="371969" cy="135592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2583269" y="3190949"/>
            <a:ext cx="2366963" cy="635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 flipH="1">
            <a:off x="1990633" y="3054424"/>
            <a:ext cx="260684" cy="3175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3" name="TextBox 72"/>
          <p:cNvSpPr txBox="1"/>
          <p:nvPr/>
        </p:nvSpPr>
        <p:spPr>
          <a:xfrm>
            <a:off x="911731" y="-2619"/>
            <a:ext cx="74124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The CLAS12 longitudinally polarized target</a:t>
            </a:r>
            <a:endParaRPr lang="en-US" sz="2800" i="1" dirty="0">
              <a:solidFill>
                <a:srgbClr val="0000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4" name="Picture 63" descr="ammonia.gif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3101" y="695813"/>
            <a:ext cx="1026117" cy="1026117"/>
          </a:xfrm>
          <a:prstGeom prst="rect">
            <a:avLst/>
          </a:prstGeom>
        </p:spPr>
      </p:pic>
      <p:sp>
        <p:nvSpPr>
          <p:cNvPr id="65" name="TextBox 64"/>
          <p:cNvSpPr txBox="1"/>
          <p:nvPr/>
        </p:nvSpPr>
        <p:spPr>
          <a:xfrm>
            <a:off x="1071788" y="642913"/>
            <a:ext cx="14664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Irradiated </a:t>
            </a:r>
            <a:r>
              <a:rPr lang="en-US" sz="1600" dirty="0" err="1" smtClean="0">
                <a:latin typeface="Times New Roman" pitchFamily="18" charset="0"/>
                <a:cs typeface="Times New Roman" pitchFamily="18" charset="0"/>
              </a:rPr>
              <a:t>deuterated</a:t>
            </a: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 ammonia</a:t>
            </a:r>
          </a:p>
          <a:p>
            <a:pPr algn="ctr"/>
            <a:r>
              <a:rPr lang="fr-FR" sz="1600" dirty="0" smtClean="0">
                <a:latin typeface="Times New Roman" pitchFamily="18" charset="0"/>
                <a:cs typeface="Times New Roman" pitchFamily="18" charset="0"/>
              </a:rPr>
              <a:t>(ND</a:t>
            </a:r>
            <a:r>
              <a:rPr lang="fr-FR" sz="1600" baseline="-25000" dirty="0" smtClean="0">
                <a:latin typeface="Times New Roman" pitchFamily="18" charset="0"/>
                <a:cs typeface="Times New Roman" pitchFamily="18" charset="0"/>
              </a:rPr>
              <a:t>3</a:t>
            </a:r>
            <a:r>
              <a:rPr lang="fr-FR" sz="1600" dirty="0" smtClean="0">
                <a:latin typeface="Times New Roman" pitchFamily="18" charset="0"/>
                <a:cs typeface="Times New Roman" pitchFamily="18" charset="0"/>
              </a:rPr>
              <a:t>)</a:t>
            </a:r>
            <a:endParaRPr lang="en-US" sz="1600" dirty="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66" name="Straight Connector 65"/>
          <p:cNvCxnSpPr>
            <a:stCxn id="31" idx="0"/>
          </p:cNvCxnSpPr>
          <p:nvPr/>
        </p:nvCxnSpPr>
        <p:spPr>
          <a:xfrm flipV="1">
            <a:off x="1865555" y="1765738"/>
            <a:ext cx="1397907" cy="1144224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1" name="Picture 4" descr="Stache_NMR.pdf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9462" y="4007159"/>
            <a:ext cx="3594538" cy="2850841"/>
          </a:xfrm>
          <a:prstGeom prst="rect">
            <a:avLst/>
          </a:prstGeom>
        </p:spPr>
      </p:pic>
      <p:sp>
        <p:nvSpPr>
          <p:cNvPr id="63" name="TextBox 7"/>
          <p:cNvSpPr txBox="1"/>
          <p:nvPr/>
        </p:nvSpPr>
        <p:spPr>
          <a:xfrm>
            <a:off x="5993586" y="3681660"/>
            <a:ext cx="27405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 smtClean="0">
                <a:latin typeface="Times New Roman" pitchFamily="18" charset="0"/>
                <a:cs typeface="Times New Roman" pitchFamily="18" charset="0"/>
              </a:rPr>
              <a:t>NMR</a:t>
            </a: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 line shape of ND</a:t>
            </a:r>
            <a:r>
              <a:rPr lang="en-US" sz="1600" baseline="-25000" dirty="0" smtClean="0">
                <a:latin typeface="Times New Roman" pitchFamily="18" charset="0"/>
                <a:cs typeface="Times New Roman" pitchFamily="18" charset="0"/>
              </a:rPr>
              <a:t>3</a:t>
            </a:r>
            <a:endParaRPr lang="en-US" sz="1600" baseline="-25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7" name="Picture 6" descr="ND3ColdDose.pdf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9871" y="3835754"/>
            <a:ext cx="3031348" cy="3022246"/>
          </a:xfrm>
          <a:prstGeom prst="rect">
            <a:avLst/>
          </a:prstGeom>
        </p:spPr>
      </p:pic>
      <p:sp>
        <p:nvSpPr>
          <p:cNvPr id="69" name="TextBox 11"/>
          <p:cNvSpPr txBox="1"/>
          <p:nvPr/>
        </p:nvSpPr>
        <p:spPr>
          <a:xfrm>
            <a:off x="331076" y="4845231"/>
            <a:ext cx="1966172" cy="923330"/>
          </a:xfrm>
          <a:prstGeom prst="rect">
            <a:avLst/>
          </a:prstGeom>
          <a:solidFill>
            <a:srgbClr val="FFCCCC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ND</a:t>
            </a:r>
            <a:r>
              <a:rPr lang="en-US" baseline="-25000" dirty="0" smtClean="0">
                <a:latin typeface="Times New Roman" pitchFamily="18" charset="0"/>
                <a:cs typeface="Times New Roman" pitchFamily="18" charset="0"/>
              </a:rPr>
              <a:t>3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polarization improves with “cold dose”</a:t>
            </a:r>
            <a:endParaRPr lang="en-US" baseline="-25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0" name="ZoneTexte 69"/>
          <p:cNvSpPr txBox="1"/>
          <p:nvPr/>
        </p:nvSpPr>
        <p:spPr>
          <a:xfrm>
            <a:off x="6768180" y="630620"/>
            <a:ext cx="2174634" cy="923330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L=4 cm; r = 1.25 cm</a:t>
            </a:r>
          </a:p>
          <a:p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P ~ 40%</a:t>
            </a:r>
          </a:p>
          <a:p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L ~10</a:t>
            </a:r>
            <a:r>
              <a:rPr lang="fr-FR" baseline="30000" dirty="0" smtClean="0">
                <a:latin typeface="Times New Roman" pitchFamily="18" charset="0"/>
                <a:cs typeface="Times New Roman" pitchFamily="18" charset="0"/>
              </a:rPr>
              <a:t>34</a:t>
            </a:r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 cm</a:t>
            </a:r>
            <a:r>
              <a:rPr lang="fr-FR" baseline="30000" dirty="0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s</a:t>
            </a:r>
            <a:r>
              <a:rPr lang="fr-FR" baseline="30000" dirty="0" smtClean="0">
                <a:latin typeface="Times New Roman" pitchFamily="18" charset="0"/>
                <a:cs typeface="Times New Roman" pitchFamily="18" charset="0"/>
              </a:rPr>
              <a:t>-1</a:t>
            </a:r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 /</a:t>
            </a:r>
            <a:r>
              <a:rPr lang="fr-FR" dirty="0" err="1" smtClean="0">
                <a:latin typeface="Times New Roman" pitchFamily="18" charset="0"/>
                <a:cs typeface="Times New Roman" pitchFamily="18" charset="0"/>
              </a:rPr>
              <a:t>nA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1" name="ZoneTexte 70"/>
          <p:cNvSpPr txBox="1"/>
          <p:nvPr/>
        </p:nvSpPr>
        <p:spPr>
          <a:xfrm>
            <a:off x="3839521" y="709447"/>
            <a:ext cx="1899128" cy="7078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2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UVA, </a:t>
            </a:r>
            <a:r>
              <a:rPr lang="fr-FR" sz="2000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ODU</a:t>
            </a:r>
            <a:r>
              <a:rPr lang="fr-FR" sz="2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fr-FR" sz="2000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CNU</a:t>
            </a:r>
            <a:r>
              <a:rPr lang="fr-FR" sz="2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and </a:t>
            </a:r>
            <a:r>
              <a:rPr lang="fr-FR" sz="2000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JLab</a:t>
            </a:r>
            <a:r>
              <a:rPr lang="fr-FR" sz="2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endParaRPr lang="en-US" sz="20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4" name="Rectangle 53"/>
          <p:cNvSpPr>
            <a:spLocks noChangeArrowheads="1"/>
          </p:cNvSpPr>
          <p:nvPr/>
        </p:nvSpPr>
        <p:spPr bwMode="auto">
          <a:xfrm>
            <a:off x="928687" y="3486268"/>
            <a:ext cx="1595277" cy="647700"/>
          </a:xfrm>
          <a:prstGeom prst="rect">
            <a:avLst/>
          </a:prstGeom>
          <a:solidFill>
            <a:schemeClr val="accent3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algn="ctr">
              <a:defRPr/>
            </a:pPr>
            <a:r>
              <a:rPr lang="de-DE" sz="1600" dirty="0" err="1" smtClean="0">
                <a:latin typeface="Times New Roman" pitchFamily="18" charset="0"/>
                <a:cs typeface="Times New Roman" pitchFamily="18" charset="0"/>
              </a:rPr>
              <a:t>Polarizing</a:t>
            </a:r>
            <a:endParaRPr lang="de-DE" sz="1600" dirty="0" smtClean="0">
              <a:latin typeface="Times New Roman" pitchFamily="18" charset="0"/>
              <a:cs typeface="Times New Roman" pitchFamily="18" charset="0"/>
            </a:endParaRPr>
          </a:p>
          <a:p>
            <a:pPr algn="ctr">
              <a:defRPr/>
            </a:pPr>
            <a:r>
              <a:rPr lang="de-DE" sz="1600" dirty="0" smtClean="0">
                <a:latin typeface="Times New Roman" pitchFamily="18" charset="0"/>
                <a:cs typeface="Times New Roman" pitchFamily="18" charset="0"/>
              </a:rPr>
              <a:t>Magnet</a:t>
            </a:r>
            <a:endParaRPr lang="de-DE" sz="16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6" name="AutoShape 5"/>
          <p:cNvSpPr>
            <a:spLocks noChangeArrowheads="1"/>
          </p:cNvSpPr>
          <p:nvPr/>
        </p:nvSpPr>
        <p:spPr bwMode="auto">
          <a:xfrm rot="10800000">
            <a:off x="928688" y="3190060"/>
            <a:ext cx="1593515" cy="297796"/>
          </a:xfrm>
          <a:custGeom>
            <a:avLst/>
            <a:gdLst>
              <a:gd name="G0" fmla="+- 5400 0 0"/>
              <a:gd name="G1" fmla="+- 21600 0 5400"/>
              <a:gd name="G2" fmla="*/ 5400 1 2"/>
              <a:gd name="G3" fmla="+- 21600 0 G2"/>
              <a:gd name="G4" fmla="+/ 5400 21600 2"/>
              <a:gd name="G5" fmla="+/ G1 0 2"/>
              <a:gd name="G6" fmla="*/ 21600 21600 5400"/>
              <a:gd name="G7" fmla="*/ G6 1 2"/>
              <a:gd name="G8" fmla="+- 21600 0 G7"/>
              <a:gd name="G9" fmla="*/ 21600 1 2"/>
              <a:gd name="G10" fmla="+- 5400 0 G9"/>
              <a:gd name="G11" fmla="?: G10 G8 0"/>
              <a:gd name="G12" fmla="?: G10 G7 21600"/>
              <a:gd name="T0" fmla="*/ 18900 w 21600"/>
              <a:gd name="T1" fmla="*/ 10800 h 21600"/>
              <a:gd name="T2" fmla="*/ 10800 w 21600"/>
              <a:gd name="T3" fmla="*/ 21600 h 21600"/>
              <a:gd name="T4" fmla="*/ 2700 w 21600"/>
              <a:gd name="T5" fmla="*/ 10800 h 21600"/>
              <a:gd name="T6" fmla="*/ 10800 w 21600"/>
              <a:gd name="T7" fmla="*/ 0 h 21600"/>
              <a:gd name="T8" fmla="*/ 4500 w 21600"/>
              <a:gd name="T9" fmla="*/ 4500 h 21600"/>
              <a:gd name="T10" fmla="*/ 17100 w 21600"/>
              <a:gd name="T11" fmla="*/ 171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>
                <a:moveTo>
                  <a:pt x="0" y="0"/>
                </a:moveTo>
                <a:lnTo>
                  <a:pt x="5400" y="21600"/>
                </a:lnTo>
                <a:lnTo>
                  <a:pt x="16200" y="21600"/>
                </a:lnTo>
                <a:lnTo>
                  <a:pt x="21600" y="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09459" y="1845395"/>
            <a:ext cx="2017989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CLAS12 </a:t>
            </a:r>
          </a:p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Solenoid (5T)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49365893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 descr="C:\Users\$niccolai.PORT-PHASE5\Downloads\15886845204_49a578ecc2_o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100403" y="2000958"/>
            <a:ext cx="6120204" cy="3442910"/>
          </a:xfrm>
          <a:prstGeom prst="rect">
            <a:avLst/>
          </a:prstGeom>
          <a:noFill/>
        </p:spPr>
      </p:pic>
      <p:pic>
        <p:nvPicPr>
          <p:cNvPr id="5" name="Picture 12"/>
          <p:cNvPicPr>
            <a:picLocks noChangeAspect="1" noChangeArrowheads="1"/>
          </p:cNvPicPr>
          <p:nvPr/>
        </p:nvPicPr>
        <p:blipFill>
          <a:blip r:embed="rId4" cstate="print"/>
          <a:srcRect l="58035" t="48925" b="9933"/>
          <a:stretch>
            <a:fillRect/>
          </a:stretch>
        </p:blipFill>
        <p:spPr bwMode="auto">
          <a:xfrm>
            <a:off x="7522353" y="5945981"/>
            <a:ext cx="1542817" cy="7858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01" name="Rectangle 106"/>
          <p:cNvSpPr>
            <a:spLocks noGrp="1" noChangeArrowheads="1"/>
          </p:cNvSpPr>
          <p:nvPr>
            <p:ph type="ctrTitle"/>
          </p:nvPr>
        </p:nvSpPr>
        <p:spPr>
          <a:xfrm>
            <a:off x="0" y="-138012"/>
            <a:ext cx="8901953" cy="838200"/>
          </a:xfrm>
          <a:noFill/>
        </p:spPr>
        <p:txBody>
          <a:bodyPr>
            <a:normAutofit/>
          </a:bodyPr>
          <a:lstStyle/>
          <a:p>
            <a:pPr eaLnBrk="1" hangingPunct="1"/>
            <a:r>
              <a:rPr lang="en-US" sz="2800" b="1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Central Neutron Detector (CND)</a:t>
            </a:r>
          </a:p>
        </p:txBody>
      </p:sp>
      <p:sp>
        <p:nvSpPr>
          <p:cNvPr id="16" name="ZoneTexte 5"/>
          <p:cNvSpPr txBox="1">
            <a:spLocks noChangeArrowheads="1"/>
          </p:cNvSpPr>
          <p:nvPr/>
        </p:nvSpPr>
        <p:spPr bwMode="auto">
          <a:xfrm>
            <a:off x="0" y="592589"/>
            <a:ext cx="8702566" cy="1200329"/>
          </a:xfrm>
          <a:prstGeom prst="rect">
            <a:avLst/>
          </a:prstGeom>
          <a:gradFill rotWithShape="0"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5400000"/>
          </a:gra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fr-FR" b="1" dirty="0">
                <a:solidFill>
                  <a:prstClr val="black"/>
                </a:solidFill>
                <a:latin typeface="Times New Roman" pitchFamily="-110" charset="0"/>
                <a:cs typeface="Times New Roman" pitchFamily="18" charset="0"/>
              </a:rPr>
              <a:t>Main </a:t>
            </a:r>
            <a:r>
              <a:rPr lang="fr-FR" b="1" dirty="0" err="1">
                <a:solidFill>
                  <a:prstClr val="black"/>
                </a:solidFill>
                <a:latin typeface="Times New Roman" pitchFamily="-110" charset="0"/>
                <a:cs typeface="Times New Roman" pitchFamily="18" charset="0"/>
              </a:rPr>
              <a:t>physics</a:t>
            </a:r>
            <a:r>
              <a:rPr lang="fr-FR" b="1" dirty="0">
                <a:solidFill>
                  <a:prstClr val="black"/>
                </a:solidFill>
                <a:latin typeface="Times New Roman" pitchFamily="-110" charset="0"/>
                <a:cs typeface="Times New Roman" pitchFamily="18" charset="0"/>
              </a:rPr>
              <a:t> goal: </a:t>
            </a:r>
            <a:r>
              <a:rPr lang="fr-FR" b="1" dirty="0" err="1">
                <a:solidFill>
                  <a:prstClr val="black"/>
                </a:solidFill>
                <a:latin typeface="Times New Roman" pitchFamily="-110" charset="0"/>
                <a:cs typeface="Times New Roman" pitchFamily="18" charset="0"/>
              </a:rPr>
              <a:t>detect</a:t>
            </a:r>
            <a:r>
              <a:rPr lang="fr-FR" b="1" dirty="0">
                <a:solidFill>
                  <a:prstClr val="black"/>
                </a:solidFill>
                <a:latin typeface="Times New Roman" pitchFamily="-110" charset="0"/>
                <a:cs typeface="Times New Roman" pitchFamily="18" charset="0"/>
              </a:rPr>
              <a:t> the </a:t>
            </a:r>
            <a:r>
              <a:rPr lang="fr-FR" b="1" dirty="0" err="1">
                <a:solidFill>
                  <a:srgbClr val="FFFF00"/>
                </a:solidFill>
                <a:latin typeface="Times New Roman" pitchFamily="-110" charset="0"/>
                <a:cs typeface="Times New Roman" pitchFamily="18" charset="0"/>
              </a:rPr>
              <a:t>recoiling</a:t>
            </a:r>
            <a:r>
              <a:rPr lang="fr-FR" b="1" dirty="0">
                <a:solidFill>
                  <a:srgbClr val="FFFF00"/>
                </a:solidFill>
                <a:latin typeface="Times New Roman" pitchFamily="-110" charset="0"/>
                <a:cs typeface="Times New Roman" pitchFamily="18" charset="0"/>
              </a:rPr>
              <a:t> neutron in </a:t>
            </a:r>
            <a:r>
              <a:rPr lang="fr-FR" b="1" dirty="0" err="1">
                <a:solidFill>
                  <a:srgbClr val="FFFF00"/>
                </a:solidFill>
                <a:latin typeface="Times New Roman" pitchFamily="-110" charset="0"/>
                <a:cs typeface="Times New Roman" pitchFamily="18" charset="0"/>
              </a:rPr>
              <a:t>nDVCS</a:t>
            </a:r>
            <a:r>
              <a:rPr lang="fr-FR" b="1" dirty="0">
                <a:solidFill>
                  <a:srgbClr val="FFFF00"/>
                </a:solidFill>
                <a:latin typeface="Times New Roman" pitchFamily="-110" charset="0"/>
                <a:cs typeface="Times New Roman" pitchFamily="18" charset="0"/>
              </a:rPr>
              <a:t> </a:t>
            </a:r>
            <a:r>
              <a:rPr lang="fr-FR" b="1" dirty="0">
                <a:solidFill>
                  <a:prstClr val="black"/>
                </a:solidFill>
                <a:latin typeface="Times New Roman" pitchFamily="-110" charset="0"/>
                <a:cs typeface="Times New Roman" pitchFamily="18" charset="0"/>
              </a:rPr>
              <a:t>→ The CND must </a:t>
            </a:r>
            <a:r>
              <a:rPr lang="fr-FR" b="1" dirty="0" err="1">
                <a:solidFill>
                  <a:prstClr val="black"/>
                </a:solidFill>
                <a:latin typeface="Times New Roman" pitchFamily="-110" charset="0"/>
                <a:cs typeface="Times New Roman" pitchFamily="18" charset="0"/>
              </a:rPr>
              <a:t>ensure</a:t>
            </a:r>
            <a:r>
              <a:rPr lang="fr-FR" b="1" dirty="0">
                <a:solidFill>
                  <a:prstClr val="black"/>
                </a:solidFill>
                <a:latin typeface="Times New Roman" pitchFamily="-110" charset="0"/>
                <a:cs typeface="Times New Roman" pitchFamily="18" charset="0"/>
              </a:rPr>
              <a:t>: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r>
              <a:rPr lang="fr-FR" dirty="0">
                <a:solidFill>
                  <a:prstClr val="black"/>
                </a:solidFill>
                <a:latin typeface="Times New Roman" pitchFamily="-110" charset="0"/>
                <a:cs typeface="Times New Roman" pitchFamily="18" charset="0"/>
              </a:rPr>
              <a:t> good neutron/photon </a:t>
            </a:r>
            <a:r>
              <a:rPr lang="fr-FR" dirty="0" err="1">
                <a:solidFill>
                  <a:prstClr val="black"/>
                </a:solidFill>
                <a:latin typeface="Times New Roman" pitchFamily="-110" charset="0"/>
                <a:cs typeface="Times New Roman" pitchFamily="18" charset="0"/>
              </a:rPr>
              <a:t>separation</a:t>
            </a:r>
            <a:r>
              <a:rPr lang="fr-FR" dirty="0">
                <a:solidFill>
                  <a:prstClr val="black"/>
                </a:solidFill>
                <a:latin typeface="Times New Roman" pitchFamily="-110" charset="0"/>
                <a:cs typeface="Times New Roman" pitchFamily="18" charset="0"/>
              </a:rPr>
              <a:t> for 0.2&lt;</a:t>
            </a:r>
            <a:r>
              <a:rPr lang="fr-FR" dirty="0" err="1">
                <a:solidFill>
                  <a:prstClr val="black"/>
                </a:solidFill>
                <a:latin typeface="Times New Roman" pitchFamily="-110" charset="0"/>
                <a:cs typeface="Times New Roman" pitchFamily="18" charset="0"/>
              </a:rPr>
              <a:t>p</a:t>
            </a:r>
            <a:r>
              <a:rPr lang="fr-FR" baseline="-25000" dirty="0" err="1">
                <a:solidFill>
                  <a:prstClr val="black"/>
                </a:solidFill>
                <a:latin typeface="Times New Roman" pitchFamily="-110" charset="0"/>
                <a:cs typeface="Times New Roman" pitchFamily="18" charset="0"/>
              </a:rPr>
              <a:t>n</a:t>
            </a:r>
            <a:r>
              <a:rPr lang="fr-FR" dirty="0">
                <a:solidFill>
                  <a:prstClr val="black"/>
                </a:solidFill>
                <a:latin typeface="Times New Roman" pitchFamily="-110" charset="0"/>
                <a:cs typeface="Times New Roman" pitchFamily="18" charset="0"/>
              </a:rPr>
              <a:t>&lt;1 </a:t>
            </a:r>
            <a:r>
              <a:rPr lang="fr-FR" dirty="0" err="1">
                <a:solidFill>
                  <a:prstClr val="black"/>
                </a:solidFill>
                <a:latin typeface="Times New Roman" pitchFamily="-110" charset="0"/>
                <a:cs typeface="Times New Roman" pitchFamily="18" charset="0"/>
              </a:rPr>
              <a:t>GeV</a:t>
            </a:r>
            <a:r>
              <a:rPr lang="fr-FR" dirty="0">
                <a:solidFill>
                  <a:prstClr val="black"/>
                </a:solidFill>
                <a:latin typeface="Times New Roman" pitchFamily="-110" charset="0"/>
                <a:cs typeface="Times New Roman" pitchFamily="18" charset="0"/>
              </a:rPr>
              <a:t>/c → ~150 </a:t>
            </a:r>
            <a:r>
              <a:rPr lang="fr-FR" dirty="0" err="1">
                <a:solidFill>
                  <a:prstClr val="black"/>
                </a:solidFill>
                <a:latin typeface="Times New Roman" pitchFamily="-110" charset="0"/>
                <a:cs typeface="Times New Roman" pitchFamily="18" charset="0"/>
              </a:rPr>
              <a:t>ps</a:t>
            </a:r>
            <a:r>
              <a:rPr lang="fr-FR" dirty="0">
                <a:solidFill>
                  <a:prstClr val="black"/>
                </a:solidFill>
                <a:latin typeface="Times New Roman" pitchFamily="-110" charset="0"/>
                <a:cs typeface="Times New Roman" pitchFamily="18" charset="0"/>
              </a:rPr>
              <a:t> time </a:t>
            </a:r>
            <a:r>
              <a:rPr lang="fr-FR" dirty="0" err="1">
                <a:solidFill>
                  <a:prstClr val="black"/>
                </a:solidFill>
                <a:latin typeface="Times New Roman" pitchFamily="-110" charset="0"/>
                <a:cs typeface="Times New Roman" pitchFamily="18" charset="0"/>
              </a:rPr>
              <a:t>resolution</a:t>
            </a:r>
            <a:endParaRPr lang="fr-FR" dirty="0">
              <a:solidFill>
                <a:prstClr val="black"/>
              </a:solidFill>
              <a:latin typeface="Times New Roman" pitchFamily="-110" charset="0"/>
              <a:cs typeface="Times New Roman" pitchFamily="18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r>
              <a:rPr lang="fr-FR" dirty="0">
                <a:solidFill>
                  <a:prstClr val="black"/>
                </a:solidFill>
                <a:latin typeface="Times New Roman" pitchFamily="-110" charset="0"/>
                <a:cs typeface="Times New Roman" pitchFamily="18" charset="0"/>
              </a:rPr>
              <a:t> </a:t>
            </a:r>
            <a:r>
              <a:rPr lang="fr-FR" dirty="0" err="1">
                <a:solidFill>
                  <a:prstClr val="black"/>
                </a:solidFill>
                <a:latin typeface="Times New Roman" pitchFamily="-110" charset="0"/>
                <a:cs typeface="Times New Roman" pitchFamily="18" charset="0"/>
              </a:rPr>
              <a:t>momentum</a:t>
            </a:r>
            <a:r>
              <a:rPr lang="fr-FR" dirty="0">
                <a:solidFill>
                  <a:prstClr val="black"/>
                </a:solidFill>
                <a:latin typeface="Times New Roman" pitchFamily="-110" charset="0"/>
                <a:cs typeface="Times New Roman" pitchFamily="18" charset="0"/>
              </a:rPr>
              <a:t> </a:t>
            </a:r>
            <a:r>
              <a:rPr lang="fr-FR" dirty="0" err="1">
                <a:solidFill>
                  <a:prstClr val="black"/>
                </a:solidFill>
                <a:latin typeface="Times New Roman" pitchFamily="-110" charset="0"/>
                <a:cs typeface="Times New Roman" pitchFamily="18" charset="0"/>
              </a:rPr>
              <a:t>resolution</a:t>
            </a:r>
            <a:r>
              <a:rPr lang="fr-FR" dirty="0">
                <a:solidFill>
                  <a:prstClr val="black"/>
                </a:solidFill>
                <a:latin typeface="Times New Roman" pitchFamily="-110" charset="0"/>
                <a:cs typeface="Times New Roman" pitchFamily="18" charset="0"/>
              </a:rPr>
              <a:t>  </a:t>
            </a:r>
            <a:r>
              <a:rPr lang="fr-FR" dirty="0" err="1">
                <a:solidFill>
                  <a:prstClr val="black"/>
                </a:solidFill>
                <a:latin typeface="Symbol" charset="2"/>
                <a:cs typeface="Symbol" charset="2"/>
              </a:rPr>
              <a:t>d</a:t>
            </a:r>
            <a:r>
              <a:rPr lang="fr-FR" dirty="0" err="1">
                <a:solidFill>
                  <a:prstClr val="black"/>
                </a:solidFill>
                <a:latin typeface="Times New Roman" pitchFamily="-110" charset="0"/>
                <a:cs typeface="Times New Roman" pitchFamily="18" charset="0"/>
              </a:rPr>
              <a:t>p</a:t>
            </a:r>
            <a:r>
              <a:rPr lang="fr-FR" dirty="0">
                <a:solidFill>
                  <a:prstClr val="black"/>
                </a:solidFill>
                <a:latin typeface="Times New Roman" pitchFamily="-110" charset="0"/>
                <a:cs typeface="Times New Roman" pitchFamily="18" charset="0"/>
              </a:rPr>
              <a:t>/p &lt; 10%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r>
              <a:rPr lang="fr-FR" dirty="0">
                <a:solidFill>
                  <a:prstClr val="black"/>
                </a:solidFill>
                <a:latin typeface="Times New Roman" pitchFamily="-110" charset="0"/>
                <a:cs typeface="Times New Roman" pitchFamily="18" charset="0"/>
              </a:rPr>
              <a:t> no </a:t>
            </a:r>
            <a:r>
              <a:rPr lang="fr-FR" dirty="0" err="1">
                <a:solidFill>
                  <a:prstClr val="black"/>
                </a:solidFill>
                <a:latin typeface="Times New Roman" pitchFamily="-110" charset="0"/>
                <a:cs typeface="Times New Roman" pitchFamily="18" charset="0"/>
              </a:rPr>
              <a:t>stringent</a:t>
            </a:r>
            <a:r>
              <a:rPr lang="fr-FR" dirty="0">
                <a:solidFill>
                  <a:prstClr val="black"/>
                </a:solidFill>
                <a:latin typeface="Times New Roman" pitchFamily="-110" charset="0"/>
                <a:cs typeface="Times New Roman" pitchFamily="18" charset="0"/>
              </a:rPr>
              <a:t> </a:t>
            </a:r>
            <a:r>
              <a:rPr lang="fr-FR" dirty="0" err="1">
                <a:solidFill>
                  <a:prstClr val="black"/>
                </a:solidFill>
                <a:latin typeface="Times New Roman" pitchFamily="-110" charset="0"/>
                <a:cs typeface="Times New Roman" pitchFamily="18" charset="0"/>
              </a:rPr>
              <a:t>requirements</a:t>
            </a:r>
            <a:r>
              <a:rPr lang="fr-FR" dirty="0">
                <a:solidFill>
                  <a:prstClr val="black"/>
                </a:solidFill>
                <a:latin typeface="Times New Roman" pitchFamily="-110" charset="0"/>
                <a:cs typeface="Times New Roman" pitchFamily="18" charset="0"/>
              </a:rPr>
              <a:t> for </a:t>
            </a:r>
            <a:r>
              <a:rPr lang="fr-FR" dirty="0" err="1">
                <a:solidFill>
                  <a:prstClr val="black"/>
                </a:solidFill>
                <a:latin typeface="Times New Roman" pitchFamily="-110" charset="0"/>
                <a:cs typeface="Times New Roman" pitchFamily="18" charset="0"/>
              </a:rPr>
              <a:t>angular</a:t>
            </a:r>
            <a:r>
              <a:rPr lang="fr-FR" dirty="0">
                <a:solidFill>
                  <a:prstClr val="black"/>
                </a:solidFill>
                <a:latin typeface="Times New Roman" pitchFamily="-110" charset="0"/>
                <a:cs typeface="Times New Roman" pitchFamily="18" charset="0"/>
              </a:rPr>
              <a:t> </a:t>
            </a:r>
            <a:r>
              <a:rPr lang="fr-FR" dirty="0" err="1">
                <a:solidFill>
                  <a:prstClr val="black"/>
                </a:solidFill>
                <a:latin typeface="Times New Roman" pitchFamily="-110" charset="0"/>
                <a:cs typeface="Times New Roman" pitchFamily="18" charset="0"/>
              </a:rPr>
              <a:t>resolutions</a:t>
            </a:r>
            <a:endParaRPr lang="fr-FR" dirty="0">
              <a:solidFill>
                <a:prstClr val="black"/>
              </a:solidFill>
              <a:latin typeface="Times New Roman" pitchFamily="-110" charset="0"/>
              <a:cs typeface="Times New Roman" pitchFamily="18" charset="0"/>
            </a:endParaRPr>
          </a:p>
        </p:txBody>
      </p:sp>
      <p:sp>
        <p:nvSpPr>
          <p:cNvPr id="17" name="Text Box 13"/>
          <p:cNvSpPr txBox="1">
            <a:spLocks noChangeArrowheads="1"/>
          </p:cNvSpPr>
          <p:nvPr/>
        </p:nvSpPr>
        <p:spPr bwMode="auto">
          <a:xfrm>
            <a:off x="141861" y="5684677"/>
            <a:ext cx="7457080" cy="1015663"/>
          </a:xfrm>
          <a:prstGeom prst="rect">
            <a:avLst/>
          </a:prstGeom>
          <a:solidFill>
            <a:srgbClr val="FFCCCC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solidFill>
                  <a:prstClr val="black"/>
                </a:solidFill>
                <a:latin typeface="Times New Roman" pitchFamily="-110" charset="0"/>
              </a:rPr>
              <a:t>CND design: </a:t>
            </a:r>
            <a:r>
              <a:rPr lang="en-US" sz="2000" b="1" dirty="0" err="1">
                <a:solidFill>
                  <a:srgbClr val="FF0000"/>
                </a:solidFill>
                <a:latin typeface="Times New Roman" pitchFamily="-110" charset="0"/>
              </a:rPr>
              <a:t>scintillator</a:t>
            </a:r>
            <a:r>
              <a:rPr lang="en-US" sz="2000" b="1" dirty="0">
                <a:solidFill>
                  <a:srgbClr val="FF0000"/>
                </a:solidFill>
                <a:latin typeface="Times New Roman" pitchFamily="-110" charset="0"/>
              </a:rPr>
              <a:t> barrel </a:t>
            </a:r>
            <a:r>
              <a:rPr lang="en-US" sz="2000" b="1" dirty="0" smtClean="0">
                <a:latin typeface="Times New Roman" pitchFamily="-110" charset="0"/>
              </a:rPr>
              <a:t>- </a:t>
            </a:r>
            <a:r>
              <a:rPr lang="en-US" sz="2000" b="1" dirty="0" smtClean="0">
                <a:solidFill>
                  <a:prstClr val="black"/>
                </a:solidFill>
                <a:latin typeface="Times New Roman" pitchFamily="-110" charset="0"/>
              </a:rPr>
              <a:t>3 </a:t>
            </a:r>
            <a:r>
              <a:rPr lang="en-US" sz="2000" b="1" dirty="0">
                <a:solidFill>
                  <a:prstClr val="black"/>
                </a:solidFill>
                <a:latin typeface="Times New Roman" pitchFamily="-110" charset="0"/>
              </a:rPr>
              <a:t>radial layers, 48 bars per layer coupled two-by-two downstream by a </a:t>
            </a:r>
            <a:r>
              <a:rPr lang="en-US" sz="2000" b="1" dirty="0">
                <a:solidFill>
                  <a:srgbClr val="FF0000"/>
                </a:solidFill>
                <a:latin typeface="Times New Roman" pitchFamily="-110" charset="0"/>
              </a:rPr>
              <a:t>“u-turn” </a:t>
            </a:r>
            <a:r>
              <a:rPr lang="en-US" sz="2000" b="1" dirty="0" err="1" smtClean="0">
                <a:solidFill>
                  <a:srgbClr val="FF0000"/>
                </a:solidFill>
                <a:latin typeface="Times New Roman" pitchFamily="-110" charset="0"/>
              </a:rPr>
              <a:t>lightguide</a:t>
            </a:r>
            <a:r>
              <a:rPr lang="en-US" sz="2000" b="1" dirty="0" smtClean="0">
                <a:solidFill>
                  <a:srgbClr val="FF0000"/>
                </a:solidFill>
                <a:latin typeface="Times New Roman" pitchFamily="-110" charset="0"/>
              </a:rPr>
              <a:t>, </a:t>
            </a:r>
            <a:r>
              <a:rPr lang="en-US" sz="2000" b="1" dirty="0" smtClean="0">
                <a:latin typeface="Times New Roman" pitchFamily="-110" charset="0"/>
              </a:rPr>
              <a:t>144 long light guides with </a:t>
            </a:r>
            <a:r>
              <a:rPr lang="fr-FR" sz="2000" b="1" dirty="0" err="1" smtClean="0">
                <a:latin typeface="Times New Roman" pitchFamily="-110" charset="0"/>
              </a:rPr>
              <a:t>PMTs</a:t>
            </a:r>
            <a:r>
              <a:rPr lang="fr-FR" sz="2000" b="1" dirty="0" smtClean="0">
                <a:latin typeface="Times New Roman" pitchFamily="-110" charset="0"/>
              </a:rPr>
              <a:t> </a:t>
            </a:r>
            <a:r>
              <a:rPr lang="fr-FR" sz="2000" b="1" dirty="0" err="1" smtClean="0">
                <a:latin typeface="Times New Roman" pitchFamily="-110" charset="0"/>
              </a:rPr>
              <a:t>upstream</a:t>
            </a:r>
            <a:endParaRPr lang="en-US" sz="2000" b="1" dirty="0">
              <a:latin typeface="Times New Roman" pitchFamily="-110" charset="0"/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5407572" y="1898538"/>
            <a:ext cx="3752194" cy="3754874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fr-FR" dirty="0" smtClean="0">
                <a:solidFill>
                  <a:srgbClr val="0000FF"/>
                </a:solidFill>
                <a:latin typeface="Times New Roman" pitchFamily="-110" charset="0"/>
                <a:cs typeface="Times New Roman" pitchFamily="18" charset="0"/>
              </a:rPr>
              <a:t>Project </a:t>
            </a:r>
            <a:r>
              <a:rPr lang="fr-FR" dirty="0" err="1" smtClean="0">
                <a:solidFill>
                  <a:srgbClr val="0000FF"/>
                </a:solidFill>
                <a:latin typeface="Times New Roman" pitchFamily="-110" charset="0"/>
                <a:cs typeface="Times New Roman" pitchFamily="18" charset="0"/>
              </a:rPr>
              <a:t>status</a:t>
            </a:r>
            <a:r>
              <a:rPr lang="fr-FR" dirty="0" smtClean="0">
                <a:solidFill>
                  <a:srgbClr val="0000FF"/>
                </a:solidFill>
                <a:latin typeface="Times New Roman" pitchFamily="-110" charset="0"/>
                <a:cs typeface="Times New Roman" pitchFamily="18" charset="0"/>
              </a:rPr>
              <a:t>: 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fr-FR" dirty="0" smtClean="0">
                <a:solidFill>
                  <a:srgbClr val="0000FF"/>
                </a:solidFill>
                <a:latin typeface="Times New Roman" pitchFamily="-110" charset="0"/>
                <a:cs typeface="Times New Roman" pitchFamily="18" charset="0"/>
              </a:rPr>
              <a:t> CONSTRUCTION </a:t>
            </a:r>
            <a:r>
              <a:rPr lang="fr-FR" dirty="0" err="1" smtClean="0">
                <a:solidFill>
                  <a:srgbClr val="0000FF"/>
                </a:solidFill>
                <a:latin typeface="Times New Roman" pitchFamily="-110" charset="0"/>
                <a:cs typeface="Times New Roman" pitchFamily="18" charset="0"/>
              </a:rPr>
              <a:t>COMPLETED</a:t>
            </a:r>
            <a:endParaRPr lang="fr-FR" dirty="0" smtClean="0">
              <a:solidFill>
                <a:srgbClr val="0000FF"/>
              </a:solidFill>
              <a:latin typeface="Times New Roman" pitchFamily="-110" charset="0"/>
              <a:cs typeface="Times New Roman" pitchFamily="18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fr-FR" dirty="0" smtClean="0">
                <a:solidFill>
                  <a:srgbClr val="0000FF"/>
                </a:solidFill>
                <a:latin typeface="Times New Roman" pitchFamily="-110" charset="0"/>
                <a:cs typeface="Times New Roman" pitchFamily="18" charset="0"/>
              </a:rPr>
              <a:t> </a:t>
            </a:r>
            <a:r>
              <a:rPr lang="fr-FR" b="0" dirty="0" smtClean="0">
                <a:solidFill>
                  <a:srgbClr val="0000FF"/>
                </a:solidFill>
                <a:latin typeface="Times New Roman" pitchFamily="-110" charset="0"/>
                <a:cs typeface="Times New Roman" pitchFamily="18" charset="0"/>
              </a:rPr>
              <a:t>Detector </a:t>
            </a:r>
            <a:r>
              <a:rPr lang="fr-FR" b="0" dirty="0" err="1" smtClean="0">
                <a:solidFill>
                  <a:srgbClr val="0000FF"/>
                </a:solidFill>
                <a:latin typeface="Times New Roman" pitchFamily="-110" charset="0"/>
                <a:cs typeface="Times New Roman" pitchFamily="18" charset="0"/>
              </a:rPr>
              <a:t>shipped</a:t>
            </a:r>
            <a:r>
              <a:rPr lang="fr-FR" b="0" dirty="0" smtClean="0">
                <a:solidFill>
                  <a:srgbClr val="0000FF"/>
                </a:solidFill>
                <a:latin typeface="Times New Roman" pitchFamily="-110" charset="0"/>
                <a:cs typeface="Times New Roman" pitchFamily="18" charset="0"/>
              </a:rPr>
              <a:t> to </a:t>
            </a:r>
            <a:r>
              <a:rPr lang="fr-FR" b="0" dirty="0" err="1" smtClean="0">
                <a:solidFill>
                  <a:srgbClr val="0000FF"/>
                </a:solidFill>
                <a:latin typeface="Times New Roman" pitchFamily="-110" charset="0"/>
                <a:cs typeface="Times New Roman" pitchFamily="18" charset="0"/>
              </a:rPr>
              <a:t>JLab</a:t>
            </a:r>
            <a:r>
              <a:rPr lang="fr-FR" b="0" dirty="0" smtClean="0">
                <a:solidFill>
                  <a:srgbClr val="0000FF"/>
                </a:solidFill>
                <a:latin typeface="Times New Roman" pitchFamily="-110" charset="0"/>
                <a:cs typeface="Times New Roman" pitchFamily="18" charset="0"/>
              </a:rPr>
              <a:t> (9 boxes, 2.5 tons), </a:t>
            </a:r>
            <a:r>
              <a:rPr lang="fr-FR" dirty="0" err="1" smtClean="0">
                <a:solidFill>
                  <a:srgbClr val="0000FF"/>
                </a:solidFill>
                <a:latin typeface="Times New Roman" pitchFamily="-110" charset="0"/>
                <a:cs typeface="Times New Roman" pitchFamily="18" charset="0"/>
              </a:rPr>
              <a:t>received</a:t>
            </a:r>
            <a:r>
              <a:rPr lang="fr-FR" dirty="0" smtClean="0">
                <a:solidFill>
                  <a:srgbClr val="0000FF"/>
                </a:solidFill>
                <a:latin typeface="Times New Roman" pitchFamily="-110" charset="0"/>
                <a:cs typeface="Times New Roman" pitchFamily="18" charset="0"/>
              </a:rPr>
              <a:t> on 6/2/2015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fr-FR" b="0" dirty="0" smtClean="0">
                <a:solidFill>
                  <a:srgbClr val="0000FF"/>
                </a:solidFill>
                <a:latin typeface="Times New Roman" pitchFamily="-110" charset="0"/>
                <a:cs typeface="Times New Roman" pitchFamily="18" charset="0"/>
              </a:rPr>
              <a:t> </a:t>
            </a:r>
            <a:r>
              <a:rPr lang="fr-FR" b="0" dirty="0" err="1" smtClean="0">
                <a:solidFill>
                  <a:srgbClr val="0000FF"/>
                </a:solidFill>
                <a:latin typeface="Times New Roman" pitchFamily="-110" charset="0"/>
                <a:cs typeface="Times New Roman" pitchFamily="18" charset="0"/>
              </a:rPr>
              <a:t>HV</a:t>
            </a:r>
            <a:r>
              <a:rPr lang="fr-FR" b="0" dirty="0" smtClean="0">
                <a:solidFill>
                  <a:srgbClr val="0000FF"/>
                </a:solidFill>
                <a:latin typeface="Times New Roman" pitchFamily="-110" charset="0"/>
                <a:cs typeface="Times New Roman" pitchFamily="18" charset="0"/>
              </a:rPr>
              <a:t> calibrations of </a:t>
            </a:r>
            <a:r>
              <a:rPr lang="fr-FR" b="0" dirty="0" err="1" smtClean="0">
                <a:solidFill>
                  <a:srgbClr val="0000FF"/>
                </a:solidFill>
                <a:latin typeface="Times New Roman" pitchFamily="-110" charset="0"/>
                <a:cs typeface="Times New Roman" pitchFamily="18" charset="0"/>
              </a:rPr>
              <a:t>PMTs</a:t>
            </a:r>
            <a:r>
              <a:rPr lang="fr-FR" b="0" dirty="0" smtClean="0">
                <a:solidFill>
                  <a:srgbClr val="0000FF"/>
                </a:solidFill>
                <a:latin typeface="Times New Roman" pitchFamily="-110" charset="0"/>
                <a:cs typeface="Times New Roman" pitchFamily="18" charset="0"/>
              </a:rPr>
              <a:t> </a:t>
            </a:r>
            <a:r>
              <a:rPr lang="fr-FR" b="0" dirty="0" err="1" smtClean="0">
                <a:solidFill>
                  <a:srgbClr val="0000FF"/>
                </a:solidFill>
                <a:latin typeface="Times New Roman" pitchFamily="-110" charset="0"/>
                <a:cs typeface="Times New Roman" pitchFamily="18" charset="0"/>
              </a:rPr>
              <a:t>completed</a:t>
            </a:r>
            <a:endParaRPr lang="fr-FR" b="0" dirty="0" smtClean="0">
              <a:solidFill>
                <a:srgbClr val="0000FF"/>
              </a:solidFill>
              <a:latin typeface="Times New Roman" pitchFamily="-110" charset="0"/>
              <a:cs typeface="Times New Roman" pitchFamily="18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fr-FR" b="0" dirty="0" smtClean="0">
                <a:solidFill>
                  <a:srgbClr val="0000FF"/>
                </a:solidFill>
                <a:latin typeface="Times New Roman" pitchFamily="-110" charset="0"/>
                <a:cs typeface="Times New Roman" pitchFamily="18" charset="0"/>
              </a:rPr>
              <a:t> </a:t>
            </a:r>
            <a:r>
              <a:rPr lang="fr-FR" b="0" dirty="0">
                <a:solidFill>
                  <a:srgbClr val="0000FF"/>
                </a:solidFill>
                <a:latin typeface="Times New Roman" pitchFamily="-110" charset="0"/>
                <a:cs typeface="Times New Roman" pitchFamily="18" charset="0"/>
              </a:rPr>
              <a:t>Simulations for radiation dose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fr-FR" b="0" dirty="0">
                <a:solidFill>
                  <a:srgbClr val="0000FF"/>
                </a:solidFill>
                <a:latin typeface="Times New Roman" pitchFamily="-110" charset="0"/>
                <a:cs typeface="Times New Roman" pitchFamily="18" charset="0"/>
              </a:rPr>
              <a:t> </a:t>
            </a:r>
            <a:r>
              <a:rPr lang="fr-FR" b="0" dirty="0" err="1">
                <a:solidFill>
                  <a:srgbClr val="0000FF"/>
                </a:solidFill>
                <a:latin typeface="Times New Roman" pitchFamily="-110" charset="0"/>
                <a:cs typeface="Times New Roman" pitchFamily="18" charset="0"/>
              </a:rPr>
              <a:t>Strength</a:t>
            </a:r>
            <a:r>
              <a:rPr lang="fr-FR" b="0" dirty="0">
                <a:solidFill>
                  <a:srgbClr val="0000FF"/>
                </a:solidFill>
                <a:latin typeface="Times New Roman" pitchFamily="-110" charset="0"/>
                <a:cs typeface="Times New Roman" pitchFamily="18" charset="0"/>
              </a:rPr>
              <a:t> tests for glue 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fr-FR" b="0" dirty="0">
                <a:solidFill>
                  <a:srgbClr val="0000FF"/>
                </a:solidFill>
                <a:latin typeface="Times New Roman" pitchFamily="-110" charset="0"/>
                <a:cs typeface="Times New Roman" pitchFamily="18" charset="0"/>
              </a:rPr>
              <a:t> In-</a:t>
            </a:r>
            <a:r>
              <a:rPr lang="fr-FR" b="0" dirty="0" err="1">
                <a:solidFill>
                  <a:srgbClr val="0000FF"/>
                </a:solidFill>
                <a:latin typeface="Times New Roman" pitchFamily="-110" charset="0"/>
                <a:cs typeface="Times New Roman" pitchFamily="18" charset="0"/>
              </a:rPr>
              <a:t>field</a:t>
            </a:r>
            <a:r>
              <a:rPr lang="fr-FR" b="0" dirty="0">
                <a:solidFill>
                  <a:srgbClr val="0000FF"/>
                </a:solidFill>
                <a:latin typeface="Times New Roman" pitchFamily="-110" charset="0"/>
                <a:cs typeface="Times New Roman" pitchFamily="18" charset="0"/>
              </a:rPr>
              <a:t> tests for </a:t>
            </a:r>
            <a:r>
              <a:rPr lang="fr-FR" b="0" dirty="0" err="1">
                <a:solidFill>
                  <a:srgbClr val="0000FF"/>
                </a:solidFill>
                <a:latin typeface="Times New Roman" pitchFamily="-110" charset="0"/>
                <a:cs typeface="Times New Roman" pitchFamily="18" charset="0"/>
              </a:rPr>
              <a:t>shieldings</a:t>
            </a:r>
            <a:endParaRPr lang="fr-FR" b="0" dirty="0">
              <a:solidFill>
                <a:srgbClr val="0000FF"/>
              </a:solidFill>
              <a:latin typeface="Times New Roman" pitchFamily="-110" charset="0"/>
              <a:cs typeface="Times New Roman" pitchFamily="18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fr-FR" b="0" dirty="0" smtClean="0">
                <a:solidFill>
                  <a:srgbClr val="0000FF"/>
                </a:solidFill>
                <a:latin typeface="Times New Roman" pitchFamily="-110" charset="0"/>
                <a:cs typeface="Times New Roman" pitchFamily="18" charset="0"/>
              </a:rPr>
              <a:t> </a:t>
            </a:r>
            <a:r>
              <a:rPr lang="fr-FR" b="0" dirty="0" err="1" smtClean="0">
                <a:solidFill>
                  <a:srgbClr val="0000FF"/>
                </a:solidFill>
                <a:latin typeface="Times New Roman" pitchFamily="-110" charset="0"/>
                <a:cs typeface="Times New Roman" pitchFamily="18" charset="0"/>
              </a:rPr>
              <a:t>Assembly</a:t>
            </a:r>
            <a:r>
              <a:rPr lang="fr-FR" b="0" dirty="0" smtClean="0">
                <a:solidFill>
                  <a:srgbClr val="0000FF"/>
                </a:solidFill>
                <a:latin typeface="Times New Roman" pitchFamily="-110" charset="0"/>
                <a:cs typeface="Times New Roman" pitchFamily="18" charset="0"/>
              </a:rPr>
              <a:t> in </a:t>
            </a:r>
            <a:r>
              <a:rPr lang="fr-FR" b="0" dirty="0" err="1" smtClean="0">
                <a:solidFill>
                  <a:srgbClr val="0000FF"/>
                </a:solidFill>
                <a:latin typeface="Times New Roman" pitchFamily="-110" charset="0"/>
                <a:cs typeface="Times New Roman" pitchFamily="18" charset="0"/>
              </a:rPr>
              <a:t>mechanical</a:t>
            </a:r>
            <a:r>
              <a:rPr lang="fr-FR" b="0" dirty="0" smtClean="0">
                <a:solidFill>
                  <a:srgbClr val="0000FF"/>
                </a:solidFill>
                <a:latin typeface="Times New Roman" pitchFamily="-110" charset="0"/>
                <a:cs typeface="Times New Roman" pitchFamily="18" charset="0"/>
              </a:rPr>
              <a:t> structure </a:t>
            </a:r>
            <a:r>
              <a:rPr lang="fr-FR" b="0" dirty="0" err="1" smtClean="0">
                <a:solidFill>
                  <a:srgbClr val="0000FF"/>
                </a:solidFill>
                <a:latin typeface="Times New Roman" pitchFamily="-110" charset="0"/>
                <a:cs typeface="Times New Roman" pitchFamily="18" charset="0"/>
              </a:rPr>
              <a:t>done</a:t>
            </a:r>
            <a:r>
              <a:rPr lang="fr-FR" b="0" dirty="0" smtClean="0">
                <a:solidFill>
                  <a:srgbClr val="0000FF"/>
                </a:solidFill>
                <a:latin typeface="Times New Roman" pitchFamily="-110" charset="0"/>
                <a:cs typeface="Times New Roman" pitchFamily="18" charset="0"/>
              </a:rPr>
              <a:t> in Orsay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fr-FR" sz="2000" dirty="0" smtClean="0">
                <a:solidFill>
                  <a:srgbClr val="0000FF"/>
                </a:solidFill>
                <a:latin typeface="Times New Roman" pitchFamily="-110" charset="0"/>
                <a:cs typeface="Times New Roman" pitchFamily="18" charset="0"/>
              </a:rPr>
              <a:t> </a:t>
            </a:r>
            <a:r>
              <a:rPr lang="fr-FR" sz="2000" dirty="0" err="1">
                <a:solidFill>
                  <a:srgbClr val="0000FF"/>
                </a:solidFill>
                <a:latin typeface="Times New Roman" pitchFamily="-110" charset="0"/>
                <a:cs typeface="Times New Roman" pitchFamily="18" charset="0"/>
              </a:rPr>
              <a:t>Cosmic</a:t>
            </a:r>
            <a:r>
              <a:rPr lang="fr-FR" sz="2000" dirty="0">
                <a:solidFill>
                  <a:srgbClr val="0000FF"/>
                </a:solidFill>
                <a:latin typeface="Times New Roman" pitchFamily="-110" charset="0"/>
                <a:cs typeface="Times New Roman" pitchFamily="18" charset="0"/>
              </a:rPr>
              <a:t> data </a:t>
            </a:r>
            <a:r>
              <a:rPr lang="fr-FR" sz="2000" dirty="0" err="1">
                <a:solidFill>
                  <a:srgbClr val="0000FF"/>
                </a:solidFill>
                <a:latin typeface="Times New Roman" pitchFamily="-110" charset="0"/>
                <a:cs typeface="Times New Roman" pitchFamily="18" charset="0"/>
              </a:rPr>
              <a:t>analysis</a:t>
            </a:r>
            <a:r>
              <a:rPr lang="fr-FR" sz="2000" dirty="0">
                <a:solidFill>
                  <a:srgbClr val="0000FF"/>
                </a:solidFill>
                <a:latin typeface="Times New Roman" pitchFamily="-110" charset="0"/>
                <a:cs typeface="Times New Roman" pitchFamily="18" charset="0"/>
              </a:rPr>
              <a:t>: </a:t>
            </a:r>
            <a:r>
              <a:rPr lang="fr-FR" sz="2000" dirty="0">
                <a:solidFill>
                  <a:srgbClr val="0000FF"/>
                </a:solidFill>
                <a:latin typeface="Symbol" pitchFamily="18" charset="2"/>
                <a:cs typeface="Times New Roman" pitchFamily="18" charset="0"/>
              </a:rPr>
              <a:t>s</a:t>
            </a:r>
            <a:r>
              <a:rPr lang="fr-FR" sz="2000" baseline="-25000" dirty="0">
                <a:solidFill>
                  <a:srgbClr val="0000FF"/>
                </a:solidFill>
                <a:latin typeface="Times New Roman" pitchFamily="-110" charset="0"/>
                <a:cs typeface="Times New Roman" pitchFamily="18" charset="0"/>
              </a:rPr>
              <a:t>t</a:t>
            </a:r>
            <a:r>
              <a:rPr lang="fr-FR" sz="2000" dirty="0">
                <a:solidFill>
                  <a:srgbClr val="0000FF"/>
                </a:solidFill>
                <a:latin typeface="Times New Roman" pitchFamily="-110" charset="0"/>
                <a:cs typeface="Times New Roman" pitchFamily="18" charset="0"/>
              </a:rPr>
              <a:t> ~</a:t>
            </a:r>
            <a:r>
              <a:rPr lang="fr-FR" sz="2000" dirty="0" smtClean="0">
                <a:solidFill>
                  <a:srgbClr val="0000FF"/>
                </a:solidFill>
                <a:latin typeface="Times New Roman" pitchFamily="-110" charset="0"/>
                <a:cs typeface="Times New Roman" pitchFamily="18" charset="0"/>
              </a:rPr>
              <a:t>150 </a:t>
            </a:r>
            <a:r>
              <a:rPr lang="fr-FR" sz="2000" dirty="0" err="1" smtClean="0">
                <a:solidFill>
                  <a:srgbClr val="0000FF"/>
                </a:solidFill>
                <a:latin typeface="Times New Roman" pitchFamily="-110" charset="0"/>
                <a:cs typeface="Times New Roman" pitchFamily="18" charset="0"/>
              </a:rPr>
              <a:t>ps</a:t>
            </a:r>
            <a:r>
              <a:rPr lang="fr-FR" sz="2000" dirty="0" smtClean="0">
                <a:solidFill>
                  <a:srgbClr val="0000FF"/>
                </a:solidFill>
                <a:latin typeface="Times New Roman" pitchFamily="-110" charset="0"/>
                <a:cs typeface="Times New Roman" pitchFamily="18" charset="0"/>
              </a:rPr>
              <a:t> for all blocks </a:t>
            </a:r>
            <a:endParaRPr lang="fr-FR" sz="2000" dirty="0">
              <a:solidFill>
                <a:srgbClr val="0000FF"/>
              </a:solidFill>
              <a:latin typeface="Times New Roman" pitchFamily="-110" charset="0"/>
              <a:cs typeface="Times New Roman" pitchFamily="18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fr-FR" dirty="0" smtClean="0">
              <a:solidFill>
                <a:srgbClr val="0000FF"/>
              </a:solidFill>
              <a:latin typeface="Times New Roman" pitchFamily="-110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8229600" cy="579438"/>
          </a:xfrm>
        </p:spPr>
        <p:txBody>
          <a:bodyPr/>
          <a:lstStyle/>
          <a:p>
            <a:pPr algn="l" eaLnBrk="1" hangingPunct="1"/>
            <a:r>
              <a:rPr lang="en-US" sz="2800" b="1" dirty="0" smtClean="0">
                <a:solidFill>
                  <a:srgbClr val="0000FF"/>
                </a:solidFill>
                <a:latin typeface="Times New Roman" pitchFamily="18" charset="0"/>
              </a:rPr>
              <a:t>nDVCS@CLAS12: kinematics and acceptances</a:t>
            </a:r>
          </a:p>
        </p:txBody>
      </p:sp>
      <p:pic>
        <p:nvPicPr>
          <p:cNvPr id="3123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887" y="488691"/>
            <a:ext cx="9118113" cy="32161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232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3736428"/>
            <a:ext cx="3813659" cy="26486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 Box 9"/>
          <p:cNvSpPr txBox="1">
            <a:spLocks noChangeArrowheads="1"/>
          </p:cNvSpPr>
          <p:nvPr/>
        </p:nvSpPr>
        <p:spPr bwMode="auto">
          <a:xfrm>
            <a:off x="7477367" y="63064"/>
            <a:ext cx="1713931" cy="461665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</a:pPr>
            <a:r>
              <a:rPr lang="en-US" sz="2400" dirty="0" err="1">
                <a:latin typeface="Times New Roman" pitchFamily="18" charset="0"/>
              </a:rPr>
              <a:t>ed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→e’n</a:t>
            </a:r>
            <a:r>
              <a:rPr lang="en-US" sz="2400" dirty="0" err="1">
                <a:latin typeface="Symbol" pitchFamily="18" charset="2"/>
                <a:cs typeface="Times New Roman" pitchFamily="18" charset="0"/>
              </a:rPr>
              <a:t>g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(p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)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1891838" y="6362540"/>
            <a:ext cx="5030351" cy="369332"/>
          </a:xfrm>
          <a:prstGeom prst="rect">
            <a:avLst/>
          </a:prstGeom>
          <a:solidFill>
            <a:srgbClr val="FFCCCC"/>
          </a:solidFill>
        </p:spPr>
        <p:txBody>
          <a:bodyPr wrap="none" rtlCol="0">
            <a:spAutoFit/>
          </a:bodyPr>
          <a:lstStyle/>
          <a:p>
            <a:r>
              <a:rPr lang="fr-FR" dirty="0" err="1" smtClean="0">
                <a:latin typeface="Times New Roman" pitchFamily="18" charset="0"/>
                <a:cs typeface="Times New Roman" pitchFamily="18" charset="0"/>
              </a:rPr>
              <a:t>E</a:t>
            </a:r>
            <a:r>
              <a:rPr lang="fr-FR" baseline="-25000" dirty="0" err="1" smtClean="0">
                <a:latin typeface="Times New Roman" pitchFamily="18" charset="0"/>
                <a:cs typeface="Times New Roman" pitchFamily="18" charset="0"/>
              </a:rPr>
              <a:t>e</a:t>
            </a:r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 = 11 </a:t>
            </a:r>
            <a:r>
              <a:rPr lang="fr-FR" dirty="0" err="1" smtClean="0">
                <a:latin typeface="Times New Roman" pitchFamily="18" charset="0"/>
                <a:cs typeface="Times New Roman" pitchFamily="18" charset="0"/>
              </a:rPr>
              <a:t>GeV</a:t>
            </a:r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, Q</a:t>
            </a:r>
            <a:r>
              <a:rPr lang="fr-FR" baseline="30000" dirty="0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&gt;1 GeV</a:t>
            </a:r>
            <a:r>
              <a:rPr lang="fr-FR" baseline="30000" dirty="0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, W&gt;2 GeV</a:t>
            </a:r>
            <a:r>
              <a:rPr lang="fr-FR" baseline="30000" dirty="0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, t&lt;-1.2 GeV</a:t>
            </a:r>
            <a:r>
              <a:rPr lang="fr-FR" baseline="30000" dirty="0" smtClean="0">
                <a:latin typeface="Times New Roman" pitchFamily="18" charset="0"/>
                <a:cs typeface="Times New Roman" pitchFamily="18" charset="0"/>
              </a:rPr>
              <a:t>2</a:t>
            </a:r>
            <a:endParaRPr lang="en-US" baseline="30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ext Box 66"/>
          <p:cNvSpPr txBox="1">
            <a:spLocks noChangeArrowheads="1"/>
          </p:cNvSpPr>
          <p:nvPr/>
        </p:nvSpPr>
        <p:spPr bwMode="auto">
          <a:xfrm>
            <a:off x="3310749" y="3817847"/>
            <a:ext cx="2364828" cy="2308324"/>
          </a:xfrm>
          <a:prstGeom prst="rect">
            <a:avLst/>
          </a:prstGeom>
          <a:solidFill>
            <a:srgbClr val="00B0F0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dirty="0" err="1" smtClean="0">
                <a:solidFill>
                  <a:schemeClr val="bg1"/>
                </a:solidFill>
                <a:latin typeface="Times New Roman" pitchFamily="18" charset="0"/>
              </a:rPr>
              <a:t>nDVCS+BH</a:t>
            </a:r>
            <a:r>
              <a:rPr lang="en-US" dirty="0" smtClean="0">
                <a:solidFill>
                  <a:schemeClr val="bg1"/>
                </a:solidFill>
                <a:latin typeface="Times New Roman" pitchFamily="18" charset="0"/>
              </a:rPr>
              <a:t> event </a:t>
            </a:r>
            <a:r>
              <a:rPr lang="en-US" dirty="0">
                <a:solidFill>
                  <a:schemeClr val="bg1"/>
                </a:solidFill>
                <a:latin typeface="Times New Roman" pitchFamily="18" charset="0"/>
              </a:rPr>
              <a:t>generator </a:t>
            </a:r>
            <a:r>
              <a:rPr lang="en-US" dirty="0" smtClean="0">
                <a:solidFill>
                  <a:schemeClr val="bg1"/>
                </a:solidFill>
                <a:latin typeface="Times New Roman" pitchFamily="18" charset="0"/>
              </a:rPr>
              <a:t> on a FREE deuteron target</a:t>
            </a:r>
            <a:endParaRPr lang="en-US" dirty="0">
              <a:solidFill>
                <a:schemeClr val="bg1"/>
              </a:solidFill>
              <a:latin typeface="Times New Roman" pitchFamily="18" charset="0"/>
            </a:endParaRPr>
          </a:p>
          <a:p>
            <a:pPr algn="ctr"/>
            <a:r>
              <a:rPr lang="en-US" dirty="0">
                <a:solidFill>
                  <a:schemeClr val="bg1"/>
                </a:solidFill>
                <a:latin typeface="Times New Roman" pitchFamily="18" charset="0"/>
              </a:rPr>
              <a:t>+ CLAS12 acceptance from </a:t>
            </a:r>
            <a:r>
              <a:rPr lang="en-US" dirty="0" err="1" smtClean="0">
                <a:solidFill>
                  <a:schemeClr val="bg1"/>
                </a:solidFill>
                <a:latin typeface="Times New Roman" pitchFamily="18" charset="0"/>
              </a:rPr>
              <a:t>FastMC</a:t>
            </a:r>
            <a:r>
              <a:rPr lang="en-US" dirty="0" smtClean="0">
                <a:solidFill>
                  <a:schemeClr val="bg1"/>
                </a:solidFill>
                <a:latin typeface="Times New Roman" pitchFamily="18" charset="0"/>
              </a:rPr>
              <a:t> (</a:t>
            </a:r>
            <a:r>
              <a:rPr lang="en-US" dirty="0" err="1" smtClean="0">
                <a:solidFill>
                  <a:schemeClr val="bg1"/>
                </a:solidFill>
                <a:latin typeface="Times New Roman" pitchFamily="18" charset="0"/>
              </a:rPr>
              <a:t>e</a:t>
            </a:r>
            <a:r>
              <a:rPr lang="en-US" dirty="0" err="1" smtClean="0">
                <a:solidFill>
                  <a:schemeClr val="bg1"/>
                </a:solidFill>
                <a:latin typeface="Symbol" pitchFamily="18" charset="2"/>
              </a:rPr>
              <a:t>g</a:t>
            </a:r>
            <a:r>
              <a:rPr lang="en-US" dirty="0" smtClean="0">
                <a:solidFill>
                  <a:schemeClr val="bg1"/>
                </a:solidFill>
                <a:latin typeface="Times New Roman" pitchFamily="18" charset="0"/>
              </a:rPr>
              <a:t>)</a:t>
            </a:r>
            <a:endParaRPr lang="en-US" dirty="0">
              <a:solidFill>
                <a:schemeClr val="bg1"/>
              </a:solidFill>
              <a:latin typeface="Times New Roman" pitchFamily="18" charset="0"/>
            </a:endParaRPr>
          </a:p>
          <a:p>
            <a:pPr algn="ctr"/>
            <a:r>
              <a:rPr lang="en-US" dirty="0">
                <a:solidFill>
                  <a:schemeClr val="bg1"/>
                </a:solidFill>
                <a:latin typeface="Times New Roman" pitchFamily="18" charset="0"/>
              </a:rPr>
              <a:t>+ CND efficiency from </a:t>
            </a:r>
            <a:r>
              <a:rPr lang="en-US" dirty="0" smtClean="0">
                <a:solidFill>
                  <a:schemeClr val="bg1"/>
                </a:solidFill>
                <a:latin typeface="Times New Roman" pitchFamily="18" charset="0"/>
              </a:rPr>
              <a:t>GEANT4 simulation</a:t>
            </a:r>
            <a:endParaRPr lang="en-US" dirty="0">
              <a:solidFill>
                <a:schemeClr val="bg1"/>
              </a:solidFill>
              <a:latin typeface="Times New Roman" pitchFamily="18" charset="0"/>
            </a:endParaRPr>
          </a:p>
        </p:txBody>
      </p:sp>
      <p:pic>
        <p:nvPicPr>
          <p:cNvPr id="312324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675584" y="3736421"/>
            <a:ext cx="3693982" cy="2619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ZoneTexte 10"/>
          <p:cNvSpPr txBox="1"/>
          <p:nvPr/>
        </p:nvSpPr>
        <p:spPr>
          <a:xfrm>
            <a:off x="0" y="6258911"/>
            <a:ext cx="1828795" cy="58477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fr-FR" sz="1600" dirty="0" smtClean="0">
                <a:latin typeface="Times New Roman" pitchFamily="18" charset="0"/>
                <a:cs typeface="Times New Roman" pitchFamily="18" charset="0"/>
              </a:rPr>
              <a:t>80% of neutrons in </a:t>
            </a:r>
            <a:r>
              <a:rPr lang="fr-FR" sz="1600" dirty="0" err="1" smtClean="0">
                <a:latin typeface="Times New Roman" pitchFamily="18" charset="0"/>
                <a:cs typeface="Times New Roman" pitchFamily="18" charset="0"/>
              </a:rPr>
              <a:t>CND</a:t>
            </a:r>
            <a:r>
              <a:rPr lang="fr-FR" sz="1600" dirty="0" smtClean="0">
                <a:latin typeface="Times New Roman" pitchFamily="18" charset="0"/>
                <a:cs typeface="Times New Roman" pitchFamily="18" charset="0"/>
              </a:rPr>
              <a:t> (</a:t>
            </a:r>
            <a:r>
              <a:rPr lang="fr-FR" sz="1600" dirty="0" smtClean="0">
                <a:latin typeface="Symbol" pitchFamily="18" charset="2"/>
                <a:cs typeface="Times New Roman" pitchFamily="18" charset="0"/>
              </a:rPr>
              <a:t>q</a:t>
            </a:r>
            <a:r>
              <a:rPr lang="fr-FR" sz="1600" dirty="0" smtClean="0">
                <a:latin typeface="Times New Roman" pitchFamily="18" charset="0"/>
                <a:cs typeface="Times New Roman" pitchFamily="18" charset="0"/>
              </a:rPr>
              <a:t>&gt;40°)</a:t>
            </a:r>
            <a:endParaRPr lang="en-US" sz="16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ZoneTexte 11"/>
          <p:cNvSpPr txBox="1"/>
          <p:nvPr/>
        </p:nvSpPr>
        <p:spPr>
          <a:xfrm>
            <a:off x="6999890" y="6320523"/>
            <a:ext cx="2144110" cy="58477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fr-FR" sz="1600" dirty="0" err="1" smtClean="0">
                <a:latin typeface="Times New Roman" pitchFamily="18" charset="0"/>
                <a:cs typeface="Times New Roman" pitchFamily="18" charset="0"/>
              </a:rPr>
              <a:t>nDVCS</a:t>
            </a:r>
            <a:r>
              <a:rPr lang="fr-FR" sz="1600" dirty="0" smtClean="0">
                <a:latin typeface="Times New Roman" pitchFamily="18" charset="0"/>
                <a:cs typeface="Times New Roman" pitchFamily="18" charset="0"/>
              </a:rPr>
              <a:t>-</a:t>
            </a:r>
            <a:r>
              <a:rPr lang="fr-FR" sz="1600" dirty="0" err="1" smtClean="0">
                <a:latin typeface="Times New Roman" pitchFamily="18" charset="0"/>
                <a:cs typeface="Times New Roman" pitchFamily="18" charset="0"/>
              </a:rPr>
              <a:t>BH</a:t>
            </a:r>
            <a:r>
              <a:rPr lang="fr-FR" sz="1600" dirty="0" smtClean="0">
                <a:latin typeface="Times New Roman" pitchFamily="18" charset="0"/>
                <a:cs typeface="Times New Roman" pitchFamily="18" charset="0"/>
              </a:rPr>
              <a:t> photons have E&gt;2 </a:t>
            </a:r>
            <a:r>
              <a:rPr lang="fr-FR" sz="1600" dirty="0" err="1" smtClean="0">
                <a:latin typeface="Times New Roman" pitchFamily="18" charset="0"/>
                <a:cs typeface="Times New Roman" pitchFamily="18" charset="0"/>
              </a:rPr>
              <a:t>GeV</a:t>
            </a:r>
            <a:endParaRPr lang="en-US" sz="16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Grp="1" noChangeArrowheads="1"/>
          </p:cNvSpPr>
          <p:nvPr>
            <p:ph type="title"/>
          </p:nvPr>
        </p:nvSpPr>
        <p:spPr>
          <a:xfrm>
            <a:off x="858" y="-53975"/>
            <a:ext cx="8229600" cy="579438"/>
          </a:xfrm>
        </p:spPr>
        <p:txBody>
          <a:bodyPr/>
          <a:lstStyle/>
          <a:p>
            <a:pPr algn="l" eaLnBrk="1" hangingPunct="1"/>
            <a:r>
              <a:rPr lang="en-US" sz="2800" b="1" dirty="0" smtClean="0">
                <a:solidFill>
                  <a:srgbClr val="0000FF"/>
                </a:solidFill>
                <a:latin typeface="Times New Roman" pitchFamily="18" charset="0"/>
              </a:rPr>
              <a:t>Definitions of </a:t>
            </a:r>
            <a:r>
              <a:rPr lang="en-US" sz="2800" b="1" dirty="0" err="1" smtClean="0">
                <a:solidFill>
                  <a:srgbClr val="0000FF"/>
                </a:solidFill>
                <a:latin typeface="Times New Roman" pitchFamily="18" charset="0"/>
              </a:rPr>
              <a:t>nDVCS</a:t>
            </a:r>
            <a:r>
              <a:rPr lang="en-US" sz="2800" b="1" dirty="0" smtClean="0">
                <a:solidFill>
                  <a:srgbClr val="0000FF"/>
                </a:solidFill>
                <a:latin typeface="Times New Roman" pitchFamily="18" charset="0"/>
              </a:rPr>
              <a:t> observables</a:t>
            </a:r>
          </a:p>
        </p:txBody>
      </p:sp>
      <p:graphicFrame>
        <p:nvGraphicFramePr>
          <p:cNvPr id="7" name="Object 9"/>
          <p:cNvGraphicFramePr>
            <a:graphicFrameLocks noChangeAspect="1"/>
          </p:cNvGraphicFramePr>
          <p:nvPr/>
        </p:nvGraphicFramePr>
        <p:xfrm>
          <a:off x="96616" y="602472"/>
          <a:ext cx="4652962" cy="825500"/>
        </p:xfrm>
        <a:graphic>
          <a:graphicData uri="http://schemas.openxmlformats.org/presentationml/2006/ole">
            <p:oleObj spid="_x0000_s314371" name="Équation" r:id="rId3" imgW="2654280" imgH="469800" progId="Equation.3">
              <p:embed/>
            </p:oleObj>
          </a:graphicData>
        </a:graphic>
      </p:graphicFrame>
      <p:graphicFrame>
        <p:nvGraphicFramePr>
          <p:cNvPr id="8" name="Object 10"/>
          <p:cNvGraphicFramePr>
            <a:graphicFrameLocks noChangeAspect="1"/>
          </p:cNvGraphicFramePr>
          <p:nvPr/>
        </p:nvGraphicFramePr>
        <p:xfrm>
          <a:off x="118623" y="1801845"/>
          <a:ext cx="4699000" cy="795337"/>
        </p:xfrm>
        <a:graphic>
          <a:graphicData uri="http://schemas.openxmlformats.org/presentationml/2006/ole">
            <p:oleObj spid="_x0000_s314372" name="Équation" r:id="rId4" imgW="2781000" imgH="469800" progId="Equation.3">
              <p:embed/>
            </p:oleObj>
          </a:graphicData>
        </a:graphic>
      </p:graphicFrame>
      <p:sp>
        <p:nvSpPr>
          <p:cNvPr id="11" name="ZoneTexte 16"/>
          <p:cNvSpPr txBox="1">
            <a:spLocks noChangeArrowheads="1"/>
          </p:cNvSpPr>
          <p:nvPr/>
        </p:nvSpPr>
        <p:spPr bwMode="auto">
          <a:xfrm>
            <a:off x="4867919" y="700076"/>
            <a:ext cx="1317668" cy="646331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b="1" dirty="0" smtClean="0">
                <a:latin typeface="Times New Roman" pitchFamily="18" charset="0"/>
                <a:cs typeface="Times New Roman" pitchFamily="18" charset="0"/>
              </a:rPr>
              <a:t>Target</a:t>
            </a:r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-spin</a:t>
            </a:r>
          </a:p>
          <a:p>
            <a:r>
              <a:rPr lang="fr-FR" dirty="0" err="1" smtClean="0">
                <a:latin typeface="Times New Roman" pitchFamily="18" charset="0"/>
                <a:cs typeface="Times New Roman" pitchFamily="18" charset="0"/>
              </a:rPr>
              <a:t>asymmetry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ZoneTexte 17"/>
          <p:cNvSpPr txBox="1">
            <a:spLocks noChangeArrowheads="1"/>
          </p:cNvSpPr>
          <p:nvPr/>
        </p:nvSpPr>
        <p:spPr bwMode="auto">
          <a:xfrm>
            <a:off x="4912375" y="1839338"/>
            <a:ext cx="1358064" cy="646331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b="1" dirty="0" smtClean="0">
                <a:latin typeface="Times New Roman" pitchFamily="18" charset="0"/>
                <a:cs typeface="Times New Roman" pitchFamily="18" charset="0"/>
              </a:rPr>
              <a:t>Double</a:t>
            </a:r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 spin</a:t>
            </a:r>
          </a:p>
          <a:p>
            <a:r>
              <a:rPr lang="fr-FR" dirty="0" err="1" smtClean="0">
                <a:latin typeface="Times New Roman" pitchFamily="18" charset="0"/>
                <a:cs typeface="Times New Roman" pitchFamily="18" charset="0"/>
              </a:rPr>
              <a:t>asymmetry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4" name="ZoneTexte 19"/>
          <p:cNvSpPr txBox="1">
            <a:spLocks noChangeArrowheads="1"/>
          </p:cNvSpPr>
          <p:nvPr/>
        </p:nvSpPr>
        <p:spPr bwMode="auto">
          <a:xfrm>
            <a:off x="5591231" y="31532"/>
            <a:ext cx="3489097" cy="369332"/>
          </a:xfrm>
          <a:prstGeom prst="rect">
            <a:avLst/>
          </a:prstGeom>
          <a:solidFill>
            <a:srgbClr val="FFCCCC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dirty="0">
                <a:latin typeface="Times New Roman" pitchFamily="18" charset="0"/>
                <a:cs typeface="Times New Roman" pitchFamily="18" charset="0"/>
              </a:rPr>
              <a:t>For </a:t>
            </a:r>
            <a:r>
              <a:rPr lang="fr-FR" dirty="0" err="1">
                <a:latin typeface="Times New Roman" pitchFamily="18" charset="0"/>
                <a:cs typeface="Times New Roman" pitchFamily="18" charset="0"/>
              </a:rPr>
              <a:t>each</a:t>
            </a:r>
            <a:r>
              <a:rPr lang="fr-FR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4-D. </a:t>
            </a:r>
            <a:r>
              <a:rPr lang="fr-FR" dirty="0" err="1">
                <a:latin typeface="Times New Roman" pitchFamily="18" charset="0"/>
                <a:cs typeface="Times New Roman" pitchFamily="18" charset="0"/>
              </a:rPr>
              <a:t>bin</a:t>
            </a:r>
            <a:r>
              <a:rPr lang="fr-FR" dirty="0">
                <a:latin typeface="Times New Roman" pitchFamily="18" charset="0"/>
                <a:cs typeface="Times New Roman" pitchFamily="18" charset="0"/>
              </a:rPr>
              <a:t> in </a:t>
            </a:r>
            <a:r>
              <a:rPr lang="fr-FR" b="1" dirty="0">
                <a:latin typeface="Times New Roman" pitchFamily="18" charset="0"/>
                <a:cs typeface="Times New Roman" pitchFamily="18" charset="0"/>
              </a:rPr>
              <a:t>(Q</a:t>
            </a:r>
            <a:r>
              <a:rPr lang="fr-FR" b="1" baseline="30000" dirty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fr-FR" b="1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fr-FR" b="1" dirty="0" err="1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fr-FR" b="1" baseline="-25000" dirty="0" err="1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fr-FR" b="1" dirty="0">
                <a:latin typeface="Times New Roman" pitchFamily="18" charset="0"/>
                <a:cs typeface="Times New Roman" pitchFamily="18" charset="0"/>
              </a:rPr>
              <a:t>, -t, </a:t>
            </a:r>
            <a:r>
              <a:rPr lang="fr-FR" b="1" dirty="0">
                <a:latin typeface="Symbol" pitchFamily="18" charset="2"/>
                <a:cs typeface="Times New Roman" pitchFamily="18" charset="0"/>
              </a:rPr>
              <a:t>f</a:t>
            </a:r>
            <a:r>
              <a:rPr lang="fr-FR" b="1" dirty="0" smtClean="0">
                <a:latin typeface="Times New Roman" pitchFamily="18" charset="0"/>
                <a:cs typeface="Times New Roman" pitchFamily="18" charset="0"/>
              </a:rPr>
              <a:t>)</a:t>
            </a:r>
            <a:endParaRPr lang="en-US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6" name="Text Box 17"/>
          <p:cNvSpPr txBox="1">
            <a:spLocks noChangeArrowheads="1"/>
          </p:cNvSpPr>
          <p:nvPr/>
        </p:nvSpPr>
        <p:spPr bwMode="auto">
          <a:xfrm>
            <a:off x="6543675" y="657416"/>
            <a:ext cx="165461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2400" b="0" i="1" dirty="0" err="1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Im</a:t>
            </a:r>
            <a:r>
              <a:rPr lang="en-US" sz="2400" b="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{</a:t>
            </a:r>
            <a:r>
              <a:rPr lang="en-US" sz="2800" b="1" dirty="0" err="1" smtClean="0">
                <a:solidFill>
                  <a:srgbClr val="0000FF"/>
                </a:solidFill>
                <a:latin typeface="Monotype Corsiva" pitchFamily="66" charset="0"/>
                <a:cs typeface="Times New Roman" pitchFamily="18" charset="0"/>
              </a:rPr>
              <a:t>H</a:t>
            </a:r>
            <a:r>
              <a:rPr lang="en-US" sz="2800" b="1" baseline="-25000" dirty="0" err="1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sz="280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2400" b="0" dirty="0" smtClean="0">
                <a:solidFill>
                  <a:srgbClr val="0000FF"/>
                </a:solidFill>
                <a:latin typeface="Monotype Corsiva" pitchFamily="66" charset="0"/>
                <a:cs typeface="Times New Roman" pitchFamily="18" charset="0"/>
              </a:rPr>
              <a:t>E</a:t>
            </a:r>
            <a:r>
              <a:rPr lang="en-US" sz="2400" b="0" baseline="-2500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sz="2400" b="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}</a:t>
            </a:r>
            <a:endParaRPr lang="en-US" sz="2400" b="0" dirty="0">
              <a:solidFill>
                <a:srgbClr val="0000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2" name="Text Box 17"/>
          <p:cNvSpPr txBox="1">
            <a:spLocks noChangeArrowheads="1"/>
          </p:cNvSpPr>
          <p:nvPr/>
        </p:nvSpPr>
        <p:spPr bwMode="auto">
          <a:xfrm>
            <a:off x="6523452" y="1929168"/>
            <a:ext cx="1653017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2400" b="0" i="1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Re</a:t>
            </a:r>
            <a:r>
              <a:rPr lang="en-US" sz="2400" b="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{</a:t>
            </a:r>
            <a:r>
              <a:rPr lang="en-US" sz="2800" b="1" dirty="0" err="1" smtClean="0">
                <a:solidFill>
                  <a:srgbClr val="0000FF"/>
                </a:solidFill>
                <a:latin typeface="Monotype Corsiva" pitchFamily="66" charset="0"/>
                <a:cs typeface="Times New Roman" pitchFamily="18" charset="0"/>
              </a:rPr>
              <a:t>H</a:t>
            </a:r>
            <a:r>
              <a:rPr lang="en-US" sz="2800" b="1" baseline="-25000" dirty="0" err="1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sz="280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2400" b="0" dirty="0" smtClean="0">
                <a:solidFill>
                  <a:srgbClr val="0000FF"/>
                </a:solidFill>
                <a:latin typeface="Monotype Corsiva" pitchFamily="66" charset="0"/>
                <a:cs typeface="Times New Roman" pitchFamily="18" charset="0"/>
              </a:rPr>
              <a:t>E</a:t>
            </a:r>
            <a:r>
              <a:rPr lang="en-US" sz="2400" b="0" baseline="-2500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sz="2400" b="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}</a:t>
            </a:r>
            <a:endParaRPr lang="en-US" sz="2400" b="0" dirty="0">
              <a:solidFill>
                <a:srgbClr val="0000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5" name="ZoneTexte 24"/>
          <p:cNvSpPr txBox="1"/>
          <p:nvPr/>
        </p:nvSpPr>
        <p:spPr>
          <a:xfrm>
            <a:off x="5943607" y="3168867"/>
            <a:ext cx="2743194" cy="1015663"/>
          </a:xfrm>
          <a:prstGeom prst="rect">
            <a:avLst/>
          </a:prstGeom>
          <a:solidFill>
            <a:srgbClr val="BBE0E3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2000" dirty="0" err="1" smtClean="0">
                <a:latin typeface="Times New Roman" pitchFamily="18" charset="0"/>
                <a:cs typeface="Times New Roman" pitchFamily="18" charset="0"/>
              </a:rPr>
              <a:t>Yields</a:t>
            </a:r>
            <a:r>
              <a:rPr lang="fr-FR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sz="2000" dirty="0" err="1" smtClean="0">
                <a:latin typeface="Times New Roman" pitchFamily="18" charset="0"/>
                <a:cs typeface="Times New Roman" pitchFamily="18" charset="0"/>
              </a:rPr>
              <a:t>extracted</a:t>
            </a:r>
            <a:r>
              <a:rPr lang="fr-FR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sz="2000" dirty="0" err="1" smtClean="0">
                <a:latin typeface="Times New Roman" pitchFamily="18" charset="0"/>
                <a:cs typeface="Times New Roman" pitchFamily="18" charset="0"/>
              </a:rPr>
              <a:t>applying</a:t>
            </a:r>
            <a:r>
              <a:rPr lang="fr-FR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sz="2000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exclusivity</a:t>
            </a:r>
            <a:r>
              <a:rPr lang="fr-FR" sz="2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sz="2000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cuts</a:t>
            </a:r>
            <a:r>
              <a:rPr lang="fr-FR" sz="2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sz="2000" dirty="0" smtClean="0">
                <a:latin typeface="Times New Roman" pitchFamily="18" charset="0"/>
                <a:cs typeface="Times New Roman" pitchFamily="18" charset="0"/>
              </a:rPr>
              <a:t>to </a:t>
            </a:r>
            <a:r>
              <a:rPr lang="fr-FR" sz="2000" dirty="0" err="1" smtClean="0">
                <a:latin typeface="Times New Roman" pitchFamily="18" charset="0"/>
                <a:cs typeface="Times New Roman" pitchFamily="18" charset="0"/>
              </a:rPr>
              <a:t>en</a:t>
            </a:r>
            <a:r>
              <a:rPr lang="fr-FR" sz="2000" dirty="0" err="1" smtClean="0">
                <a:latin typeface="Symbol" pitchFamily="18" charset="2"/>
                <a:cs typeface="Times New Roman" pitchFamily="18" charset="0"/>
              </a:rPr>
              <a:t>g</a:t>
            </a:r>
            <a:r>
              <a:rPr lang="fr-FR" sz="2000" dirty="0" err="1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fr-FR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sz="2000" dirty="0" err="1" smtClean="0">
                <a:latin typeface="Times New Roman" pitchFamily="18" charset="0"/>
                <a:cs typeface="Times New Roman" pitchFamily="18" charset="0"/>
              </a:rPr>
              <a:t>events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14378" name="Picture 10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1533" y="2644630"/>
            <a:ext cx="5486398" cy="42043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" name="ZoneTexte 30"/>
          <p:cNvSpPr txBox="1"/>
          <p:nvPr/>
        </p:nvSpPr>
        <p:spPr>
          <a:xfrm>
            <a:off x="3601543" y="4776932"/>
            <a:ext cx="313457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 smtClean="0">
                <a:latin typeface="Times New Roman" pitchFamily="18" charset="0"/>
                <a:cs typeface="Times New Roman" pitchFamily="18" charset="0"/>
              </a:rPr>
              <a:t>Exclusivity</a:t>
            </a:r>
            <a:r>
              <a:rPr lang="fr-FR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sz="2000" dirty="0" err="1" smtClean="0">
                <a:latin typeface="Times New Roman" pitchFamily="18" charset="0"/>
                <a:cs typeface="Times New Roman" pitchFamily="18" charset="0"/>
              </a:rPr>
              <a:t>cuts</a:t>
            </a:r>
            <a:r>
              <a:rPr lang="fr-FR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sz="2000" dirty="0" err="1" smtClean="0">
                <a:latin typeface="Times New Roman" pitchFamily="18" charset="0"/>
                <a:cs typeface="Times New Roman" pitchFamily="18" charset="0"/>
              </a:rPr>
              <a:t>suppress</a:t>
            </a:r>
            <a:r>
              <a:rPr lang="fr-FR" sz="2000" dirty="0" smtClean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>
              <a:buFont typeface="Arial" pitchFamily="34" charset="0"/>
              <a:buChar char="•"/>
            </a:pPr>
            <a:r>
              <a:rPr lang="fr-FR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sz="2000" dirty="0" err="1" smtClean="0">
                <a:latin typeface="Times New Roman" pitchFamily="18" charset="0"/>
                <a:cs typeface="Times New Roman" pitchFamily="18" charset="0"/>
              </a:rPr>
              <a:t>nuclear</a:t>
            </a:r>
            <a:r>
              <a:rPr lang="fr-FR" sz="2000" dirty="0" smtClean="0">
                <a:latin typeface="Times New Roman" pitchFamily="18" charset="0"/>
                <a:cs typeface="Times New Roman" pitchFamily="18" charset="0"/>
              </a:rPr>
              <a:t> background (</a:t>
            </a:r>
            <a:r>
              <a:rPr lang="fr-FR" sz="2000" baseline="30000" dirty="0" smtClean="0">
                <a:latin typeface="Times New Roman" pitchFamily="18" charset="0"/>
                <a:cs typeface="Times New Roman" pitchFamily="18" charset="0"/>
              </a:rPr>
              <a:t>14</a:t>
            </a:r>
            <a:r>
              <a:rPr lang="fr-FR" sz="2000" dirty="0" smtClean="0">
                <a:latin typeface="Times New Roman" pitchFamily="18" charset="0"/>
                <a:cs typeface="Times New Roman" pitchFamily="18" charset="0"/>
              </a:rPr>
              <a:t>N)</a:t>
            </a:r>
          </a:p>
          <a:p>
            <a:pPr>
              <a:buFont typeface="Arial" pitchFamily="34" charset="0"/>
              <a:buChar char="•"/>
            </a:pPr>
            <a:r>
              <a:rPr lang="fr-FR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sz="2000" dirty="0" smtClean="0">
                <a:latin typeface="Symbol" pitchFamily="18" charset="2"/>
                <a:cs typeface="Times New Roman" pitchFamily="18" charset="0"/>
              </a:rPr>
              <a:t>p</a:t>
            </a:r>
            <a:r>
              <a:rPr lang="fr-FR" sz="2000" baseline="30000" dirty="0" smtClean="0">
                <a:latin typeface="Times New Roman" pitchFamily="18" charset="0"/>
                <a:cs typeface="Times New Roman" pitchFamily="18" charset="0"/>
              </a:rPr>
              <a:t>0</a:t>
            </a:r>
            <a:r>
              <a:rPr lang="fr-FR" sz="2000" dirty="0" smtClean="0">
                <a:latin typeface="Times New Roman" pitchFamily="18" charset="0"/>
                <a:cs typeface="Times New Roman" pitchFamily="18" charset="0"/>
              </a:rPr>
              <a:t> background</a:t>
            </a:r>
          </a:p>
          <a:p>
            <a:pPr>
              <a:buFont typeface="Arial" pitchFamily="34" charset="0"/>
              <a:buChar char="•"/>
            </a:pPr>
            <a:r>
              <a:rPr lang="fr-FR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sz="2000" dirty="0" err="1" smtClean="0">
                <a:latin typeface="Times New Roman" pitchFamily="18" charset="0"/>
                <a:cs typeface="Times New Roman" pitchFamily="18" charset="0"/>
              </a:rPr>
              <a:t>accidentals</a:t>
            </a:r>
            <a:r>
              <a:rPr lang="fr-FR" sz="2000" dirty="0" smtClean="0">
                <a:latin typeface="Times New Roman" pitchFamily="18" charset="0"/>
                <a:cs typeface="Times New Roman" pitchFamily="18" charset="0"/>
              </a:rPr>
              <a:t> in the </a:t>
            </a:r>
            <a:r>
              <a:rPr lang="fr-FR" sz="2000" dirty="0" err="1" smtClean="0">
                <a:latin typeface="Times New Roman" pitchFamily="18" charset="0"/>
                <a:cs typeface="Times New Roman" pitchFamily="18" charset="0"/>
              </a:rPr>
              <a:t>CND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314379" name="Object 8"/>
          <p:cNvGraphicFramePr>
            <a:graphicFrameLocks noChangeAspect="1"/>
          </p:cNvGraphicFramePr>
          <p:nvPr/>
        </p:nvGraphicFramePr>
        <p:xfrm>
          <a:off x="6482859" y="5910201"/>
          <a:ext cx="2503487" cy="727075"/>
        </p:xfrm>
        <a:graphic>
          <a:graphicData uri="http://schemas.openxmlformats.org/presentationml/2006/ole">
            <p:oleObj spid="_x0000_s314379" name="Équation" r:id="rId6" imgW="1663560" imgH="482400" progId="Equation.3">
              <p:embed/>
            </p:oleObj>
          </a:graphicData>
        </a:graphic>
      </p:graphicFrame>
      <p:sp>
        <p:nvSpPr>
          <p:cNvPr id="33" name="Virage 32"/>
          <p:cNvSpPr/>
          <p:nvPr/>
        </p:nvSpPr>
        <p:spPr bwMode="auto">
          <a:xfrm rot="5400000">
            <a:off x="6653044" y="5281451"/>
            <a:ext cx="614855" cy="520262"/>
          </a:xfrm>
          <a:prstGeom prst="ben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ZoneTexte 33"/>
          <p:cNvSpPr txBox="1"/>
          <p:nvPr/>
        </p:nvSpPr>
        <p:spPr>
          <a:xfrm>
            <a:off x="220716" y="2711667"/>
            <a:ext cx="14446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>
                <a:latin typeface="Times New Roman" pitchFamily="18" charset="0"/>
                <a:cs typeface="Times New Roman" pitchFamily="18" charset="0"/>
              </a:rPr>
              <a:t>MM</a:t>
            </a:r>
            <a:r>
              <a:rPr lang="fr-FR" sz="1400" baseline="30000" dirty="0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fr-FR" sz="1400" dirty="0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fr-FR" sz="1400" dirty="0" err="1" smtClean="0">
                <a:latin typeface="Times New Roman" pitchFamily="18" charset="0"/>
                <a:cs typeface="Times New Roman" pitchFamily="18" charset="0"/>
              </a:rPr>
              <a:t>ed</a:t>
            </a:r>
            <a:r>
              <a:rPr lang="fr-FR" sz="1400" dirty="0" smtClean="0">
                <a:latin typeface="Times New Roman" pitchFamily="18" charset="0"/>
                <a:cs typeface="Times New Roman" pitchFamily="18" charset="0"/>
              </a:rPr>
              <a:t>→</a:t>
            </a:r>
            <a:r>
              <a:rPr lang="fr-FR" sz="1400" dirty="0" err="1" smtClean="0">
                <a:latin typeface="Times New Roman" pitchFamily="18" charset="0"/>
                <a:cs typeface="Times New Roman" pitchFamily="18" charset="0"/>
              </a:rPr>
              <a:t>en</a:t>
            </a:r>
            <a:r>
              <a:rPr lang="fr-FR" sz="1400" dirty="0" err="1" smtClean="0">
                <a:latin typeface="Symbol" pitchFamily="18" charset="2"/>
                <a:cs typeface="Times New Roman" pitchFamily="18" charset="0"/>
              </a:rPr>
              <a:t>g</a:t>
            </a:r>
            <a:r>
              <a:rPr lang="fr-FR" sz="1400" dirty="0" err="1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fr-FR" sz="1400" dirty="0" smtClean="0">
                <a:latin typeface="Times New Roman" pitchFamily="18" charset="0"/>
                <a:cs typeface="Times New Roman" pitchFamily="18" charset="0"/>
              </a:rPr>
              <a:t>)</a:t>
            </a:r>
            <a:endParaRPr lang="en-US" sz="1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5" name="ZoneTexte 34"/>
          <p:cNvSpPr txBox="1"/>
          <p:nvPr/>
        </p:nvSpPr>
        <p:spPr>
          <a:xfrm>
            <a:off x="2296515" y="2706411"/>
            <a:ext cx="13628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>
                <a:latin typeface="Times New Roman" pitchFamily="18" charset="0"/>
                <a:cs typeface="Times New Roman" pitchFamily="18" charset="0"/>
              </a:rPr>
              <a:t>p(x)(</a:t>
            </a:r>
            <a:r>
              <a:rPr lang="fr-FR" sz="1400" dirty="0" err="1" smtClean="0">
                <a:latin typeface="Times New Roman" pitchFamily="18" charset="0"/>
                <a:cs typeface="Times New Roman" pitchFamily="18" charset="0"/>
              </a:rPr>
              <a:t>ed</a:t>
            </a:r>
            <a:r>
              <a:rPr lang="fr-FR" sz="1400" dirty="0" smtClean="0">
                <a:latin typeface="Times New Roman" pitchFamily="18" charset="0"/>
                <a:cs typeface="Times New Roman" pitchFamily="18" charset="0"/>
              </a:rPr>
              <a:t>→</a:t>
            </a:r>
            <a:r>
              <a:rPr lang="fr-FR" sz="1400" dirty="0" err="1" smtClean="0">
                <a:latin typeface="Times New Roman" pitchFamily="18" charset="0"/>
                <a:cs typeface="Times New Roman" pitchFamily="18" charset="0"/>
              </a:rPr>
              <a:t>en</a:t>
            </a:r>
            <a:r>
              <a:rPr lang="fr-FR" sz="1400" dirty="0" err="1" smtClean="0">
                <a:latin typeface="Symbol" pitchFamily="18" charset="2"/>
                <a:cs typeface="Times New Roman" pitchFamily="18" charset="0"/>
              </a:rPr>
              <a:t>g</a:t>
            </a:r>
            <a:r>
              <a:rPr lang="fr-FR" sz="1400" dirty="0" err="1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fr-FR" sz="1400" dirty="0" smtClean="0">
                <a:latin typeface="Times New Roman" pitchFamily="18" charset="0"/>
                <a:cs typeface="Times New Roman" pitchFamily="18" charset="0"/>
              </a:rPr>
              <a:t>)</a:t>
            </a:r>
            <a:endParaRPr lang="en-US" sz="1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6" name="ZoneTexte 35"/>
          <p:cNvSpPr txBox="1"/>
          <p:nvPr/>
        </p:nvSpPr>
        <p:spPr>
          <a:xfrm>
            <a:off x="3983419" y="2722176"/>
            <a:ext cx="14446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>
                <a:latin typeface="Times New Roman" pitchFamily="18" charset="0"/>
                <a:cs typeface="Times New Roman" pitchFamily="18" charset="0"/>
              </a:rPr>
              <a:t>MM</a:t>
            </a:r>
            <a:r>
              <a:rPr lang="fr-FR" sz="1400" baseline="30000" dirty="0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fr-FR" sz="1400" dirty="0" smtClean="0">
                <a:latin typeface="Times New Roman" pitchFamily="18" charset="0"/>
                <a:cs typeface="Times New Roman" pitchFamily="18" charset="0"/>
              </a:rPr>
              <a:t>(en→</a:t>
            </a:r>
            <a:r>
              <a:rPr lang="fr-FR" sz="1400" dirty="0" err="1" smtClean="0">
                <a:latin typeface="Times New Roman" pitchFamily="18" charset="0"/>
                <a:cs typeface="Times New Roman" pitchFamily="18" charset="0"/>
              </a:rPr>
              <a:t>en</a:t>
            </a:r>
            <a:r>
              <a:rPr lang="fr-FR" sz="1400" dirty="0" err="1" smtClean="0">
                <a:latin typeface="Symbol" pitchFamily="18" charset="2"/>
                <a:cs typeface="Times New Roman" pitchFamily="18" charset="0"/>
              </a:rPr>
              <a:t>g</a:t>
            </a:r>
            <a:r>
              <a:rPr lang="fr-FR" sz="1400" dirty="0" err="1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fr-FR" sz="1400" dirty="0" smtClean="0">
                <a:latin typeface="Times New Roman" pitchFamily="18" charset="0"/>
                <a:cs typeface="Times New Roman" pitchFamily="18" charset="0"/>
              </a:rPr>
              <a:t>)</a:t>
            </a:r>
            <a:endParaRPr lang="en-US" sz="1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7" name="ZoneTexte 36"/>
          <p:cNvSpPr txBox="1"/>
          <p:nvPr/>
        </p:nvSpPr>
        <p:spPr>
          <a:xfrm>
            <a:off x="7267909" y="5029207"/>
            <a:ext cx="15888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>
                <a:latin typeface="Times New Roman" pitchFamily="18" charset="0"/>
                <a:cs typeface="Times New Roman" pitchFamily="18" charset="0"/>
              </a:rPr>
              <a:t>Dilution factor </a:t>
            </a:r>
          </a:p>
          <a:p>
            <a:r>
              <a:rPr lang="fr-FR" sz="1600" dirty="0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fr-FR" sz="1600" dirty="0" err="1" smtClean="0">
                <a:latin typeface="Times New Roman" pitchFamily="18" charset="0"/>
                <a:cs typeface="Times New Roman" pitchFamily="18" charset="0"/>
              </a:rPr>
              <a:t>needs</a:t>
            </a:r>
            <a:r>
              <a:rPr lang="fr-FR" sz="1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sz="1600" baseline="30000" dirty="0" smtClean="0">
                <a:latin typeface="Times New Roman" pitchFamily="18" charset="0"/>
                <a:cs typeface="Times New Roman" pitchFamily="18" charset="0"/>
              </a:rPr>
              <a:t>12</a:t>
            </a:r>
            <a:r>
              <a:rPr lang="fr-FR" sz="1600" dirty="0" smtClean="0">
                <a:latin typeface="Times New Roman" pitchFamily="18" charset="0"/>
                <a:cs typeface="Times New Roman" pitchFamily="18" charset="0"/>
              </a:rPr>
              <a:t>C data)</a:t>
            </a:r>
            <a:endParaRPr lang="en-US" sz="16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4" name="ZoneTexte 23"/>
          <p:cNvSpPr txBox="1"/>
          <p:nvPr/>
        </p:nvSpPr>
        <p:spPr>
          <a:xfrm>
            <a:off x="367870" y="4892560"/>
            <a:ext cx="13628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>
                <a:latin typeface="Times New Roman" pitchFamily="18" charset="0"/>
                <a:cs typeface="Times New Roman" pitchFamily="18" charset="0"/>
              </a:rPr>
              <a:t>E(x)(</a:t>
            </a:r>
            <a:r>
              <a:rPr lang="fr-FR" sz="1400" dirty="0" err="1" smtClean="0">
                <a:latin typeface="Times New Roman" pitchFamily="18" charset="0"/>
                <a:cs typeface="Times New Roman" pitchFamily="18" charset="0"/>
              </a:rPr>
              <a:t>ed</a:t>
            </a:r>
            <a:r>
              <a:rPr lang="fr-FR" sz="1400" dirty="0" smtClean="0">
                <a:latin typeface="Times New Roman" pitchFamily="18" charset="0"/>
                <a:cs typeface="Times New Roman" pitchFamily="18" charset="0"/>
              </a:rPr>
              <a:t>→</a:t>
            </a:r>
            <a:r>
              <a:rPr lang="fr-FR" sz="1400" dirty="0" err="1" smtClean="0">
                <a:latin typeface="Times New Roman" pitchFamily="18" charset="0"/>
                <a:cs typeface="Times New Roman" pitchFamily="18" charset="0"/>
              </a:rPr>
              <a:t>en</a:t>
            </a:r>
            <a:r>
              <a:rPr lang="fr-FR" sz="1400" dirty="0" err="1" smtClean="0">
                <a:latin typeface="Symbol" pitchFamily="18" charset="2"/>
                <a:cs typeface="Times New Roman" pitchFamily="18" charset="0"/>
              </a:rPr>
              <a:t>g</a:t>
            </a:r>
            <a:r>
              <a:rPr lang="fr-FR" sz="1400" dirty="0" err="1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fr-FR" sz="1400" dirty="0" smtClean="0">
                <a:latin typeface="Times New Roman" pitchFamily="18" charset="0"/>
                <a:cs typeface="Times New Roman" pitchFamily="18" charset="0"/>
              </a:rPr>
              <a:t>)</a:t>
            </a:r>
            <a:endParaRPr lang="en-US" sz="1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6" name="ZoneTexte 25"/>
          <p:cNvSpPr txBox="1"/>
          <p:nvPr/>
        </p:nvSpPr>
        <p:spPr>
          <a:xfrm>
            <a:off x="2222934" y="4887307"/>
            <a:ext cx="14302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 smtClean="0">
                <a:latin typeface="Times New Roman" pitchFamily="18" charset="0"/>
                <a:cs typeface="Times New Roman" pitchFamily="18" charset="0"/>
              </a:rPr>
              <a:t>p</a:t>
            </a:r>
            <a:r>
              <a:rPr lang="fr-FR" sz="1400" baseline="-25000" dirty="0" err="1" smtClean="0">
                <a:latin typeface="Times New Roman" pitchFamily="18" charset="0"/>
                <a:cs typeface="Times New Roman" pitchFamily="18" charset="0"/>
              </a:rPr>
              <a:t>perp</a:t>
            </a:r>
            <a:r>
              <a:rPr lang="fr-FR" sz="1400" dirty="0" smtClean="0">
                <a:latin typeface="Times New Roman" pitchFamily="18" charset="0"/>
                <a:cs typeface="Times New Roman" pitchFamily="18" charset="0"/>
              </a:rPr>
              <a:t> (en→</a:t>
            </a:r>
            <a:r>
              <a:rPr lang="fr-FR" sz="1400" dirty="0" err="1" smtClean="0">
                <a:latin typeface="Times New Roman" pitchFamily="18" charset="0"/>
                <a:cs typeface="Times New Roman" pitchFamily="18" charset="0"/>
              </a:rPr>
              <a:t>en</a:t>
            </a:r>
            <a:r>
              <a:rPr lang="fr-FR" sz="1400" dirty="0" err="1" smtClean="0">
                <a:latin typeface="Symbol" pitchFamily="18" charset="2"/>
                <a:cs typeface="Times New Roman" pitchFamily="18" charset="0"/>
              </a:rPr>
              <a:t>g</a:t>
            </a:r>
            <a:r>
              <a:rPr lang="fr-FR" sz="1400" dirty="0" err="1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fr-FR" sz="1400" dirty="0" smtClean="0">
                <a:latin typeface="Times New Roman" pitchFamily="18" charset="0"/>
                <a:cs typeface="Times New Roman" pitchFamily="18" charset="0"/>
              </a:rPr>
              <a:t>)</a:t>
            </a:r>
            <a:endParaRPr lang="en-US" sz="14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351" name="Picture 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" y="3974343"/>
            <a:ext cx="3673336" cy="28836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4"/>
          <p:cNvSpPr>
            <a:spLocks noGrp="1" noChangeArrowheads="1"/>
          </p:cNvSpPr>
          <p:nvPr>
            <p:ph type="title"/>
          </p:nvPr>
        </p:nvSpPr>
        <p:spPr>
          <a:xfrm>
            <a:off x="858" y="-53975"/>
            <a:ext cx="8229600" cy="579438"/>
          </a:xfrm>
        </p:spPr>
        <p:txBody>
          <a:bodyPr/>
          <a:lstStyle/>
          <a:p>
            <a:pPr algn="l" eaLnBrk="1" hangingPunct="1"/>
            <a:r>
              <a:rPr lang="en-US" sz="2800" b="1" dirty="0" smtClean="0">
                <a:solidFill>
                  <a:srgbClr val="0000FF"/>
                </a:solidFill>
                <a:latin typeface="Times New Roman" pitchFamily="18" charset="0"/>
              </a:rPr>
              <a:t>Definitions of </a:t>
            </a:r>
            <a:r>
              <a:rPr lang="en-US" sz="2800" b="1" dirty="0" err="1" smtClean="0">
                <a:solidFill>
                  <a:srgbClr val="0000FF"/>
                </a:solidFill>
                <a:latin typeface="Times New Roman" pitchFamily="18" charset="0"/>
              </a:rPr>
              <a:t>nDVCS</a:t>
            </a:r>
            <a:r>
              <a:rPr lang="en-US" sz="2800" b="1" dirty="0" smtClean="0">
                <a:solidFill>
                  <a:srgbClr val="0000FF"/>
                </a:solidFill>
                <a:latin typeface="Times New Roman" pitchFamily="18" charset="0"/>
              </a:rPr>
              <a:t> observables</a:t>
            </a:r>
          </a:p>
        </p:txBody>
      </p:sp>
      <p:graphicFrame>
        <p:nvGraphicFramePr>
          <p:cNvPr id="5" name="Object 7"/>
          <p:cNvGraphicFramePr>
            <a:graphicFrameLocks noChangeAspect="1"/>
          </p:cNvGraphicFramePr>
          <p:nvPr/>
        </p:nvGraphicFramePr>
        <p:xfrm>
          <a:off x="247978" y="2807357"/>
          <a:ext cx="2311400" cy="755650"/>
        </p:xfrm>
        <a:graphic>
          <a:graphicData uri="http://schemas.openxmlformats.org/presentationml/2006/ole">
            <p:oleObj spid="_x0000_s313346" name="Équation" r:id="rId4" imgW="1320480" imgH="431640" progId="Equation.3">
              <p:embed/>
            </p:oleObj>
          </a:graphicData>
        </a:graphic>
      </p:graphicFrame>
      <p:graphicFrame>
        <p:nvGraphicFramePr>
          <p:cNvPr id="7" name="Object 9"/>
          <p:cNvGraphicFramePr>
            <a:graphicFrameLocks noChangeAspect="1"/>
          </p:cNvGraphicFramePr>
          <p:nvPr/>
        </p:nvGraphicFramePr>
        <p:xfrm>
          <a:off x="96616" y="602472"/>
          <a:ext cx="4652962" cy="825500"/>
        </p:xfrm>
        <a:graphic>
          <a:graphicData uri="http://schemas.openxmlformats.org/presentationml/2006/ole">
            <p:oleObj spid="_x0000_s313348" name="Équation" r:id="rId5" imgW="2654280" imgH="469800" progId="Equation.3">
              <p:embed/>
            </p:oleObj>
          </a:graphicData>
        </a:graphic>
      </p:graphicFrame>
      <p:graphicFrame>
        <p:nvGraphicFramePr>
          <p:cNvPr id="8" name="Object 10"/>
          <p:cNvGraphicFramePr>
            <a:graphicFrameLocks noChangeAspect="1"/>
          </p:cNvGraphicFramePr>
          <p:nvPr/>
        </p:nvGraphicFramePr>
        <p:xfrm>
          <a:off x="118623" y="1801845"/>
          <a:ext cx="4699000" cy="795337"/>
        </p:xfrm>
        <a:graphic>
          <a:graphicData uri="http://schemas.openxmlformats.org/presentationml/2006/ole">
            <p:oleObj spid="_x0000_s313349" name="Équation" r:id="rId6" imgW="2781000" imgH="469800" progId="Equation.3">
              <p:embed/>
            </p:oleObj>
          </a:graphicData>
        </a:graphic>
      </p:graphicFrame>
      <p:sp>
        <p:nvSpPr>
          <p:cNvPr id="11" name="ZoneTexte 16"/>
          <p:cNvSpPr txBox="1">
            <a:spLocks noChangeArrowheads="1"/>
          </p:cNvSpPr>
          <p:nvPr/>
        </p:nvSpPr>
        <p:spPr bwMode="auto">
          <a:xfrm>
            <a:off x="4867919" y="700076"/>
            <a:ext cx="1317668" cy="646331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b="1" dirty="0" smtClean="0">
                <a:latin typeface="Times New Roman" pitchFamily="18" charset="0"/>
                <a:cs typeface="Times New Roman" pitchFamily="18" charset="0"/>
              </a:rPr>
              <a:t>Target</a:t>
            </a:r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-spin</a:t>
            </a:r>
          </a:p>
          <a:p>
            <a:r>
              <a:rPr lang="fr-FR" dirty="0" err="1" smtClean="0">
                <a:latin typeface="Times New Roman" pitchFamily="18" charset="0"/>
                <a:cs typeface="Times New Roman" pitchFamily="18" charset="0"/>
              </a:rPr>
              <a:t>asymmetry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ZoneTexte 17"/>
          <p:cNvSpPr txBox="1">
            <a:spLocks noChangeArrowheads="1"/>
          </p:cNvSpPr>
          <p:nvPr/>
        </p:nvSpPr>
        <p:spPr bwMode="auto">
          <a:xfrm>
            <a:off x="4912375" y="1839338"/>
            <a:ext cx="1358064" cy="646331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b="1" dirty="0" smtClean="0">
                <a:latin typeface="Times New Roman" pitchFamily="18" charset="0"/>
                <a:cs typeface="Times New Roman" pitchFamily="18" charset="0"/>
              </a:rPr>
              <a:t>Double</a:t>
            </a:r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 spin</a:t>
            </a:r>
          </a:p>
          <a:p>
            <a:r>
              <a:rPr lang="fr-FR" dirty="0" err="1" smtClean="0">
                <a:latin typeface="Times New Roman" pitchFamily="18" charset="0"/>
                <a:cs typeface="Times New Roman" pitchFamily="18" charset="0"/>
              </a:rPr>
              <a:t>asymmetry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4" name="ZoneTexte 19"/>
          <p:cNvSpPr txBox="1">
            <a:spLocks noChangeArrowheads="1"/>
          </p:cNvSpPr>
          <p:nvPr/>
        </p:nvSpPr>
        <p:spPr bwMode="auto">
          <a:xfrm>
            <a:off x="5591231" y="31532"/>
            <a:ext cx="3489097" cy="369332"/>
          </a:xfrm>
          <a:prstGeom prst="rect">
            <a:avLst/>
          </a:prstGeom>
          <a:solidFill>
            <a:srgbClr val="FFCCCC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dirty="0">
                <a:latin typeface="Times New Roman" pitchFamily="18" charset="0"/>
                <a:cs typeface="Times New Roman" pitchFamily="18" charset="0"/>
              </a:rPr>
              <a:t>For </a:t>
            </a:r>
            <a:r>
              <a:rPr lang="fr-FR" dirty="0" err="1">
                <a:latin typeface="Times New Roman" pitchFamily="18" charset="0"/>
                <a:cs typeface="Times New Roman" pitchFamily="18" charset="0"/>
              </a:rPr>
              <a:t>each</a:t>
            </a:r>
            <a:r>
              <a:rPr lang="fr-FR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4-D. </a:t>
            </a:r>
            <a:r>
              <a:rPr lang="fr-FR" dirty="0" err="1">
                <a:latin typeface="Times New Roman" pitchFamily="18" charset="0"/>
                <a:cs typeface="Times New Roman" pitchFamily="18" charset="0"/>
              </a:rPr>
              <a:t>bin</a:t>
            </a:r>
            <a:r>
              <a:rPr lang="fr-FR" dirty="0">
                <a:latin typeface="Times New Roman" pitchFamily="18" charset="0"/>
                <a:cs typeface="Times New Roman" pitchFamily="18" charset="0"/>
              </a:rPr>
              <a:t> in </a:t>
            </a:r>
            <a:r>
              <a:rPr lang="fr-FR" b="1" dirty="0">
                <a:latin typeface="Times New Roman" pitchFamily="18" charset="0"/>
                <a:cs typeface="Times New Roman" pitchFamily="18" charset="0"/>
              </a:rPr>
              <a:t>(Q</a:t>
            </a:r>
            <a:r>
              <a:rPr lang="fr-FR" b="1" baseline="30000" dirty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fr-FR" b="1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fr-FR" b="1" dirty="0" err="1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fr-FR" b="1" baseline="-25000" dirty="0" err="1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fr-FR" b="1" dirty="0">
                <a:latin typeface="Times New Roman" pitchFamily="18" charset="0"/>
                <a:cs typeface="Times New Roman" pitchFamily="18" charset="0"/>
              </a:rPr>
              <a:t>, -t, </a:t>
            </a:r>
            <a:r>
              <a:rPr lang="fr-FR" b="1" dirty="0">
                <a:latin typeface="Symbol" pitchFamily="18" charset="2"/>
                <a:cs typeface="Times New Roman" pitchFamily="18" charset="0"/>
              </a:rPr>
              <a:t>f</a:t>
            </a:r>
            <a:r>
              <a:rPr lang="fr-FR" b="1" dirty="0" smtClean="0">
                <a:latin typeface="Times New Roman" pitchFamily="18" charset="0"/>
                <a:cs typeface="Times New Roman" pitchFamily="18" charset="0"/>
              </a:rPr>
              <a:t>)</a:t>
            </a:r>
            <a:endParaRPr lang="en-US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5" name="ZoneTexte 20"/>
          <p:cNvSpPr txBox="1">
            <a:spLocks noChangeArrowheads="1"/>
          </p:cNvSpPr>
          <p:nvPr/>
        </p:nvSpPr>
        <p:spPr bwMode="auto">
          <a:xfrm>
            <a:off x="2643408" y="3013951"/>
            <a:ext cx="3332964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1600">
                <a:latin typeface="Times New Roman" pitchFamily="18" charset="0"/>
                <a:cs typeface="Times New Roman" pitchFamily="18" charset="0"/>
              </a:rPr>
              <a:t>Charge-normalized DVCS/BH yield</a:t>
            </a:r>
            <a:endParaRPr lang="en-US" sz="16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6" name="Text Box 17"/>
          <p:cNvSpPr txBox="1">
            <a:spLocks noChangeArrowheads="1"/>
          </p:cNvSpPr>
          <p:nvPr/>
        </p:nvSpPr>
        <p:spPr bwMode="auto">
          <a:xfrm>
            <a:off x="6543675" y="657416"/>
            <a:ext cx="165461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2400" b="0" i="1" dirty="0" err="1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Im</a:t>
            </a:r>
            <a:r>
              <a:rPr lang="en-US" sz="2400" b="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{</a:t>
            </a:r>
            <a:r>
              <a:rPr lang="en-US" sz="2800" b="1" dirty="0" err="1" smtClean="0">
                <a:solidFill>
                  <a:srgbClr val="0000FF"/>
                </a:solidFill>
                <a:latin typeface="Monotype Corsiva" pitchFamily="66" charset="0"/>
                <a:cs typeface="Times New Roman" pitchFamily="18" charset="0"/>
              </a:rPr>
              <a:t>H</a:t>
            </a:r>
            <a:r>
              <a:rPr lang="en-US" sz="2800" b="1" baseline="-25000" dirty="0" err="1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sz="280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2400" b="0" dirty="0" smtClean="0">
                <a:solidFill>
                  <a:srgbClr val="0000FF"/>
                </a:solidFill>
                <a:latin typeface="Monotype Corsiva" pitchFamily="66" charset="0"/>
                <a:cs typeface="Times New Roman" pitchFamily="18" charset="0"/>
              </a:rPr>
              <a:t>E</a:t>
            </a:r>
            <a:r>
              <a:rPr lang="en-US" sz="2400" b="0" baseline="-2500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sz="2400" b="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}</a:t>
            </a:r>
            <a:endParaRPr lang="en-US" sz="2400" b="0" dirty="0">
              <a:solidFill>
                <a:srgbClr val="0000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2" name="Text Box 17"/>
          <p:cNvSpPr txBox="1">
            <a:spLocks noChangeArrowheads="1"/>
          </p:cNvSpPr>
          <p:nvPr/>
        </p:nvSpPr>
        <p:spPr bwMode="auto">
          <a:xfrm>
            <a:off x="6523452" y="1929168"/>
            <a:ext cx="1653017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2400" b="0" i="1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Re</a:t>
            </a:r>
            <a:r>
              <a:rPr lang="en-US" sz="2400" b="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{</a:t>
            </a:r>
            <a:r>
              <a:rPr lang="en-US" sz="2800" b="1" dirty="0" err="1" smtClean="0">
                <a:solidFill>
                  <a:srgbClr val="0000FF"/>
                </a:solidFill>
                <a:latin typeface="Monotype Corsiva" pitchFamily="66" charset="0"/>
                <a:cs typeface="Times New Roman" pitchFamily="18" charset="0"/>
              </a:rPr>
              <a:t>H</a:t>
            </a:r>
            <a:r>
              <a:rPr lang="en-US" sz="2800" b="1" baseline="-25000" dirty="0" err="1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sz="280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2400" b="0" dirty="0" smtClean="0">
                <a:solidFill>
                  <a:srgbClr val="0000FF"/>
                </a:solidFill>
                <a:latin typeface="Monotype Corsiva" pitchFamily="66" charset="0"/>
                <a:cs typeface="Times New Roman" pitchFamily="18" charset="0"/>
              </a:rPr>
              <a:t>E</a:t>
            </a:r>
            <a:r>
              <a:rPr lang="en-US" sz="2400" b="0" baseline="-2500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sz="2400" b="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}</a:t>
            </a:r>
            <a:endParaRPr lang="en-US" sz="2400" b="0" dirty="0">
              <a:solidFill>
                <a:srgbClr val="0000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313350" name="Object 6"/>
          <p:cNvGraphicFramePr>
            <a:graphicFrameLocks noChangeAspect="1"/>
          </p:cNvGraphicFramePr>
          <p:nvPr/>
        </p:nvGraphicFramePr>
        <p:xfrm>
          <a:off x="568848" y="4250235"/>
          <a:ext cx="2678824" cy="838891"/>
        </p:xfrm>
        <a:graphic>
          <a:graphicData uri="http://schemas.openxmlformats.org/presentationml/2006/ole">
            <p:oleObj spid="_x0000_s313350" name="Équation" r:id="rId7" imgW="1701720" imgH="533160" progId="Equation.3">
              <p:embed/>
            </p:oleObj>
          </a:graphicData>
        </a:graphic>
      </p:graphicFrame>
      <p:pic>
        <p:nvPicPr>
          <p:cNvPr id="313353" name="Picture 9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547901" y="4083269"/>
            <a:ext cx="5596099" cy="27747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" name="ZoneTexte 27"/>
          <p:cNvSpPr txBox="1"/>
          <p:nvPr/>
        </p:nvSpPr>
        <p:spPr>
          <a:xfrm>
            <a:off x="268010" y="3673366"/>
            <a:ext cx="3319178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fr-FR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Projected</a:t>
            </a:r>
            <a:r>
              <a:rPr lang="fr-FR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dirty="0" smtClean="0">
                <a:solidFill>
                  <a:srgbClr val="FF0000"/>
                </a:solidFill>
                <a:latin typeface="Symbol" pitchFamily="18" charset="2"/>
              </a:rPr>
              <a:t>p</a:t>
            </a:r>
            <a:r>
              <a:rPr lang="fr-FR" baseline="30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r>
              <a:rPr lang="fr-FR" dirty="0" smtClean="0">
                <a:solidFill>
                  <a:srgbClr val="FF0000"/>
                </a:solidFill>
              </a:rPr>
              <a:t> </a:t>
            </a:r>
            <a:r>
              <a:rPr lang="fr-FR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contamination vs </a:t>
            </a:r>
            <a:r>
              <a:rPr lang="fr-FR" dirty="0" smtClean="0">
                <a:solidFill>
                  <a:srgbClr val="FF0000"/>
                </a:solidFill>
                <a:latin typeface="Symbol" pitchFamily="18" charset="2"/>
                <a:cs typeface="Times New Roman" pitchFamily="18" charset="0"/>
              </a:rPr>
              <a:t>f</a:t>
            </a:r>
            <a:endParaRPr lang="en-US" dirty="0">
              <a:solidFill>
                <a:srgbClr val="FF0000"/>
              </a:solidFill>
              <a:latin typeface="Symbol" pitchFamily="18" charset="2"/>
              <a:cs typeface="Times New Roman" pitchFamily="18" charset="0"/>
            </a:endParaRPr>
          </a:p>
        </p:txBody>
      </p:sp>
      <p:sp>
        <p:nvSpPr>
          <p:cNvPr id="29" name="ZoneTexte 28"/>
          <p:cNvSpPr txBox="1"/>
          <p:nvPr/>
        </p:nvSpPr>
        <p:spPr>
          <a:xfrm>
            <a:off x="4014953" y="4409086"/>
            <a:ext cx="17552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 smtClean="0">
                <a:latin typeface="Symbol" pitchFamily="18" charset="2"/>
              </a:rPr>
              <a:t>p</a:t>
            </a:r>
            <a:r>
              <a:rPr lang="fr-FR" sz="1600" baseline="30000" dirty="0" smtClean="0">
                <a:latin typeface="Times New Roman" pitchFamily="18" charset="0"/>
                <a:cs typeface="Times New Roman" pitchFamily="18" charset="0"/>
              </a:rPr>
              <a:t>0</a:t>
            </a:r>
            <a:r>
              <a:rPr lang="fr-FR" sz="1600" dirty="0" smtClean="0"/>
              <a:t> </a:t>
            </a:r>
            <a:r>
              <a:rPr lang="fr-FR" sz="1600" dirty="0" smtClean="0">
                <a:latin typeface="Times New Roman" pitchFamily="18" charset="0"/>
                <a:cs typeface="Times New Roman" pitchFamily="18" charset="0"/>
              </a:rPr>
              <a:t>contamination in the eg1-</a:t>
            </a:r>
            <a:r>
              <a:rPr lang="fr-FR" sz="1600" dirty="0" err="1" smtClean="0">
                <a:latin typeface="Times New Roman" pitchFamily="18" charset="0"/>
                <a:cs typeface="Times New Roman" pitchFamily="18" charset="0"/>
              </a:rPr>
              <a:t>dvcs</a:t>
            </a:r>
            <a:r>
              <a:rPr lang="fr-FR" sz="1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sz="1600" dirty="0" err="1" smtClean="0">
                <a:latin typeface="Times New Roman" pitchFamily="18" charset="0"/>
                <a:cs typeface="Times New Roman" pitchFamily="18" charset="0"/>
              </a:rPr>
              <a:t>pDVCS</a:t>
            </a:r>
            <a:r>
              <a:rPr lang="fr-FR" sz="1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sz="1600" dirty="0" err="1" smtClean="0">
                <a:latin typeface="Times New Roman" pitchFamily="18" charset="0"/>
                <a:cs typeface="Times New Roman" pitchFamily="18" charset="0"/>
              </a:rPr>
              <a:t>analysis</a:t>
            </a:r>
            <a:endParaRPr lang="en-US" sz="16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0" name="ZoneTexte 29"/>
          <p:cNvSpPr txBox="1"/>
          <p:nvPr/>
        </p:nvSpPr>
        <p:spPr>
          <a:xfrm>
            <a:off x="6779170" y="4367045"/>
            <a:ext cx="23017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err="1" smtClean="0">
                <a:latin typeface="Times New Roman" pitchFamily="18" charset="0"/>
                <a:cs typeface="Times New Roman" pitchFamily="18" charset="0"/>
              </a:rPr>
              <a:t>TSA</a:t>
            </a:r>
            <a:r>
              <a:rPr lang="fr-FR" sz="1600" dirty="0" smtClean="0">
                <a:latin typeface="Times New Roman" pitchFamily="18" charset="0"/>
                <a:cs typeface="Times New Roman" pitchFamily="18" charset="0"/>
              </a:rPr>
              <a:t> (eg1dvcs)  </a:t>
            </a:r>
            <a:r>
              <a:rPr lang="fr-FR" sz="1600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before</a:t>
            </a:r>
            <a:r>
              <a:rPr lang="fr-FR" sz="1600" dirty="0" smtClean="0">
                <a:latin typeface="Times New Roman" pitchFamily="18" charset="0"/>
                <a:cs typeface="Times New Roman" pitchFamily="18" charset="0"/>
              </a:rPr>
              <a:t> and </a:t>
            </a:r>
            <a:r>
              <a:rPr lang="fr-FR" sz="1600" dirty="0" err="1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after</a:t>
            </a:r>
            <a:r>
              <a:rPr lang="fr-FR" sz="1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sz="1600" dirty="0" smtClean="0">
                <a:latin typeface="Symbol" pitchFamily="18" charset="2"/>
                <a:cs typeface="Times New Roman" pitchFamily="18" charset="0"/>
              </a:rPr>
              <a:t>p</a:t>
            </a:r>
            <a:r>
              <a:rPr lang="fr-FR" sz="1600" baseline="30000" dirty="0" smtClean="0">
                <a:latin typeface="Times New Roman" pitchFamily="18" charset="0"/>
                <a:cs typeface="Times New Roman" pitchFamily="18" charset="0"/>
              </a:rPr>
              <a:t>0</a:t>
            </a:r>
            <a:r>
              <a:rPr lang="fr-FR" sz="1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sz="1600" dirty="0" err="1" smtClean="0">
                <a:latin typeface="Times New Roman" pitchFamily="18" charset="0"/>
                <a:cs typeface="Times New Roman" pitchFamily="18" charset="0"/>
              </a:rPr>
              <a:t>subtraction</a:t>
            </a:r>
            <a:endParaRPr lang="en-US" sz="16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2" name="ZoneTexte 31"/>
          <p:cNvSpPr txBox="1"/>
          <p:nvPr/>
        </p:nvSpPr>
        <p:spPr>
          <a:xfrm>
            <a:off x="6842231" y="5927826"/>
            <a:ext cx="17152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>
                <a:latin typeface="Times New Roman" pitchFamily="18" charset="0"/>
                <a:cs typeface="Times New Roman" pitchFamily="18" charset="0"/>
              </a:rPr>
              <a:t>~11% </a:t>
            </a:r>
            <a:r>
              <a:rPr lang="fr-FR" sz="1400" dirty="0" err="1" smtClean="0">
                <a:latin typeface="Times New Roman" pitchFamily="18" charset="0"/>
                <a:cs typeface="Times New Roman" pitchFamily="18" charset="0"/>
              </a:rPr>
              <a:t>effect</a:t>
            </a:r>
            <a:r>
              <a:rPr lang="fr-FR" sz="1400" dirty="0" smtClean="0">
                <a:latin typeface="Times New Roman" pitchFamily="18" charset="0"/>
                <a:cs typeface="Times New Roman" pitchFamily="18" charset="0"/>
              </a:rPr>
              <a:t> on </a:t>
            </a:r>
            <a:r>
              <a:rPr lang="fr-FR" sz="1400" dirty="0" err="1" smtClean="0">
                <a:latin typeface="Times New Roman" pitchFamily="18" charset="0"/>
                <a:cs typeface="Times New Roman" pitchFamily="18" charset="0"/>
              </a:rPr>
              <a:t>TSA</a:t>
            </a:r>
            <a:endParaRPr lang="fr-FR" sz="14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fr-FR" sz="1400" dirty="0" smtClean="0">
                <a:latin typeface="Times New Roman" pitchFamily="18" charset="0"/>
                <a:cs typeface="Times New Roman" pitchFamily="18" charset="0"/>
              </a:rPr>
              <a:t>~6% on </a:t>
            </a:r>
            <a:r>
              <a:rPr lang="fr-FR" sz="1400" dirty="0" err="1" smtClean="0">
                <a:latin typeface="Times New Roman" pitchFamily="18" charset="0"/>
                <a:cs typeface="Times New Roman" pitchFamily="18" charset="0"/>
              </a:rPr>
              <a:t>DSA</a:t>
            </a:r>
            <a:endParaRPr lang="en-US" sz="1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3" name="ZoneTexte 13"/>
          <p:cNvSpPr txBox="1">
            <a:spLocks noChangeArrowheads="1"/>
          </p:cNvSpPr>
          <p:nvPr/>
        </p:nvSpPr>
        <p:spPr bwMode="auto">
          <a:xfrm>
            <a:off x="6527100" y="2550435"/>
            <a:ext cx="2900680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fr-FR" sz="1600" i="1" dirty="0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fr-FR" sz="1600" dirty="0"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fr-FR" sz="1600" dirty="0" err="1" smtClean="0">
                <a:latin typeface="Times New Roman" pitchFamily="18" charset="0"/>
                <a:cs typeface="Times New Roman" pitchFamily="18" charset="0"/>
              </a:rPr>
              <a:t>beam</a:t>
            </a:r>
            <a:r>
              <a:rPr lang="fr-FR" sz="1600" dirty="0" smtClean="0">
                <a:latin typeface="Times New Roman" pitchFamily="18" charset="0"/>
                <a:cs typeface="Times New Roman" pitchFamily="18" charset="0"/>
              </a:rPr>
              <a:t>; </a:t>
            </a:r>
            <a:r>
              <a:rPr lang="fr-FR" sz="1600" i="1" dirty="0" smtClean="0">
                <a:latin typeface="Times New Roman" pitchFamily="18" charset="0"/>
                <a:cs typeface="Times New Roman" pitchFamily="18" charset="0"/>
              </a:rPr>
              <a:t>t</a:t>
            </a:r>
            <a:r>
              <a:rPr lang="fr-FR" sz="1600" dirty="0"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fr-FR" sz="1600" dirty="0" err="1">
                <a:latin typeface="Times New Roman" pitchFamily="18" charset="0"/>
                <a:cs typeface="Times New Roman" pitchFamily="18" charset="0"/>
              </a:rPr>
              <a:t>target</a:t>
            </a:r>
            <a:endParaRPr lang="fr-FR" sz="16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fr-FR" sz="1600" i="1" dirty="0" err="1">
                <a:latin typeface="Times New Roman" pitchFamily="18" charset="0"/>
                <a:cs typeface="Times New Roman" pitchFamily="18" charset="0"/>
              </a:rPr>
              <a:t>FC</a:t>
            </a:r>
            <a:r>
              <a:rPr lang="fr-FR" sz="1600" i="1" baseline="30000" dirty="0" err="1">
                <a:latin typeface="Times New Roman" pitchFamily="18" charset="0"/>
                <a:cs typeface="Times New Roman" pitchFamily="18" charset="0"/>
              </a:rPr>
              <a:t>bt</a:t>
            </a:r>
            <a:r>
              <a:rPr lang="fr-FR" sz="1600" dirty="0"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fr-FR" sz="1600" dirty="0" smtClean="0">
                <a:latin typeface="Times New Roman" pitchFamily="18" charset="0"/>
                <a:cs typeface="Times New Roman" pitchFamily="18" charset="0"/>
              </a:rPr>
              <a:t>charge, (Faraday </a:t>
            </a:r>
            <a:r>
              <a:rPr lang="fr-FR" sz="1600" dirty="0" err="1" smtClean="0">
                <a:latin typeface="Times New Roman" pitchFamily="18" charset="0"/>
                <a:cs typeface="Times New Roman" pitchFamily="18" charset="0"/>
              </a:rPr>
              <a:t>Cup</a:t>
            </a:r>
            <a:r>
              <a:rPr lang="fr-FR" sz="1600" dirty="0" smtClean="0">
                <a:latin typeface="Times New Roman" pitchFamily="18" charset="0"/>
                <a:cs typeface="Times New Roman" pitchFamily="18" charset="0"/>
              </a:rPr>
              <a:t>)</a:t>
            </a:r>
            <a:endParaRPr lang="fr-FR" sz="16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fr-FR" sz="1600" i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B</a:t>
            </a:r>
            <a:r>
              <a:rPr lang="fr-FR" sz="1600" i="1" baseline="-25000" dirty="0">
                <a:solidFill>
                  <a:srgbClr val="FF0000"/>
                </a:solidFill>
                <a:latin typeface="Symbol" pitchFamily="18" charset="2"/>
                <a:cs typeface="Times New Roman" pitchFamily="18" charset="0"/>
              </a:rPr>
              <a:t>p</a:t>
            </a:r>
            <a:r>
              <a:rPr lang="fr-FR" sz="1600" i="1" baseline="-14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r>
              <a:rPr lang="fr-FR" sz="16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:</a:t>
            </a:r>
            <a:r>
              <a:rPr lang="fr-FR" sz="1600" i="1" baseline="-25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fr-FR" sz="1600" dirty="0" smtClean="0">
                <a:solidFill>
                  <a:srgbClr val="FF0000"/>
                </a:solidFill>
                <a:latin typeface="Symbol" pitchFamily="18" charset="2"/>
                <a:cs typeface="Times New Roman" pitchFamily="18" charset="0"/>
              </a:rPr>
              <a:t>p</a:t>
            </a:r>
            <a:r>
              <a:rPr lang="fr-FR" sz="1600" baseline="30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r>
              <a:rPr lang="fr-FR" sz="16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sz="16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contamination</a:t>
            </a:r>
          </a:p>
          <a:p>
            <a:r>
              <a:rPr lang="fr-FR" sz="1600" i="1" dirty="0">
                <a:latin typeface="Times New Roman" pitchFamily="18" charset="0"/>
                <a:cs typeface="Times New Roman" pitchFamily="18" charset="0"/>
              </a:rPr>
              <a:t>P</a:t>
            </a:r>
            <a:r>
              <a:rPr lang="fr-FR" sz="1600" i="1" baseline="-25000" dirty="0">
                <a:latin typeface="Times New Roman" pitchFamily="18" charset="0"/>
                <a:cs typeface="Times New Roman" pitchFamily="18" charset="0"/>
              </a:rPr>
              <a:t>t</a:t>
            </a:r>
            <a:r>
              <a:rPr lang="fr-FR" sz="1600" dirty="0"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fr-FR" sz="1600" dirty="0" err="1">
                <a:latin typeface="Times New Roman" pitchFamily="18" charset="0"/>
                <a:cs typeface="Times New Roman" pitchFamily="18" charset="0"/>
              </a:rPr>
              <a:t>target</a:t>
            </a:r>
            <a:r>
              <a:rPr lang="fr-FR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sz="1600" dirty="0" err="1" smtClean="0">
                <a:latin typeface="Times New Roman" pitchFamily="18" charset="0"/>
                <a:cs typeface="Times New Roman" pitchFamily="18" charset="0"/>
              </a:rPr>
              <a:t>pol</a:t>
            </a:r>
            <a:r>
              <a:rPr lang="fr-FR" sz="1600" dirty="0" smtClean="0">
                <a:latin typeface="Times New Roman" pitchFamily="18" charset="0"/>
                <a:cs typeface="Times New Roman" pitchFamily="18" charset="0"/>
              </a:rPr>
              <a:t>.; </a:t>
            </a:r>
            <a:r>
              <a:rPr lang="fr-FR" sz="1600" i="1" dirty="0" smtClean="0">
                <a:latin typeface="Times New Roman" pitchFamily="18" charset="0"/>
                <a:cs typeface="Times New Roman" pitchFamily="18" charset="0"/>
              </a:rPr>
              <a:t>P</a:t>
            </a:r>
            <a:r>
              <a:rPr lang="fr-FR" sz="1600" i="1" baseline="-25000" dirty="0" smtClean="0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fr-FR" sz="1600" dirty="0"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fr-FR" sz="1600" dirty="0" err="1">
                <a:latin typeface="Times New Roman" pitchFamily="18" charset="0"/>
                <a:cs typeface="Times New Roman" pitchFamily="18" charset="0"/>
              </a:rPr>
              <a:t>beam</a:t>
            </a:r>
            <a:r>
              <a:rPr lang="fr-FR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sz="1600" dirty="0" err="1" smtClean="0">
                <a:latin typeface="Times New Roman" pitchFamily="18" charset="0"/>
                <a:cs typeface="Times New Roman" pitchFamily="18" charset="0"/>
              </a:rPr>
              <a:t>pol</a:t>
            </a:r>
            <a:r>
              <a:rPr lang="fr-FR" sz="1600" dirty="0" smtClean="0">
                <a:latin typeface="Times New Roman" pitchFamily="18" charset="0"/>
                <a:cs typeface="Times New Roman" pitchFamily="18" charset="0"/>
              </a:rPr>
              <a:t>. </a:t>
            </a:r>
            <a:endParaRPr lang="fr-FR" sz="16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fr-FR" sz="1600" i="1" dirty="0" err="1">
                <a:latin typeface="Times New Roman" pitchFamily="18" charset="0"/>
                <a:cs typeface="Times New Roman" pitchFamily="18" charset="0"/>
              </a:rPr>
              <a:t>D</a:t>
            </a:r>
            <a:r>
              <a:rPr lang="fr-FR" sz="1600" i="1" baseline="-25000" dirty="0" err="1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fr-FR" sz="1600" dirty="0">
                <a:latin typeface="Times New Roman" pitchFamily="18" charset="0"/>
                <a:cs typeface="Times New Roman" pitchFamily="18" charset="0"/>
              </a:rPr>
              <a:t>: dilution </a:t>
            </a:r>
            <a:r>
              <a:rPr lang="fr-FR" sz="1600" dirty="0" smtClean="0">
                <a:latin typeface="Times New Roman" pitchFamily="18" charset="0"/>
                <a:cs typeface="Times New Roman" pitchFamily="18" charset="0"/>
              </a:rPr>
              <a:t>factor</a:t>
            </a:r>
            <a:endParaRPr lang="fr-FR" sz="16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4" name="Ellipse 33"/>
          <p:cNvSpPr/>
          <p:nvPr/>
        </p:nvSpPr>
        <p:spPr bwMode="auto">
          <a:xfrm>
            <a:off x="1261238" y="2963914"/>
            <a:ext cx="504497" cy="504497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52552" y="1124637"/>
            <a:ext cx="7398324" cy="57333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626" name="Text Box 2"/>
          <p:cNvSpPr txBox="1">
            <a:spLocks noChangeArrowheads="1"/>
          </p:cNvSpPr>
          <p:nvPr/>
        </p:nvSpPr>
        <p:spPr bwMode="auto">
          <a:xfrm>
            <a:off x="1537055" y="22879"/>
            <a:ext cx="644426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2800" dirty="0" err="1" smtClean="0">
                <a:solidFill>
                  <a:srgbClr val="0000FF"/>
                </a:solidFill>
                <a:latin typeface="Times New Roman" pitchFamily="18" charset="0"/>
              </a:rPr>
              <a:t>Projected</a:t>
            </a:r>
            <a:r>
              <a:rPr lang="fr-FR" sz="2800" dirty="0" smtClean="0">
                <a:solidFill>
                  <a:srgbClr val="0000FF"/>
                </a:solidFill>
                <a:latin typeface="Times New Roman" pitchFamily="18" charset="0"/>
              </a:rPr>
              <a:t> </a:t>
            </a:r>
            <a:r>
              <a:rPr lang="fr-FR" sz="2800" dirty="0" err="1" smtClean="0">
                <a:solidFill>
                  <a:srgbClr val="0000FF"/>
                </a:solidFill>
                <a:latin typeface="Times New Roman" pitchFamily="18" charset="0"/>
              </a:rPr>
              <a:t>results</a:t>
            </a:r>
            <a:r>
              <a:rPr lang="fr-FR" sz="2800" dirty="0" smtClean="0">
                <a:solidFill>
                  <a:srgbClr val="0000FF"/>
                </a:solidFill>
                <a:latin typeface="Times New Roman" pitchFamily="18" charset="0"/>
              </a:rPr>
              <a:t>: </a:t>
            </a:r>
            <a:r>
              <a:rPr lang="fr-FR" sz="2800" dirty="0" err="1" smtClean="0">
                <a:solidFill>
                  <a:srgbClr val="0000FF"/>
                </a:solidFill>
                <a:latin typeface="Times New Roman" pitchFamily="18" charset="0"/>
              </a:rPr>
              <a:t>target</a:t>
            </a:r>
            <a:r>
              <a:rPr lang="fr-FR" sz="2800" dirty="0" smtClean="0">
                <a:solidFill>
                  <a:srgbClr val="0000FF"/>
                </a:solidFill>
                <a:latin typeface="Times New Roman" pitchFamily="18" charset="0"/>
              </a:rPr>
              <a:t>-spin </a:t>
            </a:r>
            <a:r>
              <a:rPr lang="fr-FR" sz="2800" dirty="0" err="1" smtClean="0">
                <a:solidFill>
                  <a:srgbClr val="0000FF"/>
                </a:solidFill>
                <a:latin typeface="Times New Roman" pitchFamily="18" charset="0"/>
              </a:rPr>
              <a:t>asymmetry</a:t>
            </a:r>
            <a:endParaRPr lang="en-US" sz="2800" dirty="0">
              <a:solidFill>
                <a:srgbClr val="0000FF"/>
              </a:solidFill>
              <a:latin typeface="Times New Roman" pitchFamily="18" charset="0"/>
            </a:endParaRPr>
          </a:p>
        </p:txBody>
      </p:sp>
      <p:sp>
        <p:nvSpPr>
          <p:cNvPr id="26628" name="Text Box 62"/>
          <p:cNvSpPr txBox="1">
            <a:spLocks noChangeArrowheads="1"/>
          </p:cNvSpPr>
          <p:nvPr/>
        </p:nvSpPr>
        <p:spPr bwMode="auto">
          <a:xfrm>
            <a:off x="4527441" y="583312"/>
            <a:ext cx="4632325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buClr>
                <a:schemeClr val="tx1"/>
              </a:buClr>
              <a:buFontTx/>
              <a:buChar char="•"/>
            </a:pPr>
            <a:r>
              <a:rPr lang="en-US" sz="1600" b="0" dirty="0">
                <a:latin typeface="Times New Roman" pitchFamily="18" charset="0"/>
                <a:cs typeface="Arial" charset="0"/>
              </a:rPr>
              <a:t> L = </a:t>
            </a:r>
            <a:r>
              <a:rPr lang="en-US" sz="1600" dirty="0" smtClean="0">
                <a:latin typeface="Times New Roman" pitchFamily="18" charset="0"/>
                <a:cs typeface="Arial" charset="0"/>
              </a:rPr>
              <a:t>3/20∙10</a:t>
            </a:r>
            <a:r>
              <a:rPr lang="en-US" sz="1600" baseline="30000" dirty="0" smtClean="0">
                <a:latin typeface="Times New Roman" pitchFamily="18" charset="0"/>
                <a:cs typeface="Arial" charset="0"/>
              </a:rPr>
              <a:t>35</a:t>
            </a:r>
            <a:r>
              <a:rPr lang="en-US" sz="1600" dirty="0" smtClean="0">
                <a:latin typeface="Times New Roman" pitchFamily="18" charset="0"/>
                <a:cs typeface="Arial" charset="0"/>
              </a:rPr>
              <a:t>cm</a:t>
            </a:r>
            <a:r>
              <a:rPr lang="en-US" sz="1600" baseline="30000" dirty="0" smtClean="0">
                <a:latin typeface="Times New Roman" pitchFamily="18" charset="0"/>
                <a:cs typeface="Arial" charset="0"/>
              </a:rPr>
              <a:t>-2</a:t>
            </a:r>
            <a:r>
              <a:rPr lang="en-US" sz="1600" dirty="0" smtClean="0">
                <a:latin typeface="Times New Roman" pitchFamily="18" charset="0"/>
                <a:cs typeface="Arial" charset="0"/>
              </a:rPr>
              <a:t>s</a:t>
            </a:r>
            <a:r>
              <a:rPr lang="en-US" sz="1600" baseline="30000" dirty="0" smtClean="0">
                <a:latin typeface="Times New Roman" pitchFamily="18" charset="0"/>
                <a:cs typeface="Arial" charset="0"/>
              </a:rPr>
              <a:t>-1</a:t>
            </a:r>
            <a:r>
              <a:rPr lang="en-US" sz="1600" b="0" dirty="0" smtClean="0">
                <a:latin typeface="Times New Roman" pitchFamily="18" charset="0"/>
                <a:cs typeface="Arial" charset="0"/>
              </a:rPr>
              <a:t>, </a:t>
            </a:r>
            <a:r>
              <a:rPr lang="en-US" sz="1600" b="0" dirty="0" smtClean="0">
                <a:latin typeface="Times New Roman" pitchFamily="18" charset="0"/>
                <a:cs typeface="Arial" charset="0"/>
              </a:rPr>
              <a:t>Time </a:t>
            </a:r>
            <a:r>
              <a:rPr lang="en-US" sz="1600" b="0" dirty="0">
                <a:latin typeface="Times New Roman" pitchFamily="18" charset="0"/>
                <a:cs typeface="Arial" charset="0"/>
              </a:rPr>
              <a:t>= </a:t>
            </a:r>
            <a:r>
              <a:rPr lang="en-US" sz="1600" dirty="0" smtClean="0">
                <a:latin typeface="Times New Roman" pitchFamily="18" charset="0"/>
                <a:cs typeface="Arial" charset="0"/>
              </a:rPr>
              <a:t>100 </a:t>
            </a:r>
            <a:r>
              <a:rPr lang="en-US" sz="1600" dirty="0" smtClean="0">
                <a:latin typeface="Times New Roman" pitchFamily="18" charset="0"/>
                <a:cs typeface="Arial" charset="0"/>
              </a:rPr>
              <a:t>days@10 </a:t>
            </a:r>
            <a:r>
              <a:rPr lang="en-US" sz="1600" dirty="0" err="1" smtClean="0">
                <a:latin typeface="Times New Roman" pitchFamily="18" charset="0"/>
                <a:cs typeface="Arial" charset="0"/>
              </a:rPr>
              <a:t>nA</a:t>
            </a:r>
            <a:r>
              <a:rPr lang="en-US" sz="1600" dirty="0" smtClean="0">
                <a:latin typeface="Times New Roman" pitchFamily="18" charset="0"/>
                <a:cs typeface="Arial" charset="0"/>
              </a:rPr>
              <a:t> </a:t>
            </a:r>
            <a:r>
              <a:rPr lang="en-US" sz="1600" dirty="0" smtClean="0">
                <a:latin typeface="Times New Roman" pitchFamily="18" charset="0"/>
                <a:cs typeface="Arial" charset="0"/>
              </a:rPr>
              <a:t>+ 10 days@5 </a:t>
            </a:r>
            <a:r>
              <a:rPr lang="en-US" sz="1600" dirty="0" err="1" smtClean="0">
                <a:latin typeface="Times New Roman" pitchFamily="18" charset="0"/>
                <a:cs typeface="Arial" charset="0"/>
              </a:rPr>
              <a:t>nA</a:t>
            </a:r>
            <a:r>
              <a:rPr lang="en-US" sz="1600" dirty="0" smtClean="0">
                <a:latin typeface="Times New Roman" pitchFamily="18" charset="0"/>
                <a:cs typeface="Arial" charset="0"/>
              </a:rPr>
              <a:t> with Forward tagger, </a:t>
            </a:r>
            <a:r>
              <a:rPr lang="fr-FR" sz="1600" b="0" dirty="0" smtClean="0">
                <a:latin typeface="Times New Roman" pitchFamily="18" charset="0"/>
                <a:cs typeface="Arial" charset="0"/>
              </a:rPr>
              <a:t> </a:t>
            </a:r>
            <a:r>
              <a:rPr lang="fr-FR" sz="1600" b="0" dirty="0" smtClean="0">
                <a:latin typeface="Times New Roman" pitchFamily="18" charset="0"/>
                <a:cs typeface="Arial" charset="0"/>
              </a:rPr>
              <a:t>P</a:t>
            </a:r>
            <a:r>
              <a:rPr lang="fr-FR" sz="1600" b="0" baseline="-25000" dirty="0" smtClean="0">
                <a:latin typeface="Times New Roman" pitchFamily="18" charset="0"/>
                <a:cs typeface="Arial" charset="0"/>
              </a:rPr>
              <a:t>t</a:t>
            </a:r>
            <a:r>
              <a:rPr lang="fr-FR" sz="1600" b="0" dirty="0" smtClean="0">
                <a:latin typeface="Times New Roman" pitchFamily="18" charset="0"/>
                <a:cs typeface="Arial" charset="0"/>
              </a:rPr>
              <a:t> = </a:t>
            </a:r>
            <a:r>
              <a:rPr lang="fr-FR" sz="1600" dirty="0" smtClean="0">
                <a:latin typeface="Times New Roman" pitchFamily="18" charset="0"/>
                <a:cs typeface="Arial" charset="0"/>
              </a:rPr>
              <a:t>0.4</a:t>
            </a:r>
            <a:endParaRPr lang="en-US" sz="1600" dirty="0">
              <a:latin typeface="Times New Roman" pitchFamily="18" charset="0"/>
              <a:cs typeface="Arial" charset="0"/>
            </a:endParaRPr>
          </a:p>
        </p:txBody>
      </p:sp>
      <p:sp>
        <p:nvSpPr>
          <p:cNvPr id="26632" name="Text Box 66"/>
          <p:cNvSpPr txBox="1">
            <a:spLocks noChangeArrowheads="1"/>
          </p:cNvSpPr>
          <p:nvPr/>
        </p:nvSpPr>
        <p:spPr bwMode="auto">
          <a:xfrm>
            <a:off x="189193" y="732217"/>
            <a:ext cx="1702676" cy="3293209"/>
          </a:xfrm>
          <a:prstGeom prst="rect">
            <a:avLst/>
          </a:prstGeom>
          <a:solidFill>
            <a:srgbClr val="00B0F0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buFont typeface="Wingdings" pitchFamily="2" charset="2"/>
              <a:buChar char="ü"/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</a:rPr>
              <a:t>Count rates computed with </a:t>
            </a:r>
            <a:r>
              <a:rPr lang="en-US" sz="1600" dirty="0" err="1">
                <a:solidFill>
                  <a:schemeClr val="bg1"/>
                </a:solidFill>
                <a:latin typeface="Times New Roman" pitchFamily="18" charset="0"/>
              </a:rPr>
              <a:t>nDVCS+BH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</a:p>
          <a:p>
            <a:pPr algn="ctr"/>
            <a:r>
              <a:rPr lang="en-US" sz="1600" dirty="0">
                <a:solidFill>
                  <a:schemeClr val="bg1"/>
                </a:solidFill>
                <a:latin typeface="Times New Roman" pitchFamily="18" charset="0"/>
              </a:rPr>
              <a:t>event generator </a:t>
            </a:r>
          </a:p>
          <a:p>
            <a:pPr algn="ctr"/>
            <a:r>
              <a:rPr lang="en-US" sz="1600" dirty="0">
                <a:solidFill>
                  <a:schemeClr val="bg1"/>
                </a:solidFill>
                <a:latin typeface="Times New Roman" pitchFamily="18" charset="0"/>
              </a:rPr>
              <a:t>+ CLAS12 acceptance from </a:t>
            </a:r>
            <a:r>
              <a:rPr lang="en-US" sz="1600" dirty="0" err="1">
                <a:solidFill>
                  <a:schemeClr val="bg1"/>
                </a:solidFill>
                <a:latin typeface="Times New Roman" pitchFamily="18" charset="0"/>
              </a:rPr>
              <a:t>FastMC</a:t>
            </a:r>
            <a:endParaRPr lang="en-US" sz="1600" dirty="0">
              <a:solidFill>
                <a:schemeClr val="bg1"/>
              </a:solidFill>
              <a:latin typeface="Times New Roman" pitchFamily="18" charset="0"/>
            </a:endParaRPr>
          </a:p>
          <a:p>
            <a:pPr algn="ctr"/>
            <a:r>
              <a:rPr lang="en-US" sz="1600" dirty="0">
                <a:solidFill>
                  <a:schemeClr val="bg1"/>
                </a:solidFill>
                <a:latin typeface="Times New Roman" pitchFamily="18" charset="0"/>
              </a:rPr>
              <a:t>+ CND efficiency from </a:t>
            </a:r>
            <a:r>
              <a:rPr lang="en-US" sz="1600" dirty="0" smtClean="0">
                <a:solidFill>
                  <a:schemeClr val="bg1"/>
                </a:solidFill>
                <a:latin typeface="Times New Roman" pitchFamily="18" charset="0"/>
              </a:rPr>
              <a:t>GEANT4 simulation</a:t>
            </a:r>
          </a:p>
          <a:p>
            <a:pPr algn="ctr">
              <a:buFont typeface="Wingdings" pitchFamily="2" charset="2"/>
              <a:buChar char="ü"/>
            </a:pPr>
            <a:r>
              <a:rPr lang="fr-FR" sz="1600" dirty="0" err="1" smtClean="0">
                <a:solidFill>
                  <a:schemeClr val="bg1"/>
                </a:solidFill>
                <a:latin typeface="Times New Roman" pitchFamily="18" charset="0"/>
              </a:rPr>
              <a:t>Asymmetries</a:t>
            </a:r>
            <a:r>
              <a:rPr lang="fr-FR" sz="1600" dirty="0" smtClean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fr-FR" sz="1600" dirty="0" err="1" smtClean="0">
                <a:solidFill>
                  <a:schemeClr val="bg1"/>
                </a:solidFill>
                <a:latin typeface="Times New Roman" pitchFamily="18" charset="0"/>
              </a:rPr>
              <a:t>computed</a:t>
            </a:r>
            <a:r>
              <a:rPr lang="fr-FR" sz="1600" dirty="0" smtClean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fr-FR" sz="1600" dirty="0" err="1" smtClean="0">
                <a:solidFill>
                  <a:schemeClr val="bg1"/>
                </a:solidFill>
                <a:latin typeface="Times New Roman" pitchFamily="18" charset="0"/>
              </a:rPr>
              <a:t>with</a:t>
            </a:r>
            <a:r>
              <a:rPr lang="fr-FR" sz="1600" dirty="0" smtClean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fr-FR" sz="1600" dirty="0" err="1" smtClean="0">
                <a:solidFill>
                  <a:schemeClr val="bg1"/>
                </a:solidFill>
                <a:latin typeface="Times New Roman" pitchFamily="18" charset="0"/>
              </a:rPr>
              <a:t>VGG</a:t>
            </a:r>
            <a:r>
              <a:rPr lang="fr-FR" sz="1600" dirty="0" smtClean="0">
                <a:solidFill>
                  <a:schemeClr val="bg1"/>
                </a:solidFill>
                <a:latin typeface="Times New Roman" pitchFamily="18" charset="0"/>
              </a:rPr>
              <a:t> model</a:t>
            </a:r>
            <a:endParaRPr lang="en-US" sz="1600" dirty="0">
              <a:solidFill>
                <a:schemeClr val="bg1"/>
              </a:solidFill>
              <a:latin typeface="Times New Roman" pitchFamily="18" charset="0"/>
            </a:endParaRPr>
          </a:p>
        </p:txBody>
      </p:sp>
      <p:graphicFrame>
        <p:nvGraphicFramePr>
          <p:cNvPr id="214017" name="Object 1"/>
          <p:cNvGraphicFramePr>
            <a:graphicFrameLocks noChangeAspect="1"/>
          </p:cNvGraphicFramePr>
          <p:nvPr/>
        </p:nvGraphicFramePr>
        <p:xfrm>
          <a:off x="2246313" y="612775"/>
          <a:ext cx="1847850" cy="685800"/>
        </p:xfrm>
        <a:graphic>
          <a:graphicData uri="http://schemas.openxmlformats.org/presentationml/2006/ole">
            <p:oleObj spid="_x0000_s214017" name="Équation" r:id="rId4" imgW="1371600" imgH="507960" progId="Equation.3">
              <p:embed/>
            </p:oleObj>
          </a:graphicData>
        </a:graphic>
      </p:graphicFrame>
      <p:sp>
        <p:nvSpPr>
          <p:cNvPr id="16" name="Rectangle 15"/>
          <p:cNvSpPr/>
          <p:nvPr/>
        </p:nvSpPr>
        <p:spPr>
          <a:xfrm>
            <a:off x="15759" y="4128408"/>
            <a:ext cx="2191407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0" dirty="0" smtClean="0">
                <a:latin typeface="Times New Roman" pitchFamily="18" charset="0"/>
                <a:cs typeface="Times New Roman" pitchFamily="18" charset="0"/>
              </a:rPr>
              <a:t>• 4 </a:t>
            </a:r>
            <a:r>
              <a:rPr lang="fr-FR" b="0" dirty="0" err="1" smtClean="0">
                <a:latin typeface="Times New Roman" pitchFamily="18" charset="0"/>
                <a:cs typeface="Times New Roman" pitchFamily="18" charset="0"/>
              </a:rPr>
              <a:t>bins</a:t>
            </a:r>
            <a:r>
              <a:rPr lang="fr-FR" b="0" dirty="0" smtClean="0">
                <a:latin typeface="Times New Roman" pitchFamily="18" charset="0"/>
                <a:cs typeface="Times New Roman" pitchFamily="18" charset="0"/>
              </a:rPr>
              <a:t> in Q</a:t>
            </a:r>
            <a:r>
              <a:rPr lang="fr-FR" b="0" baseline="30000" dirty="0" smtClean="0">
                <a:latin typeface="Times New Roman" pitchFamily="18" charset="0"/>
                <a:cs typeface="Times New Roman" pitchFamily="18" charset="0"/>
              </a:rPr>
              <a:t>2</a:t>
            </a:r>
            <a:endParaRPr lang="fr-FR" b="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fr-FR" b="0" dirty="0" smtClean="0">
                <a:latin typeface="Times New Roman" pitchFamily="18" charset="0"/>
                <a:cs typeface="Times New Roman" pitchFamily="18" charset="0"/>
              </a:rPr>
              <a:t>• 4 </a:t>
            </a:r>
            <a:r>
              <a:rPr lang="fr-FR" b="0" dirty="0" err="1" smtClean="0">
                <a:latin typeface="Times New Roman" pitchFamily="18" charset="0"/>
                <a:cs typeface="Times New Roman" pitchFamily="18" charset="0"/>
              </a:rPr>
              <a:t>bins</a:t>
            </a:r>
            <a:r>
              <a:rPr lang="fr-FR" b="0" dirty="0" smtClean="0">
                <a:latin typeface="Times New Roman" pitchFamily="18" charset="0"/>
                <a:cs typeface="Times New Roman" pitchFamily="18" charset="0"/>
              </a:rPr>
              <a:t> in −t</a:t>
            </a:r>
          </a:p>
          <a:p>
            <a:r>
              <a:rPr lang="fr-FR" b="0" dirty="0" smtClean="0">
                <a:latin typeface="Times New Roman" pitchFamily="18" charset="0"/>
                <a:cs typeface="Times New Roman" pitchFamily="18" charset="0"/>
              </a:rPr>
              <a:t>• 4 </a:t>
            </a:r>
            <a:r>
              <a:rPr lang="fr-FR" b="0" dirty="0" err="1" smtClean="0">
                <a:latin typeface="Times New Roman" pitchFamily="18" charset="0"/>
                <a:cs typeface="Times New Roman" pitchFamily="18" charset="0"/>
              </a:rPr>
              <a:t>bins</a:t>
            </a:r>
            <a:r>
              <a:rPr lang="fr-FR" b="0" dirty="0" smtClean="0">
                <a:latin typeface="Times New Roman" pitchFamily="18" charset="0"/>
                <a:cs typeface="Times New Roman" pitchFamily="18" charset="0"/>
              </a:rPr>
              <a:t> in </a:t>
            </a:r>
            <a:r>
              <a:rPr lang="fr-FR" b="0" dirty="0" err="1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fr-FR" b="0" baseline="-25000" dirty="0" err="1" smtClean="0">
                <a:latin typeface="Times New Roman" pitchFamily="18" charset="0"/>
                <a:cs typeface="Times New Roman" pitchFamily="18" charset="0"/>
              </a:rPr>
              <a:t>B</a:t>
            </a:r>
            <a:endParaRPr lang="fr-FR" b="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fr-FR" b="0" dirty="0" smtClean="0">
                <a:latin typeface="Times New Roman" pitchFamily="18" charset="0"/>
                <a:cs typeface="Times New Roman" pitchFamily="18" charset="0"/>
              </a:rPr>
              <a:t>• 12 </a:t>
            </a:r>
            <a:r>
              <a:rPr lang="fr-FR" b="0" dirty="0" err="1" smtClean="0">
                <a:latin typeface="Times New Roman" pitchFamily="18" charset="0"/>
                <a:cs typeface="Times New Roman" pitchFamily="18" charset="0"/>
              </a:rPr>
              <a:t>bins</a:t>
            </a:r>
            <a:r>
              <a:rPr lang="fr-FR" b="0" dirty="0" smtClean="0">
                <a:latin typeface="Times New Roman" pitchFamily="18" charset="0"/>
                <a:cs typeface="Times New Roman" pitchFamily="18" charset="0"/>
              </a:rPr>
              <a:t> in </a:t>
            </a:r>
            <a:r>
              <a:rPr lang="el-GR" b="0" dirty="0" smtClean="0">
                <a:latin typeface="Times New Roman" pitchFamily="18" charset="0"/>
                <a:cs typeface="Times New Roman" pitchFamily="18" charset="0"/>
              </a:rPr>
              <a:t>φ</a:t>
            </a:r>
            <a:endParaRPr lang="fr-FR" b="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fr-FR" sz="1600" b="0" dirty="0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fr-FR" sz="1600" b="0" dirty="0" err="1" smtClean="0">
                <a:latin typeface="Times New Roman" pitchFamily="18" charset="0"/>
                <a:cs typeface="Times New Roman" pitchFamily="18" charset="0"/>
              </a:rPr>
              <a:t>Same</a:t>
            </a:r>
            <a:r>
              <a:rPr lang="fr-FR" sz="1600" b="0" dirty="0" smtClean="0">
                <a:latin typeface="Times New Roman" pitchFamily="18" charset="0"/>
                <a:cs typeface="Times New Roman" pitchFamily="18" charset="0"/>
              </a:rPr>
              <a:t> as E12-11-003)</a:t>
            </a:r>
            <a:endParaRPr lang="fr-FR" sz="1600" b="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126122" y="5790453"/>
            <a:ext cx="19864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Red</a:t>
            </a:r>
            <a:r>
              <a:rPr lang="fr-FR" sz="16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sz="16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points = 50 </a:t>
            </a:r>
            <a:r>
              <a:rPr lang="fr-FR" sz="1600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days</a:t>
            </a:r>
            <a:endParaRPr lang="fr-FR" sz="1600" dirty="0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3326529" y="2711662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0</a:t>
            </a:r>
            <a:endParaRPr lang="en-US" sz="1400" dirty="0"/>
          </a:p>
        </p:txBody>
      </p:sp>
      <p:sp>
        <p:nvSpPr>
          <p:cNvPr id="20" name="ZoneTexte 19"/>
          <p:cNvSpPr txBox="1"/>
          <p:nvPr/>
        </p:nvSpPr>
        <p:spPr>
          <a:xfrm>
            <a:off x="3210918" y="1413633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1</a:t>
            </a:r>
            <a:endParaRPr lang="en-US" sz="1400" dirty="0"/>
          </a:p>
        </p:txBody>
      </p:sp>
      <p:sp>
        <p:nvSpPr>
          <p:cNvPr id="21" name="ZoneTexte 20"/>
          <p:cNvSpPr txBox="1"/>
          <p:nvPr/>
        </p:nvSpPr>
        <p:spPr>
          <a:xfrm>
            <a:off x="3142602" y="4009689"/>
            <a:ext cx="3433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-1</a:t>
            </a:r>
            <a:endParaRPr lang="en-US" sz="1400" dirty="0"/>
          </a:p>
        </p:txBody>
      </p:sp>
      <p:sp>
        <p:nvSpPr>
          <p:cNvPr id="22" name="ZoneTexte 21"/>
          <p:cNvSpPr txBox="1"/>
          <p:nvPr/>
        </p:nvSpPr>
        <p:spPr>
          <a:xfrm>
            <a:off x="4776951" y="3547242"/>
            <a:ext cx="3322576" cy="461665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fr-FR" sz="2400" dirty="0" smtClean="0">
                <a:latin typeface="Times New Roman" pitchFamily="18" charset="0"/>
                <a:cs typeface="Times New Roman" pitchFamily="18" charset="0"/>
              </a:rPr>
              <a:t>First time </a:t>
            </a:r>
            <a:r>
              <a:rPr lang="fr-FR" sz="2400" dirty="0" err="1" smtClean="0">
                <a:latin typeface="Times New Roman" pitchFamily="18" charset="0"/>
                <a:cs typeface="Times New Roman" pitchFamily="18" charset="0"/>
              </a:rPr>
              <a:t>measurement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3" name="ZoneTexte 22"/>
          <p:cNvSpPr txBox="1"/>
          <p:nvPr/>
        </p:nvSpPr>
        <p:spPr>
          <a:xfrm>
            <a:off x="7402420" y="1167257"/>
            <a:ext cx="1144929" cy="369332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txBody>
          <a:bodyPr wrap="none" rtlCol="0">
            <a:spAutoFit/>
          </a:bodyPr>
          <a:lstStyle/>
          <a:p>
            <a:r>
              <a:rPr lang="fr-FR" dirty="0" err="1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TSA</a:t>
            </a:r>
            <a:r>
              <a:rPr lang="fr-FR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~ 0.2</a:t>
            </a:r>
            <a:endParaRPr lang="en-US" dirty="0">
              <a:solidFill>
                <a:srgbClr val="0000FF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49"/>
          <p:cNvGrpSpPr>
            <a:grpSpLocks/>
          </p:cNvGrpSpPr>
          <p:nvPr/>
        </p:nvGrpSpPr>
        <p:grpSpPr bwMode="auto">
          <a:xfrm>
            <a:off x="-312121" y="1366504"/>
            <a:ext cx="3848100" cy="1846262"/>
            <a:chOff x="0" y="1397000"/>
            <a:chExt cx="3848100" cy="1943100"/>
          </a:xfrm>
        </p:grpSpPr>
        <p:grpSp>
          <p:nvGrpSpPr>
            <p:cNvPr id="3" name="Groupe 47"/>
            <p:cNvGrpSpPr>
              <a:grpSpLocks/>
            </p:cNvGrpSpPr>
            <p:nvPr/>
          </p:nvGrpSpPr>
          <p:grpSpPr bwMode="auto">
            <a:xfrm>
              <a:off x="0" y="1397000"/>
              <a:ext cx="3848100" cy="1943100"/>
              <a:chOff x="0" y="1397000"/>
              <a:chExt cx="3848100" cy="1943100"/>
            </a:xfrm>
          </p:grpSpPr>
          <p:grpSp>
            <p:nvGrpSpPr>
              <p:cNvPr id="4" name="Groupe 45"/>
              <p:cNvGrpSpPr>
                <a:grpSpLocks/>
              </p:cNvGrpSpPr>
              <p:nvPr/>
            </p:nvGrpSpPr>
            <p:grpSpPr bwMode="auto">
              <a:xfrm>
                <a:off x="0" y="1397000"/>
                <a:ext cx="3729815" cy="1943100"/>
                <a:chOff x="0" y="1397000"/>
                <a:chExt cx="3729815" cy="1943100"/>
              </a:xfrm>
            </p:grpSpPr>
            <p:pic>
              <p:nvPicPr>
                <p:cNvPr id="43" name="Picture 12"/>
                <p:cNvPicPr>
                  <a:picLocks noChangeAspect="1" noChangeArrowheads="1"/>
                </p:cNvPicPr>
                <p:nvPr/>
              </p:nvPicPr>
              <p:blipFill>
                <a:blip r:embed="rId3" cstate="print"/>
                <a:srcRect/>
                <a:stretch>
                  <a:fillRect/>
                </a:stretch>
              </p:blipFill>
              <p:spPr bwMode="auto">
                <a:xfrm>
                  <a:off x="396065" y="1550029"/>
                  <a:ext cx="3333750" cy="166687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47" name="Rectangle 46"/>
                <p:cNvSpPr/>
                <p:nvPr/>
              </p:nvSpPr>
              <p:spPr>
                <a:xfrm>
                  <a:off x="0" y="1397000"/>
                  <a:ext cx="2438400" cy="19431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fr-FR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42" name="Rectangle 41"/>
              <p:cNvSpPr/>
              <p:nvPr/>
            </p:nvSpPr>
            <p:spPr>
              <a:xfrm>
                <a:off x="2298700" y="1510612"/>
                <a:ext cx="1549400" cy="77523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fr-FR"/>
              </a:p>
            </p:txBody>
          </p:sp>
        </p:grpSp>
        <p:sp>
          <p:nvSpPr>
            <p:cNvPr id="40" name="Rectangle 39"/>
            <p:cNvSpPr/>
            <p:nvPr/>
          </p:nvSpPr>
          <p:spPr>
            <a:xfrm>
              <a:off x="2374900" y="3022655"/>
              <a:ext cx="1435100" cy="30407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</p:grpSp>
      <p:sp>
        <p:nvSpPr>
          <p:cNvPr id="44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299554" y="2363878"/>
            <a:ext cx="6400800" cy="1079500"/>
          </a:xfrm>
          <a:noFill/>
          <a:ln/>
        </p:spPr>
        <p:txBody>
          <a:bodyPr/>
          <a:lstStyle/>
          <a:p>
            <a:pPr algn="l"/>
            <a:r>
              <a:rPr lang="fr-FR" sz="1800" b="1" dirty="0">
                <a:latin typeface="Times New Roman" pitchFamily="18" charset="0"/>
              </a:rPr>
              <a:t>     Silvia </a:t>
            </a:r>
            <a:r>
              <a:rPr lang="fr-FR" sz="1800" b="1" dirty="0" err="1" smtClean="0">
                <a:latin typeface="Times New Roman" pitchFamily="18" charset="0"/>
              </a:rPr>
              <a:t>Niccolai</a:t>
            </a:r>
            <a:endParaRPr lang="fr-FR" sz="1800" b="1" dirty="0">
              <a:latin typeface="Times New Roman" pitchFamily="18" charset="0"/>
            </a:endParaRPr>
          </a:p>
          <a:p>
            <a:pPr algn="l"/>
            <a:endParaRPr lang="fr-FR" sz="2000" b="1" dirty="0">
              <a:solidFill>
                <a:srgbClr val="FF0000"/>
              </a:solidFill>
              <a:latin typeface="Times New Roman" pitchFamily="18" charset="0"/>
            </a:endParaRPr>
          </a:p>
        </p:txBody>
      </p:sp>
      <p:pic>
        <p:nvPicPr>
          <p:cNvPr id="49" name="Picture 2" descr="C:\Users\$niccolai.PORT-PHASE5\Downloads\15886845204_49a578ecc2_o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-331087" y="3515710"/>
            <a:ext cx="5983556" cy="3366039"/>
          </a:xfrm>
          <a:prstGeom prst="rect">
            <a:avLst/>
          </a:prstGeom>
          <a:gradFill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0"/>
          </a:gradFill>
        </p:spPr>
      </p:pic>
      <p:pic>
        <p:nvPicPr>
          <p:cNvPr id="51" name="Picture 1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407572" y="0"/>
            <a:ext cx="3736428" cy="3681374"/>
          </a:xfrm>
          <a:prstGeom prst="rect">
            <a:avLst/>
          </a:prstGeom>
          <a:gradFill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0"/>
          </a:gradFill>
          <a:ln w="9525">
            <a:noFill/>
            <a:miter lim="800000"/>
            <a:headEnd/>
            <a:tailEnd/>
          </a:ln>
        </p:spPr>
      </p:pic>
      <p:pic>
        <p:nvPicPr>
          <p:cNvPr id="84" name="Picture 3" descr="mockup.jp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0114" y="3499945"/>
            <a:ext cx="5049652" cy="3358055"/>
          </a:xfrm>
          <a:prstGeom prst="rect">
            <a:avLst/>
          </a:prstGeom>
          <a:gradFill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0"/>
          </a:gradFill>
        </p:spPr>
      </p:pic>
      <p:sp>
        <p:nvSpPr>
          <p:cNvPr id="16" name="ZoneTexte 15"/>
          <p:cNvSpPr txBox="1"/>
          <p:nvPr/>
        </p:nvSpPr>
        <p:spPr>
          <a:xfrm>
            <a:off x="5407572" y="227926"/>
            <a:ext cx="3736428" cy="2123658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2400" dirty="0" smtClean="0">
                <a:latin typeface="Times New Roman" pitchFamily="18" charset="0"/>
                <a:cs typeface="Times New Roman" pitchFamily="18" charset="0"/>
              </a:rPr>
              <a:t>Co-</a:t>
            </a:r>
            <a:r>
              <a:rPr lang="fr-FR" sz="2400" dirty="0" err="1" smtClean="0">
                <a:latin typeface="Times New Roman" pitchFamily="18" charset="0"/>
                <a:cs typeface="Times New Roman" pitchFamily="18" charset="0"/>
              </a:rPr>
              <a:t>spokespersons</a:t>
            </a:r>
            <a:r>
              <a:rPr lang="fr-FR" sz="2400" dirty="0" smtClean="0">
                <a:latin typeface="Times New Roman" pitchFamily="18" charset="0"/>
                <a:cs typeface="Times New Roman" pitchFamily="18" charset="0"/>
              </a:rPr>
              <a:t>: </a:t>
            </a:r>
          </a:p>
          <a:p>
            <a:pPr marL="342900" indent="-342900" algn="ctr">
              <a:buAutoNum type="alphaUcPeriod"/>
            </a:pPr>
            <a:r>
              <a:rPr lang="fr-FR" dirty="0" err="1" smtClean="0">
                <a:latin typeface="Times New Roman" pitchFamily="18" charset="0"/>
                <a:cs typeface="Times New Roman" pitchFamily="18" charset="0"/>
              </a:rPr>
              <a:t>Biselli</a:t>
            </a:r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 (Fairfield U), </a:t>
            </a:r>
          </a:p>
          <a:p>
            <a:pPr marL="342900" indent="-342900" algn="ctr"/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C. Keith (</a:t>
            </a:r>
            <a:r>
              <a:rPr lang="fr-FR" dirty="0" err="1" smtClean="0">
                <a:latin typeface="Times New Roman" pitchFamily="18" charset="0"/>
                <a:cs typeface="Times New Roman" pitchFamily="18" charset="0"/>
              </a:rPr>
              <a:t>JLab</a:t>
            </a:r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), </a:t>
            </a:r>
            <a:endParaRPr lang="fr-FR" dirty="0" smtClean="0">
              <a:latin typeface="Times New Roman" pitchFamily="18" charset="0"/>
              <a:cs typeface="Times New Roman" pitchFamily="18" charset="0"/>
            </a:endParaRPr>
          </a:p>
          <a:p>
            <a:pPr marL="342900" indent="-342900" algn="ctr"/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S. Kuhn</a:t>
            </a:r>
            <a:endParaRPr lang="fr-FR" dirty="0" smtClean="0">
              <a:latin typeface="Times New Roman" pitchFamily="18" charset="0"/>
              <a:cs typeface="Times New Roman" pitchFamily="18" charset="0"/>
            </a:endParaRPr>
          </a:p>
          <a:p>
            <a:pPr marL="342900" indent="-342900" algn="ctr"/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S. </a:t>
            </a:r>
            <a:r>
              <a:rPr lang="fr-FR" dirty="0" err="1" smtClean="0">
                <a:latin typeface="Times New Roman" pitchFamily="18" charset="0"/>
                <a:cs typeface="Times New Roman" pitchFamily="18" charset="0"/>
              </a:rPr>
              <a:t>Niccolai</a:t>
            </a:r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 (IPN Orsay), </a:t>
            </a:r>
          </a:p>
          <a:p>
            <a:pPr marL="342900" indent="-342900" algn="ctr"/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S. Pisano (</a:t>
            </a:r>
            <a:r>
              <a:rPr lang="fr-FR" dirty="0" err="1" smtClean="0">
                <a:latin typeface="Times New Roman" pitchFamily="18" charset="0"/>
                <a:cs typeface="Times New Roman" pitchFamily="18" charset="0"/>
              </a:rPr>
              <a:t>INFN</a:t>
            </a:r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 Frascati), </a:t>
            </a:r>
          </a:p>
          <a:p>
            <a:pPr marL="342900" indent="-342900" algn="ctr"/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D. </a:t>
            </a:r>
            <a:r>
              <a:rPr lang="fr-FR" dirty="0" err="1" smtClean="0">
                <a:latin typeface="Times New Roman" pitchFamily="18" charset="0"/>
                <a:cs typeface="Times New Roman" pitchFamily="18" charset="0"/>
              </a:rPr>
              <a:t>Sokhan</a:t>
            </a:r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 (Glasgow U)</a:t>
            </a:r>
            <a:endParaRPr lang="fr-FR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7" name="Picture 1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0" y="3712044"/>
            <a:ext cx="3480252" cy="7909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Image 13" descr="logo-infn-nuovo.gif"/>
          <p:cNvPicPr>
            <a:picLocks noChangeAspect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666988" y="3611781"/>
            <a:ext cx="1615059" cy="15820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Image 10" descr="glasgow-logo.jpg"/>
          <p:cNvPicPr>
            <a:picLocks noChangeAspect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319709" y="4771047"/>
            <a:ext cx="1778000" cy="1279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ZoneTexte 19"/>
          <p:cNvSpPr txBox="1"/>
          <p:nvPr/>
        </p:nvSpPr>
        <p:spPr>
          <a:xfrm>
            <a:off x="2208922" y="6132721"/>
            <a:ext cx="4819974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fr-FR" sz="2800" i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 </a:t>
            </a:r>
            <a:r>
              <a:rPr lang="fr-FR" sz="2800" i="1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CLAS</a:t>
            </a:r>
            <a:r>
              <a:rPr lang="fr-FR" sz="2800" i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collaboration </a:t>
            </a:r>
            <a:r>
              <a:rPr lang="fr-FR" sz="2800" i="1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proposal</a:t>
            </a:r>
            <a:endParaRPr lang="fr-FR" sz="2800" i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1" name="Picture 7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6623826" y="2559025"/>
            <a:ext cx="1428750" cy="1276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2" name="Groupe 21"/>
          <p:cNvGrpSpPr/>
          <p:nvPr/>
        </p:nvGrpSpPr>
        <p:grpSpPr>
          <a:xfrm>
            <a:off x="7175047" y="4149845"/>
            <a:ext cx="1057275" cy="1063704"/>
            <a:chOff x="1633728" y="2560892"/>
            <a:chExt cx="1057275" cy="1063704"/>
          </a:xfrm>
        </p:grpSpPr>
        <p:pic>
          <p:nvPicPr>
            <p:cNvPr id="23" name="Image 11" descr="logoCEA.gif"/>
            <p:cNvPicPr>
              <a:picLocks noChangeAspect="1"/>
            </p:cNvPicPr>
            <p:nvPr/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1633728" y="2560892"/>
              <a:ext cx="1057275" cy="10588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4" name="ZoneTexte 23"/>
            <p:cNvSpPr txBox="1"/>
            <p:nvPr/>
          </p:nvSpPr>
          <p:spPr>
            <a:xfrm>
              <a:off x="1706880" y="3255264"/>
              <a:ext cx="9156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>
                  <a:solidFill>
                    <a:schemeClr val="bg1"/>
                  </a:solidFill>
                </a:rPr>
                <a:t>Saclay</a:t>
              </a:r>
              <a:endParaRPr lang="fr-FR" dirty="0">
                <a:solidFill>
                  <a:schemeClr val="bg1"/>
                </a:solidFill>
              </a:endParaRPr>
            </a:p>
          </p:txBody>
        </p:sp>
      </p:grpSp>
      <p:pic>
        <p:nvPicPr>
          <p:cNvPr id="25" name="Picture 5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3222764" y="5371578"/>
            <a:ext cx="2279904" cy="4274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0034" name="Picture 2" descr="https://www.jlab.org/Hall-B/pubs-web/logo/CLAS-color-low.jpg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7220389" y="5821197"/>
            <a:ext cx="1939377" cy="1036803"/>
          </a:xfrm>
          <a:prstGeom prst="rect">
            <a:avLst/>
          </a:prstGeom>
          <a:noFill/>
        </p:spPr>
      </p:pic>
      <p:sp>
        <p:nvSpPr>
          <p:cNvPr id="26" name="ZoneTexte 25"/>
          <p:cNvSpPr txBox="1"/>
          <p:nvPr/>
        </p:nvSpPr>
        <p:spPr>
          <a:xfrm>
            <a:off x="1122848" y="3001701"/>
            <a:ext cx="2437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PAC44, </a:t>
            </a:r>
            <a:r>
              <a:rPr lang="fr-FR" dirty="0" err="1" smtClean="0">
                <a:latin typeface="Times New Roman" pitchFamily="18" charset="0"/>
                <a:cs typeface="Times New Roman" pitchFamily="18" charset="0"/>
              </a:rPr>
              <a:t>JLab</a:t>
            </a:r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, 7/7/2015</a:t>
            </a:r>
            <a:endParaRPr lang="fr-FR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1" name="Rectangle 106"/>
          <p:cNvSpPr>
            <a:spLocks noGrp="1" noChangeArrowheads="1"/>
          </p:cNvSpPr>
          <p:nvPr>
            <p:ph type="ctrTitle"/>
          </p:nvPr>
        </p:nvSpPr>
        <p:spPr>
          <a:xfrm>
            <a:off x="31532" y="315320"/>
            <a:ext cx="5297213" cy="1393825"/>
          </a:xfrm>
          <a:noFill/>
        </p:spPr>
        <p:txBody>
          <a:bodyPr/>
          <a:lstStyle/>
          <a:p>
            <a:pPr eaLnBrk="1" hangingPunct="1"/>
            <a:r>
              <a:rPr lang="en-US" sz="2400" b="1" dirty="0" smtClean="0">
                <a:solidFill>
                  <a:srgbClr val="0000FF"/>
                </a:solidFill>
                <a:latin typeface="Times New Roman" pitchFamily="18" charset="0"/>
              </a:rPr>
              <a:t>C12-15-004</a:t>
            </a:r>
            <a:r>
              <a:rPr lang="en-US" sz="2400" b="1" dirty="0" smtClean="0">
                <a:solidFill>
                  <a:srgbClr val="0000FF"/>
                </a:solidFill>
                <a:latin typeface="Times New Roman" pitchFamily="18" charset="0"/>
              </a:rPr>
              <a:t>:</a:t>
            </a:r>
            <a:br>
              <a:rPr lang="en-US" sz="2400" b="1" dirty="0" smtClean="0">
                <a:solidFill>
                  <a:srgbClr val="0000FF"/>
                </a:solidFill>
                <a:latin typeface="Times New Roman" pitchFamily="18" charset="0"/>
              </a:rPr>
            </a:br>
            <a:r>
              <a:rPr lang="en-US" sz="2400" b="1" dirty="0" err="1" smtClean="0">
                <a:solidFill>
                  <a:srgbClr val="0000FF"/>
                </a:solidFill>
                <a:latin typeface="Times New Roman" pitchFamily="18" charset="0"/>
              </a:rPr>
              <a:t>DVCS</a:t>
            </a:r>
            <a:r>
              <a:rPr lang="en-US" sz="2400" b="1" dirty="0" smtClean="0">
                <a:solidFill>
                  <a:srgbClr val="0000FF"/>
                </a:solidFill>
                <a:latin typeface="Times New Roman" pitchFamily="18" charset="0"/>
              </a:rPr>
              <a:t>, </a:t>
            </a:r>
            <a:r>
              <a:rPr lang="en-US" sz="2400" b="1" dirty="0" err="1" smtClean="0">
                <a:solidFill>
                  <a:srgbClr val="0000FF"/>
                </a:solidFill>
                <a:latin typeface="Times New Roman" pitchFamily="18" charset="0"/>
              </a:rPr>
              <a:t>DIS</a:t>
            </a:r>
            <a:r>
              <a:rPr lang="en-US" sz="2400" b="1" dirty="0" smtClean="0">
                <a:solidFill>
                  <a:srgbClr val="0000FF"/>
                </a:solidFill>
                <a:latin typeface="Times New Roman" pitchFamily="18" charset="0"/>
              </a:rPr>
              <a:t>, and </a:t>
            </a:r>
            <a:r>
              <a:rPr lang="en-US" sz="2400" b="1" dirty="0" err="1" smtClean="0">
                <a:solidFill>
                  <a:srgbClr val="0000FF"/>
                </a:solidFill>
                <a:latin typeface="Times New Roman" pitchFamily="18" charset="0"/>
              </a:rPr>
              <a:t>SIDIS</a:t>
            </a:r>
            <a:r>
              <a:rPr lang="en-US" sz="2400" b="1" dirty="0" smtClean="0">
                <a:solidFill>
                  <a:srgbClr val="0000FF"/>
                </a:solidFill>
                <a:latin typeface="Times New Roman" pitchFamily="18" charset="0"/>
              </a:rPr>
              <a:t> </a:t>
            </a:r>
            <a:br>
              <a:rPr lang="en-US" sz="2400" b="1" dirty="0" smtClean="0">
                <a:solidFill>
                  <a:srgbClr val="0000FF"/>
                </a:solidFill>
                <a:latin typeface="Times New Roman" pitchFamily="18" charset="0"/>
              </a:rPr>
            </a:br>
            <a:r>
              <a:rPr lang="en-US" sz="2400" b="1" dirty="0" smtClean="0">
                <a:solidFill>
                  <a:srgbClr val="0000FF"/>
                </a:solidFill>
                <a:latin typeface="Times New Roman" pitchFamily="18" charset="0"/>
              </a:rPr>
              <a:t>with </a:t>
            </a:r>
            <a:r>
              <a:rPr lang="en-US" sz="2400" b="1" dirty="0" smtClean="0">
                <a:solidFill>
                  <a:srgbClr val="0000FF"/>
                </a:solidFill>
                <a:latin typeface="Times New Roman" pitchFamily="18" charset="0"/>
              </a:rPr>
              <a:t>a longitudinally polarized deuterium target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21839" y="1187532"/>
            <a:ext cx="7317162" cy="56704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626" name="Text Box 2"/>
          <p:cNvSpPr txBox="1">
            <a:spLocks noChangeArrowheads="1"/>
          </p:cNvSpPr>
          <p:nvPr/>
        </p:nvSpPr>
        <p:spPr bwMode="auto">
          <a:xfrm>
            <a:off x="1537055" y="22879"/>
            <a:ext cx="653563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2800" dirty="0" err="1" smtClean="0">
                <a:solidFill>
                  <a:srgbClr val="0000FF"/>
                </a:solidFill>
                <a:latin typeface="Times New Roman" pitchFamily="18" charset="0"/>
              </a:rPr>
              <a:t>Projected</a:t>
            </a:r>
            <a:r>
              <a:rPr lang="fr-FR" sz="2800" dirty="0" smtClean="0">
                <a:solidFill>
                  <a:srgbClr val="0000FF"/>
                </a:solidFill>
                <a:latin typeface="Times New Roman" pitchFamily="18" charset="0"/>
              </a:rPr>
              <a:t> </a:t>
            </a:r>
            <a:r>
              <a:rPr lang="fr-FR" sz="2800" dirty="0" err="1" smtClean="0">
                <a:solidFill>
                  <a:srgbClr val="0000FF"/>
                </a:solidFill>
                <a:latin typeface="Times New Roman" pitchFamily="18" charset="0"/>
              </a:rPr>
              <a:t>results</a:t>
            </a:r>
            <a:r>
              <a:rPr lang="fr-FR" sz="2800" dirty="0" smtClean="0">
                <a:solidFill>
                  <a:srgbClr val="0000FF"/>
                </a:solidFill>
                <a:latin typeface="Times New Roman" pitchFamily="18" charset="0"/>
              </a:rPr>
              <a:t>: double spin </a:t>
            </a:r>
            <a:r>
              <a:rPr lang="fr-FR" sz="2800" dirty="0" err="1" smtClean="0">
                <a:solidFill>
                  <a:srgbClr val="0000FF"/>
                </a:solidFill>
                <a:latin typeface="Times New Roman" pitchFamily="18" charset="0"/>
              </a:rPr>
              <a:t>asymmetry</a:t>
            </a:r>
            <a:endParaRPr lang="en-US" sz="2800" dirty="0">
              <a:solidFill>
                <a:srgbClr val="0000FF"/>
              </a:solidFill>
              <a:latin typeface="Times New Roman" pitchFamily="18" charset="0"/>
            </a:endParaRPr>
          </a:p>
        </p:txBody>
      </p:sp>
      <p:sp>
        <p:nvSpPr>
          <p:cNvPr id="26628" name="Text Box 62"/>
          <p:cNvSpPr txBox="1">
            <a:spLocks noChangeArrowheads="1"/>
          </p:cNvSpPr>
          <p:nvPr/>
        </p:nvSpPr>
        <p:spPr bwMode="auto">
          <a:xfrm>
            <a:off x="4527441" y="583312"/>
            <a:ext cx="4632325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buClr>
                <a:schemeClr val="tx1"/>
              </a:buClr>
              <a:buFontTx/>
              <a:buChar char="•"/>
            </a:pPr>
            <a:r>
              <a:rPr lang="en-US" sz="1600" b="0" dirty="0">
                <a:latin typeface="Times New Roman" pitchFamily="18" charset="0"/>
                <a:cs typeface="Arial" charset="0"/>
              </a:rPr>
              <a:t> L = </a:t>
            </a:r>
            <a:r>
              <a:rPr lang="en-US" sz="1600" dirty="0">
                <a:latin typeface="Times New Roman" pitchFamily="18" charset="0"/>
                <a:cs typeface="Arial" charset="0"/>
              </a:rPr>
              <a:t>10</a:t>
            </a:r>
            <a:r>
              <a:rPr lang="en-US" sz="1600" baseline="30000" dirty="0">
                <a:latin typeface="Times New Roman" pitchFamily="18" charset="0"/>
                <a:cs typeface="Arial" charset="0"/>
              </a:rPr>
              <a:t>35</a:t>
            </a:r>
            <a:r>
              <a:rPr lang="en-US" sz="1600" dirty="0">
                <a:latin typeface="Times New Roman" pitchFamily="18" charset="0"/>
                <a:cs typeface="Arial" charset="0"/>
              </a:rPr>
              <a:t>cm</a:t>
            </a:r>
            <a:r>
              <a:rPr lang="en-US" sz="1600" baseline="30000" dirty="0">
                <a:latin typeface="Times New Roman" pitchFamily="18" charset="0"/>
                <a:cs typeface="Arial" charset="0"/>
              </a:rPr>
              <a:t>-2</a:t>
            </a:r>
            <a:r>
              <a:rPr lang="en-US" sz="1600" dirty="0">
                <a:latin typeface="Times New Roman" pitchFamily="18" charset="0"/>
                <a:cs typeface="Arial" charset="0"/>
              </a:rPr>
              <a:t>s</a:t>
            </a:r>
            <a:r>
              <a:rPr lang="en-US" sz="1600" baseline="30000" dirty="0">
                <a:latin typeface="Times New Roman" pitchFamily="18" charset="0"/>
                <a:cs typeface="Arial" charset="0"/>
              </a:rPr>
              <a:t>-1</a:t>
            </a:r>
            <a:r>
              <a:rPr lang="en-US" sz="1600" dirty="0">
                <a:latin typeface="Times New Roman" pitchFamily="18" charset="0"/>
                <a:cs typeface="Arial" charset="0"/>
              </a:rPr>
              <a:t> </a:t>
            </a:r>
            <a:r>
              <a:rPr lang="en-US" sz="1600" b="0" dirty="0">
                <a:latin typeface="Times New Roman" pitchFamily="18" charset="0"/>
                <a:cs typeface="Arial" charset="0"/>
              </a:rPr>
              <a:t> </a:t>
            </a:r>
            <a:r>
              <a:rPr lang="en-US" sz="1600" b="0" dirty="0" smtClean="0">
                <a:latin typeface="Times New Roman" pitchFamily="18" charset="0"/>
                <a:cs typeface="Arial" charset="0"/>
              </a:rPr>
              <a:t>for ND</a:t>
            </a:r>
            <a:r>
              <a:rPr lang="en-US" sz="1600" b="0" baseline="30000" dirty="0" smtClean="0">
                <a:latin typeface="Times New Roman" pitchFamily="18" charset="0"/>
                <a:cs typeface="Arial" charset="0"/>
              </a:rPr>
              <a:t>3 </a:t>
            </a:r>
            <a:r>
              <a:rPr lang="en-US" sz="1600" b="0" dirty="0" smtClean="0">
                <a:latin typeface="Times New Roman" pitchFamily="18" charset="0"/>
                <a:cs typeface="Arial" charset="0"/>
              </a:rPr>
              <a:t>@ </a:t>
            </a:r>
            <a:r>
              <a:rPr lang="en-US" sz="1600" dirty="0" smtClean="0">
                <a:latin typeface="Times New Roman" pitchFamily="18" charset="0"/>
                <a:cs typeface="Arial" charset="0"/>
              </a:rPr>
              <a:t>10 </a:t>
            </a:r>
            <a:r>
              <a:rPr lang="en-US" sz="1600" dirty="0" err="1" smtClean="0">
                <a:latin typeface="Times New Roman" pitchFamily="18" charset="0"/>
                <a:cs typeface="Arial" charset="0"/>
              </a:rPr>
              <a:t>nA</a:t>
            </a:r>
            <a:r>
              <a:rPr lang="en-US" sz="1600" b="0" dirty="0" smtClean="0">
                <a:latin typeface="Times New Roman" pitchFamily="18" charset="0"/>
                <a:cs typeface="Arial" charset="0"/>
              </a:rPr>
              <a:t>, Time </a:t>
            </a:r>
            <a:r>
              <a:rPr lang="en-US" sz="1600" b="0" dirty="0">
                <a:latin typeface="Times New Roman" pitchFamily="18" charset="0"/>
                <a:cs typeface="Arial" charset="0"/>
              </a:rPr>
              <a:t>= </a:t>
            </a:r>
            <a:r>
              <a:rPr lang="en-US" sz="1600" dirty="0" smtClean="0">
                <a:latin typeface="Times New Roman" pitchFamily="18" charset="0"/>
                <a:cs typeface="Arial" charset="0"/>
              </a:rPr>
              <a:t>100 days</a:t>
            </a:r>
            <a:r>
              <a:rPr lang="fr-FR" sz="1600" b="0" dirty="0" smtClean="0">
                <a:latin typeface="Times New Roman" pitchFamily="18" charset="0"/>
                <a:cs typeface="Arial" charset="0"/>
              </a:rPr>
              <a:t> </a:t>
            </a:r>
          </a:p>
          <a:p>
            <a:pPr>
              <a:spcBef>
                <a:spcPct val="50000"/>
              </a:spcBef>
              <a:buClr>
                <a:schemeClr val="tx1"/>
              </a:buClr>
              <a:buFontTx/>
              <a:buChar char="•"/>
            </a:pPr>
            <a:r>
              <a:rPr lang="fr-FR" sz="1600" b="0" dirty="0" smtClean="0">
                <a:latin typeface="Times New Roman" pitchFamily="18" charset="0"/>
                <a:cs typeface="Arial" charset="0"/>
              </a:rPr>
              <a:t> </a:t>
            </a:r>
            <a:r>
              <a:rPr lang="fr-FR" sz="1600" b="0" dirty="0" err="1" smtClean="0">
                <a:latin typeface="Times New Roman" pitchFamily="18" charset="0"/>
                <a:cs typeface="Arial" charset="0"/>
              </a:rPr>
              <a:t>D</a:t>
            </a:r>
            <a:r>
              <a:rPr lang="fr-FR" sz="1600" b="0" baseline="-25000" dirty="0" err="1" smtClean="0">
                <a:latin typeface="Times New Roman" pitchFamily="18" charset="0"/>
                <a:cs typeface="Arial" charset="0"/>
              </a:rPr>
              <a:t>f</a:t>
            </a:r>
            <a:r>
              <a:rPr lang="fr-FR" sz="1600" b="0" dirty="0" smtClean="0">
                <a:latin typeface="Times New Roman" pitchFamily="18" charset="0"/>
                <a:cs typeface="Arial" charset="0"/>
              </a:rPr>
              <a:t> = 0.7;  P</a:t>
            </a:r>
            <a:r>
              <a:rPr lang="fr-FR" sz="1600" b="0" baseline="-25000" dirty="0" smtClean="0">
                <a:latin typeface="Times New Roman" pitchFamily="18" charset="0"/>
                <a:cs typeface="Arial" charset="0"/>
              </a:rPr>
              <a:t>t</a:t>
            </a:r>
            <a:r>
              <a:rPr lang="fr-FR" sz="1600" b="0" dirty="0" smtClean="0">
                <a:latin typeface="Times New Roman" pitchFamily="18" charset="0"/>
                <a:cs typeface="Arial" charset="0"/>
              </a:rPr>
              <a:t> = 0.4; P</a:t>
            </a:r>
            <a:r>
              <a:rPr lang="fr-FR" sz="1600" b="0" baseline="-25000" dirty="0" smtClean="0">
                <a:latin typeface="Times New Roman" pitchFamily="18" charset="0"/>
                <a:cs typeface="Arial" charset="0"/>
              </a:rPr>
              <a:t>b</a:t>
            </a:r>
            <a:r>
              <a:rPr lang="fr-FR" sz="1600" b="0" dirty="0" smtClean="0">
                <a:latin typeface="Times New Roman" pitchFamily="18" charset="0"/>
                <a:cs typeface="Arial" charset="0"/>
              </a:rPr>
              <a:t> = 0.85</a:t>
            </a:r>
            <a:endParaRPr lang="en-US" sz="1600" b="0" dirty="0">
              <a:latin typeface="Times New Roman" pitchFamily="18" charset="0"/>
              <a:cs typeface="Arial" charset="0"/>
            </a:endParaRPr>
          </a:p>
        </p:txBody>
      </p:sp>
      <p:sp>
        <p:nvSpPr>
          <p:cNvPr id="26632" name="Text Box 66"/>
          <p:cNvSpPr txBox="1">
            <a:spLocks noChangeArrowheads="1"/>
          </p:cNvSpPr>
          <p:nvPr/>
        </p:nvSpPr>
        <p:spPr bwMode="auto">
          <a:xfrm>
            <a:off x="189193" y="732217"/>
            <a:ext cx="1702676" cy="3293209"/>
          </a:xfrm>
          <a:prstGeom prst="rect">
            <a:avLst/>
          </a:prstGeom>
          <a:solidFill>
            <a:srgbClr val="00B0F0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buFont typeface="Wingdings" pitchFamily="2" charset="2"/>
              <a:buChar char="ü"/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</a:rPr>
              <a:t>Count rates computed with </a:t>
            </a:r>
            <a:r>
              <a:rPr lang="en-US" sz="1600" dirty="0" err="1">
                <a:solidFill>
                  <a:schemeClr val="bg1"/>
                </a:solidFill>
                <a:latin typeface="Times New Roman" pitchFamily="18" charset="0"/>
              </a:rPr>
              <a:t>nDVCS+BH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</a:p>
          <a:p>
            <a:pPr algn="ctr"/>
            <a:r>
              <a:rPr lang="en-US" sz="1600" dirty="0">
                <a:solidFill>
                  <a:schemeClr val="bg1"/>
                </a:solidFill>
                <a:latin typeface="Times New Roman" pitchFamily="18" charset="0"/>
              </a:rPr>
              <a:t>event generator </a:t>
            </a:r>
          </a:p>
          <a:p>
            <a:pPr algn="ctr"/>
            <a:r>
              <a:rPr lang="en-US" sz="1600" dirty="0">
                <a:solidFill>
                  <a:schemeClr val="bg1"/>
                </a:solidFill>
                <a:latin typeface="Times New Roman" pitchFamily="18" charset="0"/>
              </a:rPr>
              <a:t>+ CLAS12 acceptance from </a:t>
            </a:r>
            <a:r>
              <a:rPr lang="en-US" sz="1600" dirty="0" err="1">
                <a:solidFill>
                  <a:schemeClr val="bg1"/>
                </a:solidFill>
                <a:latin typeface="Times New Roman" pitchFamily="18" charset="0"/>
              </a:rPr>
              <a:t>FastMC</a:t>
            </a:r>
            <a:endParaRPr lang="en-US" sz="1600" dirty="0">
              <a:solidFill>
                <a:schemeClr val="bg1"/>
              </a:solidFill>
              <a:latin typeface="Times New Roman" pitchFamily="18" charset="0"/>
            </a:endParaRPr>
          </a:p>
          <a:p>
            <a:pPr algn="ctr"/>
            <a:r>
              <a:rPr lang="en-US" sz="1600" dirty="0">
                <a:solidFill>
                  <a:schemeClr val="bg1"/>
                </a:solidFill>
                <a:latin typeface="Times New Roman" pitchFamily="18" charset="0"/>
              </a:rPr>
              <a:t>+ CND efficiency from </a:t>
            </a:r>
            <a:r>
              <a:rPr lang="en-US" sz="1600" dirty="0" smtClean="0">
                <a:solidFill>
                  <a:schemeClr val="bg1"/>
                </a:solidFill>
                <a:latin typeface="Times New Roman" pitchFamily="18" charset="0"/>
              </a:rPr>
              <a:t>GEANT4 simulation</a:t>
            </a:r>
          </a:p>
          <a:p>
            <a:pPr algn="ctr">
              <a:buFont typeface="Wingdings" pitchFamily="2" charset="2"/>
              <a:buChar char="ü"/>
            </a:pPr>
            <a:r>
              <a:rPr lang="fr-FR" sz="1600" dirty="0" err="1" smtClean="0">
                <a:solidFill>
                  <a:schemeClr val="bg1"/>
                </a:solidFill>
                <a:latin typeface="Times New Roman" pitchFamily="18" charset="0"/>
              </a:rPr>
              <a:t>Asymmetries</a:t>
            </a:r>
            <a:r>
              <a:rPr lang="fr-FR" sz="1600" dirty="0" smtClean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fr-FR" sz="1600" dirty="0" err="1" smtClean="0">
                <a:solidFill>
                  <a:schemeClr val="bg1"/>
                </a:solidFill>
                <a:latin typeface="Times New Roman" pitchFamily="18" charset="0"/>
              </a:rPr>
              <a:t>computed</a:t>
            </a:r>
            <a:r>
              <a:rPr lang="fr-FR" sz="1600" dirty="0" smtClean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fr-FR" sz="1600" dirty="0" err="1" smtClean="0">
                <a:solidFill>
                  <a:schemeClr val="bg1"/>
                </a:solidFill>
                <a:latin typeface="Times New Roman" pitchFamily="18" charset="0"/>
              </a:rPr>
              <a:t>with</a:t>
            </a:r>
            <a:r>
              <a:rPr lang="fr-FR" sz="1600" dirty="0" smtClean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fr-FR" sz="1600" dirty="0" err="1" smtClean="0">
                <a:solidFill>
                  <a:schemeClr val="bg1"/>
                </a:solidFill>
                <a:latin typeface="Times New Roman" pitchFamily="18" charset="0"/>
              </a:rPr>
              <a:t>VGG</a:t>
            </a:r>
            <a:r>
              <a:rPr lang="fr-FR" sz="1600" dirty="0" smtClean="0">
                <a:solidFill>
                  <a:schemeClr val="bg1"/>
                </a:solidFill>
                <a:latin typeface="Times New Roman" pitchFamily="18" charset="0"/>
              </a:rPr>
              <a:t> model</a:t>
            </a:r>
            <a:endParaRPr lang="en-US" sz="1600" dirty="0">
              <a:solidFill>
                <a:schemeClr val="bg1"/>
              </a:solidFill>
              <a:latin typeface="Times New Roman" pitchFamily="18" charset="0"/>
            </a:endParaRPr>
          </a:p>
        </p:txBody>
      </p:sp>
      <p:graphicFrame>
        <p:nvGraphicFramePr>
          <p:cNvPr id="214017" name="Object 1"/>
          <p:cNvGraphicFramePr>
            <a:graphicFrameLocks noChangeAspect="1"/>
          </p:cNvGraphicFramePr>
          <p:nvPr/>
        </p:nvGraphicFramePr>
        <p:xfrm>
          <a:off x="1915568" y="587375"/>
          <a:ext cx="2668587" cy="736600"/>
        </p:xfrm>
        <a:graphic>
          <a:graphicData uri="http://schemas.openxmlformats.org/presentationml/2006/ole">
            <p:oleObj spid="_x0000_s372738" name="Équation" r:id="rId4" imgW="1981080" imgH="545760" progId="Equation.3">
              <p:embed/>
            </p:oleObj>
          </a:graphicData>
        </a:graphic>
      </p:graphicFrame>
      <p:sp>
        <p:nvSpPr>
          <p:cNvPr id="8" name="Rectangle 7"/>
          <p:cNvSpPr/>
          <p:nvPr/>
        </p:nvSpPr>
        <p:spPr>
          <a:xfrm>
            <a:off x="15759" y="4128408"/>
            <a:ext cx="2191407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0" dirty="0" smtClean="0">
                <a:latin typeface="Times New Roman" pitchFamily="18" charset="0"/>
                <a:cs typeface="Times New Roman" pitchFamily="18" charset="0"/>
              </a:rPr>
              <a:t>• 4 </a:t>
            </a:r>
            <a:r>
              <a:rPr lang="fr-FR" b="0" dirty="0" err="1" smtClean="0">
                <a:latin typeface="Times New Roman" pitchFamily="18" charset="0"/>
                <a:cs typeface="Times New Roman" pitchFamily="18" charset="0"/>
              </a:rPr>
              <a:t>bins</a:t>
            </a:r>
            <a:r>
              <a:rPr lang="fr-FR" b="0" dirty="0" smtClean="0">
                <a:latin typeface="Times New Roman" pitchFamily="18" charset="0"/>
                <a:cs typeface="Times New Roman" pitchFamily="18" charset="0"/>
              </a:rPr>
              <a:t> in Q</a:t>
            </a:r>
            <a:r>
              <a:rPr lang="fr-FR" b="0" baseline="30000" dirty="0" smtClean="0">
                <a:latin typeface="Times New Roman" pitchFamily="18" charset="0"/>
                <a:cs typeface="Times New Roman" pitchFamily="18" charset="0"/>
              </a:rPr>
              <a:t>2</a:t>
            </a:r>
            <a:endParaRPr lang="fr-FR" b="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fr-FR" b="0" dirty="0" smtClean="0">
                <a:latin typeface="Times New Roman" pitchFamily="18" charset="0"/>
                <a:cs typeface="Times New Roman" pitchFamily="18" charset="0"/>
              </a:rPr>
              <a:t>• 4 </a:t>
            </a:r>
            <a:r>
              <a:rPr lang="fr-FR" b="0" dirty="0" err="1" smtClean="0">
                <a:latin typeface="Times New Roman" pitchFamily="18" charset="0"/>
                <a:cs typeface="Times New Roman" pitchFamily="18" charset="0"/>
              </a:rPr>
              <a:t>bins</a:t>
            </a:r>
            <a:r>
              <a:rPr lang="fr-FR" b="0" dirty="0" smtClean="0">
                <a:latin typeface="Times New Roman" pitchFamily="18" charset="0"/>
                <a:cs typeface="Times New Roman" pitchFamily="18" charset="0"/>
              </a:rPr>
              <a:t> in −t</a:t>
            </a:r>
          </a:p>
          <a:p>
            <a:r>
              <a:rPr lang="fr-FR" b="0" dirty="0" smtClean="0">
                <a:latin typeface="Times New Roman" pitchFamily="18" charset="0"/>
                <a:cs typeface="Times New Roman" pitchFamily="18" charset="0"/>
              </a:rPr>
              <a:t>• 4 </a:t>
            </a:r>
            <a:r>
              <a:rPr lang="fr-FR" b="0" dirty="0" err="1" smtClean="0">
                <a:latin typeface="Times New Roman" pitchFamily="18" charset="0"/>
                <a:cs typeface="Times New Roman" pitchFamily="18" charset="0"/>
              </a:rPr>
              <a:t>bins</a:t>
            </a:r>
            <a:r>
              <a:rPr lang="fr-FR" b="0" dirty="0" smtClean="0">
                <a:latin typeface="Times New Roman" pitchFamily="18" charset="0"/>
                <a:cs typeface="Times New Roman" pitchFamily="18" charset="0"/>
              </a:rPr>
              <a:t> in </a:t>
            </a:r>
            <a:r>
              <a:rPr lang="fr-FR" b="0" dirty="0" err="1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fr-FR" b="0" baseline="-25000" dirty="0" err="1" smtClean="0">
                <a:latin typeface="Times New Roman" pitchFamily="18" charset="0"/>
                <a:cs typeface="Times New Roman" pitchFamily="18" charset="0"/>
              </a:rPr>
              <a:t>B</a:t>
            </a:r>
            <a:endParaRPr lang="fr-FR" b="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fr-FR" b="0" dirty="0" smtClean="0">
                <a:latin typeface="Times New Roman" pitchFamily="18" charset="0"/>
                <a:cs typeface="Times New Roman" pitchFamily="18" charset="0"/>
              </a:rPr>
              <a:t>• 12 </a:t>
            </a:r>
            <a:r>
              <a:rPr lang="fr-FR" b="0" dirty="0" err="1" smtClean="0">
                <a:latin typeface="Times New Roman" pitchFamily="18" charset="0"/>
                <a:cs typeface="Times New Roman" pitchFamily="18" charset="0"/>
              </a:rPr>
              <a:t>bins</a:t>
            </a:r>
            <a:r>
              <a:rPr lang="fr-FR" b="0" dirty="0" smtClean="0">
                <a:latin typeface="Times New Roman" pitchFamily="18" charset="0"/>
                <a:cs typeface="Times New Roman" pitchFamily="18" charset="0"/>
              </a:rPr>
              <a:t> in </a:t>
            </a:r>
            <a:r>
              <a:rPr lang="el-GR" b="0" dirty="0" smtClean="0">
                <a:latin typeface="Times New Roman" pitchFamily="18" charset="0"/>
                <a:cs typeface="Times New Roman" pitchFamily="18" charset="0"/>
              </a:rPr>
              <a:t>φ</a:t>
            </a:r>
            <a:endParaRPr lang="fr-FR" b="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fr-FR" sz="1600" b="0" dirty="0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fr-FR" sz="1600" b="0" dirty="0" err="1" smtClean="0">
                <a:latin typeface="Times New Roman" pitchFamily="18" charset="0"/>
                <a:cs typeface="Times New Roman" pitchFamily="18" charset="0"/>
              </a:rPr>
              <a:t>Same</a:t>
            </a:r>
            <a:r>
              <a:rPr lang="fr-FR" sz="1600" b="0" dirty="0" smtClean="0">
                <a:latin typeface="Times New Roman" pitchFamily="18" charset="0"/>
                <a:cs typeface="Times New Roman" pitchFamily="18" charset="0"/>
              </a:rPr>
              <a:t> as E12-11-003)</a:t>
            </a:r>
            <a:endParaRPr lang="fr-FR" sz="1600" b="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126122" y="5659828"/>
            <a:ext cx="198645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Red</a:t>
            </a:r>
            <a:r>
              <a:rPr lang="fr-FR" sz="16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points</a:t>
            </a:r>
          </a:p>
          <a:p>
            <a:r>
              <a:rPr lang="fr-FR" sz="16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if </a:t>
            </a:r>
            <a:r>
              <a:rPr lang="fr-FR" sz="1600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Forward</a:t>
            </a:r>
            <a:r>
              <a:rPr lang="fr-FR" sz="16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Tagger </a:t>
            </a:r>
            <a:r>
              <a:rPr lang="fr-FR" sz="1600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can</a:t>
            </a:r>
            <a:r>
              <a:rPr lang="fr-FR" sz="16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sz="1600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be</a:t>
            </a:r>
            <a:r>
              <a:rPr lang="fr-FR" sz="16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sz="1600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used</a:t>
            </a:r>
            <a:r>
              <a:rPr lang="fr-FR" sz="16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r>
              <a:rPr lang="fr-FR" sz="1600" dirty="0" smtClean="0">
                <a:solidFill>
                  <a:srgbClr val="00FF00"/>
                </a:solidFill>
                <a:latin typeface="Times New Roman" pitchFamily="18" charset="0"/>
                <a:cs typeface="Times New Roman" pitchFamily="18" charset="0"/>
              </a:rPr>
              <a:t>Green </a:t>
            </a:r>
            <a:r>
              <a:rPr lang="fr-FR" sz="1600" dirty="0" err="1" smtClean="0">
                <a:solidFill>
                  <a:srgbClr val="00FF00"/>
                </a:solidFill>
                <a:latin typeface="Times New Roman" pitchFamily="18" charset="0"/>
                <a:cs typeface="Times New Roman" pitchFamily="18" charset="0"/>
              </a:rPr>
              <a:t>curves</a:t>
            </a:r>
            <a:r>
              <a:rPr lang="fr-FR" sz="1600" dirty="0" smtClean="0">
                <a:solidFill>
                  <a:srgbClr val="00FF00"/>
                </a:solidFill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fr-FR" sz="1600" dirty="0" err="1" smtClean="0">
                <a:solidFill>
                  <a:srgbClr val="00FF00"/>
                </a:solidFill>
                <a:latin typeface="Times New Roman" pitchFamily="18" charset="0"/>
                <a:cs typeface="Times New Roman" pitchFamily="18" charset="0"/>
              </a:rPr>
              <a:t>BH</a:t>
            </a:r>
            <a:endParaRPr lang="en-US" sz="1600" dirty="0">
              <a:solidFill>
                <a:srgbClr val="00FF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4776951" y="3547242"/>
            <a:ext cx="3322576" cy="461665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fr-FR" sz="2400" dirty="0" smtClean="0">
                <a:latin typeface="Times New Roman" pitchFamily="18" charset="0"/>
                <a:cs typeface="Times New Roman" pitchFamily="18" charset="0"/>
              </a:rPr>
              <a:t>First time </a:t>
            </a:r>
            <a:r>
              <a:rPr lang="fr-FR" sz="2400" dirty="0" err="1" smtClean="0">
                <a:latin typeface="Times New Roman" pitchFamily="18" charset="0"/>
                <a:cs typeface="Times New Roman" pitchFamily="18" charset="0"/>
              </a:rPr>
              <a:t>measurement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" name="ZoneTexte 12"/>
          <p:cNvSpPr txBox="1"/>
          <p:nvPr/>
        </p:nvSpPr>
        <p:spPr>
          <a:xfrm>
            <a:off x="3326529" y="3121578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0</a:t>
            </a:r>
            <a:endParaRPr lang="en-US" sz="1400" dirty="0"/>
          </a:p>
        </p:txBody>
      </p:sp>
      <p:sp>
        <p:nvSpPr>
          <p:cNvPr id="14" name="ZoneTexte 13"/>
          <p:cNvSpPr txBox="1"/>
          <p:nvPr/>
        </p:nvSpPr>
        <p:spPr>
          <a:xfrm>
            <a:off x="3210918" y="1413633"/>
            <a:ext cx="4331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1.2</a:t>
            </a:r>
            <a:endParaRPr lang="en-US" sz="1400" dirty="0"/>
          </a:p>
        </p:txBody>
      </p:sp>
      <p:sp>
        <p:nvSpPr>
          <p:cNvPr id="15" name="ZoneTexte 14"/>
          <p:cNvSpPr txBox="1"/>
          <p:nvPr/>
        </p:nvSpPr>
        <p:spPr>
          <a:xfrm>
            <a:off x="3142602" y="4009689"/>
            <a:ext cx="4924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-0.6</a:t>
            </a:r>
            <a:endParaRPr lang="en-US" sz="1400" dirty="0"/>
          </a:p>
        </p:txBody>
      </p:sp>
      <p:sp>
        <p:nvSpPr>
          <p:cNvPr id="17" name="ZoneTexte 16"/>
          <p:cNvSpPr txBox="1"/>
          <p:nvPr/>
        </p:nvSpPr>
        <p:spPr>
          <a:xfrm>
            <a:off x="7204840" y="1024757"/>
            <a:ext cx="1696555" cy="400110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txBody>
          <a:bodyPr wrap="none" rtlCol="0">
            <a:spAutoFit/>
          </a:bodyPr>
          <a:lstStyle/>
          <a:p>
            <a:r>
              <a:rPr lang="fr-FR" sz="2000" dirty="0" err="1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DSA</a:t>
            </a:r>
            <a:r>
              <a:rPr lang="fr-FR" sz="200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up to 0.8</a:t>
            </a:r>
            <a:endParaRPr lang="en-US" sz="2000" dirty="0">
              <a:solidFill>
                <a:srgbClr val="0000FF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478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5400000">
            <a:off x="2735829" y="402530"/>
            <a:ext cx="5612524" cy="72984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626" name="Text Box 2"/>
          <p:cNvSpPr txBox="1">
            <a:spLocks noChangeArrowheads="1"/>
          </p:cNvSpPr>
          <p:nvPr/>
        </p:nvSpPr>
        <p:spPr bwMode="auto">
          <a:xfrm>
            <a:off x="811819" y="22879"/>
            <a:ext cx="776295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2800" dirty="0" err="1" smtClean="0">
                <a:solidFill>
                  <a:srgbClr val="0000FF"/>
                </a:solidFill>
                <a:latin typeface="Times New Roman" pitchFamily="18" charset="0"/>
              </a:rPr>
              <a:t>Projected</a:t>
            </a:r>
            <a:r>
              <a:rPr lang="fr-FR" sz="2800" dirty="0" smtClean="0">
                <a:solidFill>
                  <a:srgbClr val="0000FF"/>
                </a:solidFill>
                <a:latin typeface="Times New Roman" pitchFamily="18" charset="0"/>
              </a:rPr>
              <a:t> </a:t>
            </a:r>
            <a:r>
              <a:rPr lang="fr-FR" sz="2800" dirty="0" err="1" smtClean="0">
                <a:solidFill>
                  <a:srgbClr val="0000FF"/>
                </a:solidFill>
                <a:latin typeface="Times New Roman" pitchFamily="18" charset="0"/>
              </a:rPr>
              <a:t>beam</a:t>
            </a:r>
            <a:r>
              <a:rPr lang="fr-FR" sz="2800" dirty="0" smtClean="0">
                <a:solidFill>
                  <a:srgbClr val="0000FF"/>
                </a:solidFill>
                <a:latin typeface="Times New Roman" pitchFamily="18" charset="0"/>
              </a:rPr>
              <a:t> spin </a:t>
            </a:r>
            <a:r>
              <a:rPr lang="fr-FR" sz="2800" dirty="0" err="1" smtClean="0">
                <a:solidFill>
                  <a:srgbClr val="0000FF"/>
                </a:solidFill>
                <a:latin typeface="Times New Roman" pitchFamily="18" charset="0"/>
              </a:rPr>
              <a:t>asymmetry</a:t>
            </a:r>
            <a:r>
              <a:rPr lang="fr-FR" sz="2800" dirty="0" smtClean="0">
                <a:solidFill>
                  <a:srgbClr val="0000FF"/>
                </a:solidFill>
                <a:latin typeface="Times New Roman" pitchFamily="18" charset="0"/>
              </a:rPr>
              <a:t> </a:t>
            </a:r>
            <a:r>
              <a:rPr lang="fr-FR" sz="2800" dirty="0" err="1" smtClean="0">
                <a:solidFill>
                  <a:srgbClr val="0000FF"/>
                </a:solidFill>
                <a:latin typeface="Times New Roman" pitchFamily="18" charset="0"/>
              </a:rPr>
              <a:t>from</a:t>
            </a:r>
            <a:r>
              <a:rPr lang="fr-FR" sz="2800" dirty="0" smtClean="0">
                <a:solidFill>
                  <a:srgbClr val="0000FF"/>
                </a:solidFill>
                <a:latin typeface="Times New Roman" pitchFamily="18" charset="0"/>
              </a:rPr>
              <a:t> E12-11-003</a:t>
            </a:r>
            <a:endParaRPr lang="en-US" sz="2800" dirty="0">
              <a:solidFill>
                <a:srgbClr val="0000FF"/>
              </a:solidFill>
              <a:latin typeface="Times New Roman" pitchFamily="18" charset="0"/>
            </a:endParaRPr>
          </a:p>
        </p:txBody>
      </p:sp>
      <p:sp>
        <p:nvSpPr>
          <p:cNvPr id="26628" name="Text Box 62"/>
          <p:cNvSpPr txBox="1">
            <a:spLocks noChangeArrowheads="1"/>
          </p:cNvSpPr>
          <p:nvPr/>
        </p:nvSpPr>
        <p:spPr bwMode="auto">
          <a:xfrm>
            <a:off x="4527441" y="583312"/>
            <a:ext cx="463232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buClr>
                <a:schemeClr val="tx1"/>
              </a:buClr>
              <a:buFontTx/>
              <a:buChar char="•"/>
            </a:pPr>
            <a:r>
              <a:rPr lang="en-US" sz="1600" b="0" dirty="0">
                <a:latin typeface="Times New Roman" pitchFamily="18" charset="0"/>
                <a:cs typeface="Arial" charset="0"/>
              </a:rPr>
              <a:t> L = </a:t>
            </a:r>
            <a:r>
              <a:rPr lang="en-US" sz="1600" dirty="0">
                <a:latin typeface="Times New Roman" pitchFamily="18" charset="0"/>
                <a:cs typeface="Arial" charset="0"/>
              </a:rPr>
              <a:t>10</a:t>
            </a:r>
            <a:r>
              <a:rPr lang="en-US" sz="1600" baseline="30000" dirty="0">
                <a:latin typeface="Times New Roman" pitchFamily="18" charset="0"/>
                <a:cs typeface="Arial" charset="0"/>
              </a:rPr>
              <a:t>35</a:t>
            </a:r>
            <a:r>
              <a:rPr lang="en-US" sz="1600" dirty="0">
                <a:latin typeface="Times New Roman" pitchFamily="18" charset="0"/>
                <a:cs typeface="Arial" charset="0"/>
              </a:rPr>
              <a:t>cm</a:t>
            </a:r>
            <a:r>
              <a:rPr lang="en-US" sz="1600" baseline="30000" dirty="0">
                <a:latin typeface="Times New Roman" pitchFamily="18" charset="0"/>
                <a:cs typeface="Arial" charset="0"/>
              </a:rPr>
              <a:t>-2</a:t>
            </a:r>
            <a:r>
              <a:rPr lang="en-US" sz="1600" dirty="0">
                <a:latin typeface="Times New Roman" pitchFamily="18" charset="0"/>
                <a:cs typeface="Arial" charset="0"/>
              </a:rPr>
              <a:t>s</a:t>
            </a:r>
            <a:r>
              <a:rPr lang="en-US" sz="1600" baseline="30000" dirty="0">
                <a:latin typeface="Times New Roman" pitchFamily="18" charset="0"/>
                <a:cs typeface="Arial" charset="0"/>
              </a:rPr>
              <a:t>-1</a:t>
            </a:r>
            <a:r>
              <a:rPr lang="en-US" sz="1600" dirty="0">
                <a:latin typeface="Times New Roman" pitchFamily="18" charset="0"/>
                <a:cs typeface="Arial" charset="0"/>
              </a:rPr>
              <a:t> </a:t>
            </a:r>
            <a:r>
              <a:rPr lang="en-US" sz="1600" b="0" dirty="0">
                <a:latin typeface="Times New Roman" pitchFamily="18" charset="0"/>
                <a:cs typeface="Arial" charset="0"/>
              </a:rPr>
              <a:t> </a:t>
            </a:r>
            <a:r>
              <a:rPr lang="en-US" sz="1600" b="0" dirty="0" smtClean="0">
                <a:latin typeface="Times New Roman" pitchFamily="18" charset="0"/>
                <a:cs typeface="Arial" charset="0"/>
              </a:rPr>
              <a:t>for LD, Time </a:t>
            </a:r>
            <a:r>
              <a:rPr lang="en-US" sz="1600" b="0" dirty="0">
                <a:latin typeface="Times New Roman" pitchFamily="18" charset="0"/>
                <a:cs typeface="Arial" charset="0"/>
              </a:rPr>
              <a:t>= </a:t>
            </a:r>
            <a:r>
              <a:rPr lang="en-US" sz="1600" dirty="0" smtClean="0">
                <a:latin typeface="Times New Roman" pitchFamily="18" charset="0"/>
                <a:cs typeface="Arial" charset="0"/>
              </a:rPr>
              <a:t>80 days</a:t>
            </a:r>
            <a:r>
              <a:rPr lang="fr-FR" sz="1600" b="0" dirty="0" smtClean="0">
                <a:latin typeface="Times New Roman" pitchFamily="18" charset="0"/>
                <a:cs typeface="Arial" charset="0"/>
              </a:rPr>
              <a:t>; P</a:t>
            </a:r>
            <a:r>
              <a:rPr lang="fr-FR" sz="1600" b="0" baseline="-25000" dirty="0" smtClean="0">
                <a:latin typeface="Times New Roman" pitchFamily="18" charset="0"/>
                <a:cs typeface="Arial" charset="0"/>
              </a:rPr>
              <a:t>b</a:t>
            </a:r>
            <a:r>
              <a:rPr lang="fr-FR" sz="1600" b="0" dirty="0" smtClean="0">
                <a:latin typeface="Times New Roman" pitchFamily="18" charset="0"/>
                <a:cs typeface="Arial" charset="0"/>
              </a:rPr>
              <a:t> = 0.85</a:t>
            </a:r>
            <a:endParaRPr lang="en-US" sz="1600" b="0" dirty="0">
              <a:latin typeface="Times New Roman" pitchFamily="18" charset="0"/>
              <a:cs typeface="Arial" charset="0"/>
            </a:endParaRPr>
          </a:p>
        </p:txBody>
      </p:sp>
      <p:sp>
        <p:nvSpPr>
          <p:cNvPr id="26632" name="Text Box 66"/>
          <p:cNvSpPr txBox="1">
            <a:spLocks noChangeArrowheads="1"/>
          </p:cNvSpPr>
          <p:nvPr/>
        </p:nvSpPr>
        <p:spPr bwMode="auto">
          <a:xfrm>
            <a:off x="189193" y="732217"/>
            <a:ext cx="1702676" cy="3293209"/>
          </a:xfrm>
          <a:prstGeom prst="rect">
            <a:avLst/>
          </a:prstGeom>
          <a:solidFill>
            <a:srgbClr val="00B0F0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buFont typeface="Wingdings" pitchFamily="2" charset="2"/>
              <a:buChar char="ü"/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</a:rPr>
              <a:t>Count rates computed with </a:t>
            </a:r>
            <a:r>
              <a:rPr lang="en-US" sz="1600" dirty="0" err="1">
                <a:solidFill>
                  <a:schemeClr val="bg1"/>
                </a:solidFill>
                <a:latin typeface="Times New Roman" pitchFamily="18" charset="0"/>
              </a:rPr>
              <a:t>nDVCS+BH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</a:p>
          <a:p>
            <a:pPr algn="ctr"/>
            <a:r>
              <a:rPr lang="en-US" sz="1600" dirty="0">
                <a:solidFill>
                  <a:schemeClr val="bg1"/>
                </a:solidFill>
                <a:latin typeface="Times New Roman" pitchFamily="18" charset="0"/>
              </a:rPr>
              <a:t>event generator </a:t>
            </a:r>
          </a:p>
          <a:p>
            <a:pPr algn="ctr"/>
            <a:r>
              <a:rPr lang="en-US" sz="1600" dirty="0">
                <a:solidFill>
                  <a:schemeClr val="bg1"/>
                </a:solidFill>
                <a:latin typeface="Times New Roman" pitchFamily="18" charset="0"/>
              </a:rPr>
              <a:t>+ </a:t>
            </a:r>
            <a:r>
              <a:rPr lang="en-US" sz="1600" dirty="0" smtClean="0">
                <a:solidFill>
                  <a:schemeClr val="bg1"/>
                </a:solidFill>
                <a:latin typeface="Times New Roman" pitchFamily="18" charset="0"/>
              </a:rPr>
              <a:t>CLAS12 </a:t>
            </a:r>
            <a:r>
              <a:rPr lang="en-US" sz="1600" dirty="0" smtClean="0">
                <a:solidFill>
                  <a:srgbClr val="FF0000"/>
                </a:solidFill>
                <a:latin typeface="Times New Roman" pitchFamily="18" charset="0"/>
              </a:rPr>
              <a:t>+ FT 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</a:rPr>
              <a:t>acceptance from </a:t>
            </a:r>
            <a:r>
              <a:rPr lang="en-US" sz="1600" dirty="0" err="1">
                <a:solidFill>
                  <a:schemeClr val="bg1"/>
                </a:solidFill>
                <a:latin typeface="Times New Roman" pitchFamily="18" charset="0"/>
              </a:rPr>
              <a:t>FastMC</a:t>
            </a:r>
            <a:endParaRPr lang="en-US" sz="1600" dirty="0">
              <a:solidFill>
                <a:schemeClr val="bg1"/>
              </a:solidFill>
              <a:latin typeface="Times New Roman" pitchFamily="18" charset="0"/>
            </a:endParaRPr>
          </a:p>
          <a:p>
            <a:pPr algn="ctr"/>
            <a:r>
              <a:rPr lang="en-US" sz="1600" dirty="0">
                <a:solidFill>
                  <a:schemeClr val="bg1"/>
                </a:solidFill>
                <a:latin typeface="Times New Roman" pitchFamily="18" charset="0"/>
              </a:rPr>
              <a:t>+ CND efficiency from </a:t>
            </a:r>
            <a:r>
              <a:rPr lang="en-US" sz="1600" dirty="0" smtClean="0">
                <a:solidFill>
                  <a:schemeClr val="bg1"/>
                </a:solidFill>
                <a:latin typeface="Times New Roman" pitchFamily="18" charset="0"/>
              </a:rPr>
              <a:t>GEANT4 simulation</a:t>
            </a:r>
          </a:p>
          <a:p>
            <a:pPr algn="ctr">
              <a:buFont typeface="Wingdings" pitchFamily="2" charset="2"/>
              <a:buChar char="ü"/>
            </a:pPr>
            <a:r>
              <a:rPr lang="fr-FR" sz="1600" dirty="0" err="1" smtClean="0">
                <a:solidFill>
                  <a:schemeClr val="bg1"/>
                </a:solidFill>
                <a:latin typeface="Times New Roman" pitchFamily="18" charset="0"/>
              </a:rPr>
              <a:t>Asymmetries</a:t>
            </a:r>
            <a:r>
              <a:rPr lang="fr-FR" sz="1600" dirty="0" smtClean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fr-FR" sz="1600" dirty="0" err="1" smtClean="0">
                <a:solidFill>
                  <a:schemeClr val="bg1"/>
                </a:solidFill>
                <a:latin typeface="Times New Roman" pitchFamily="18" charset="0"/>
              </a:rPr>
              <a:t>computed</a:t>
            </a:r>
            <a:r>
              <a:rPr lang="fr-FR" sz="1600" dirty="0" smtClean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fr-FR" sz="1600" dirty="0" err="1" smtClean="0">
                <a:solidFill>
                  <a:schemeClr val="bg1"/>
                </a:solidFill>
                <a:latin typeface="Times New Roman" pitchFamily="18" charset="0"/>
              </a:rPr>
              <a:t>with</a:t>
            </a:r>
            <a:r>
              <a:rPr lang="fr-FR" sz="1600" dirty="0" smtClean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fr-FR" sz="1600" dirty="0" err="1" smtClean="0">
                <a:solidFill>
                  <a:schemeClr val="bg1"/>
                </a:solidFill>
                <a:latin typeface="Times New Roman" pitchFamily="18" charset="0"/>
              </a:rPr>
              <a:t>VGG</a:t>
            </a:r>
            <a:r>
              <a:rPr lang="fr-FR" sz="1600" dirty="0" smtClean="0">
                <a:solidFill>
                  <a:schemeClr val="bg1"/>
                </a:solidFill>
                <a:latin typeface="Times New Roman" pitchFamily="18" charset="0"/>
              </a:rPr>
              <a:t> model</a:t>
            </a:r>
            <a:endParaRPr lang="en-US" sz="1600" dirty="0">
              <a:solidFill>
                <a:schemeClr val="bg1"/>
              </a:solidFill>
              <a:latin typeface="Times New Roman" pitchFamily="18" charset="0"/>
            </a:endParaRPr>
          </a:p>
        </p:txBody>
      </p:sp>
      <p:graphicFrame>
        <p:nvGraphicFramePr>
          <p:cNvPr id="214017" name="Object 1"/>
          <p:cNvGraphicFramePr>
            <a:graphicFrameLocks noChangeAspect="1"/>
          </p:cNvGraphicFramePr>
          <p:nvPr/>
        </p:nvGraphicFramePr>
        <p:xfrm>
          <a:off x="2309813" y="612775"/>
          <a:ext cx="1881187" cy="685800"/>
        </p:xfrm>
        <a:graphic>
          <a:graphicData uri="http://schemas.openxmlformats.org/presentationml/2006/ole">
            <p:oleObj spid="_x0000_s374786" name="Équation" r:id="rId4" imgW="1396800" imgH="507960" progId="Equation.3">
              <p:embed/>
            </p:oleObj>
          </a:graphicData>
        </a:graphic>
      </p:graphicFrame>
      <p:sp>
        <p:nvSpPr>
          <p:cNvPr id="8" name="Rectangle 7"/>
          <p:cNvSpPr/>
          <p:nvPr/>
        </p:nvSpPr>
        <p:spPr>
          <a:xfrm>
            <a:off x="15759" y="4128408"/>
            <a:ext cx="219140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0" dirty="0" smtClean="0">
                <a:latin typeface="Times New Roman" pitchFamily="18" charset="0"/>
                <a:cs typeface="Times New Roman" pitchFamily="18" charset="0"/>
              </a:rPr>
              <a:t>• 4 </a:t>
            </a:r>
            <a:r>
              <a:rPr lang="fr-FR" b="0" dirty="0" err="1" smtClean="0">
                <a:latin typeface="Times New Roman" pitchFamily="18" charset="0"/>
                <a:cs typeface="Times New Roman" pitchFamily="18" charset="0"/>
              </a:rPr>
              <a:t>bins</a:t>
            </a:r>
            <a:r>
              <a:rPr lang="fr-FR" b="0" dirty="0" smtClean="0">
                <a:latin typeface="Times New Roman" pitchFamily="18" charset="0"/>
                <a:cs typeface="Times New Roman" pitchFamily="18" charset="0"/>
              </a:rPr>
              <a:t> in Q</a:t>
            </a:r>
            <a:r>
              <a:rPr lang="fr-FR" b="0" baseline="30000" dirty="0" smtClean="0">
                <a:latin typeface="Times New Roman" pitchFamily="18" charset="0"/>
                <a:cs typeface="Times New Roman" pitchFamily="18" charset="0"/>
              </a:rPr>
              <a:t>2</a:t>
            </a:r>
            <a:endParaRPr lang="fr-FR" b="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fr-FR" b="0" dirty="0" smtClean="0">
                <a:latin typeface="Times New Roman" pitchFamily="18" charset="0"/>
                <a:cs typeface="Times New Roman" pitchFamily="18" charset="0"/>
              </a:rPr>
              <a:t>• 4 </a:t>
            </a:r>
            <a:r>
              <a:rPr lang="fr-FR" b="0" dirty="0" err="1" smtClean="0">
                <a:latin typeface="Times New Roman" pitchFamily="18" charset="0"/>
                <a:cs typeface="Times New Roman" pitchFamily="18" charset="0"/>
              </a:rPr>
              <a:t>bins</a:t>
            </a:r>
            <a:r>
              <a:rPr lang="fr-FR" b="0" dirty="0" smtClean="0">
                <a:latin typeface="Times New Roman" pitchFamily="18" charset="0"/>
                <a:cs typeface="Times New Roman" pitchFamily="18" charset="0"/>
              </a:rPr>
              <a:t> in −t</a:t>
            </a:r>
          </a:p>
          <a:p>
            <a:r>
              <a:rPr lang="fr-FR" b="0" dirty="0" smtClean="0">
                <a:latin typeface="Times New Roman" pitchFamily="18" charset="0"/>
                <a:cs typeface="Times New Roman" pitchFamily="18" charset="0"/>
              </a:rPr>
              <a:t>• 4 </a:t>
            </a:r>
            <a:r>
              <a:rPr lang="fr-FR" b="0" dirty="0" err="1" smtClean="0">
                <a:latin typeface="Times New Roman" pitchFamily="18" charset="0"/>
                <a:cs typeface="Times New Roman" pitchFamily="18" charset="0"/>
              </a:rPr>
              <a:t>bins</a:t>
            </a:r>
            <a:r>
              <a:rPr lang="fr-FR" b="0" dirty="0" smtClean="0">
                <a:latin typeface="Times New Roman" pitchFamily="18" charset="0"/>
                <a:cs typeface="Times New Roman" pitchFamily="18" charset="0"/>
              </a:rPr>
              <a:t> in </a:t>
            </a:r>
            <a:r>
              <a:rPr lang="fr-FR" b="0" dirty="0" err="1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fr-FR" b="0" baseline="-25000" dirty="0" err="1" smtClean="0">
                <a:latin typeface="Times New Roman" pitchFamily="18" charset="0"/>
                <a:cs typeface="Times New Roman" pitchFamily="18" charset="0"/>
              </a:rPr>
              <a:t>B</a:t>
            </a:r>
            <a:endParaRPr lang="fr-FR" b="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fr-FR" b="0" dirty="0" smtClean="0">
                <a:latin typeface="Times New Roman" pitchFamily="18" charset="0"/>
                <a:cs typeface="Times New Roman" pitchFamily="18" charset="0"/>
              </a:rPr>
              <a:t>• 12 </a:t>
            </a:r>
            <a:r>
              <a:rPr lang="fr-FR" b="0" dirty="0" err="1" smtClean="0">
                <a:latin typeface="Times New Roman" pitchFamily="18" charset="0"/>
                <a:cs typeface="Times New Roman" pitchFamily="18" charset="0"/>
              </a:rPr>
              <a:t>bins</a:t>
            </a:r>
            <a:r>
              <a:rPr lang="fr-FR" b="0" dirty="0" smtClean="0">
                <a:latin typeface="Times New Roman" pitchFamily="18" charset="0"/>
                <a:cs typeface="Times New Roman" pitchFamily="18" charset="0"/>
              </a:rPr>
              <a:t> in </a:t>
            </a:r>
            <a:r>
              <a:rPr lang="el-GR" b="0" dirty="0" smtClean="0">
                <a:latin typeface="Times New Roman" pitchFamily="18" charset="0"/>
                <a:cs typeface="Times New Roman" pitchFamily="18" charset="0"/>
              </a:rPr>
              <a:t>φ</a:t>
            </a:r>
            <a:endParaRPr lang="fr-FR" b="0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7283670" y="1024757"/>
            <a:ext cx="1380763" cy="400110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txBody>
          <a:bodyPr wrap="none" rtlCol="0">
            <a:spAutoFit/>
          </a:bodyPr>
          <a:lstStyle/>
          <a:p>
            <a:r>
              <a:rPr lang="fr-FR" sz="2000" dirty="0" err="1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BSA</a:t>
            </a:r>
            <a:r>
              <a:rPr lang="fr-FR" sz="200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~ 0.05</a:t>
            </a:r>
            <a:endParaRPr lang="en-US" sz="2000" dirty="0">
              <a:solidFill>
                <a:srgbClr val="0000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3326529" y="2711662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0</a:t>
            </a:r>
            <a:endParaRPr lang="en-US" sz="1400" dirty="0"/>
          </a:p>
        </p:txBody>
      </p:sp>
      <p:sp>
        <p:nvSpPr>
          <p:cNvPr id="18" name="ZoneTexte 17"/>
          <p:cNvSpPr txBox="1"/>
          <p:nvPr/>
        </p:nvSpPr>
        <p:spPr>
          <a:xfrm>
            <a:off x="3116322" y="1382101"/>
            <a:ext cx="5325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0.25</a:t>
            </a:r>
            <a:endParaRPr lang="en-US" sz="1400" dirty="0"/>
          </a:p>
        </p:txBody>
      </p:sp>
      <p:sp>
        <p:nvSpPr>
          <p:cNvPr id="19" name="ZoneTexte 18"/>
          <p:cNvSpPr txBox="1"/>
          <p:nvPr/>
        </p:nvSpPr>
        <p:spPr>
          <a:xfrm>
            <a:off x="3016474" y="3993923"/>
            <a:ext cx="5918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-0.25</a:t>
            </a:r>
            <a:endParaRPr lang="en-US" sz="1400" dirty="0"/>
          </a:p>
        </p:txBody>
      </p:sp>
      <p:sp>
        <p:nvSpPr>
          <p:cNvPr id="20" name="ZoneTexte 25"/>
          <p:cNvSpPr txBox="1">
            <a:spLocks noChangeArrowheads="1"/>
          </p:cNvSpPr>
          <p:nvPr/>
        </p:nvSpPr>
        <p:spPr bwMode="auto">
          <a:xfrm>
            <a:off x="311424" y="5681613"/>
            <a:ext cx="1627735" cy="707886"/>
          </a:xfrm>
          <a:prstGeom prst="rect">
            <a:avLst/>
          </a:prstGeom>
          <a:gradFill rotWithShape="0">
            <a:gsLst>
              <a:gs pos="0">
                <a:srgbClr val="FBEAC7"/>
              </a:gs>
              <a:gs pos="17999">
                <a:srgbClr val="FEE7F2"/>
              </a:gs>
              <a:gs pos="36000">
                <a:srgbClr val="FAC77D"/>
              </a:gs>
              <a:gs pos="61000">
                <a:srgbClr val="FBA97D"/>
              </a:gs>
              <a:gs pos="82001">
                <a:srgbClr val="FBD49C"/>
              </a:gs>
              <a:gs pos="100000">
                <a:srgbClr val="FEE7F2"/>
              </a:gs>
            </a:gsLst>
            <a:lin ang="5400000"/>
          </a:gra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fr-FR" sz="2000" dirty="0" smtClean="0">
                <a:latin typeface="Times New Roman" pitchFamily="18" charset="0"/>
                <a:cs typeface="Times New Roman" pitchFamily="18" charset="0"/>
              </a:rPr>
              <a:t>H</a:t>
            </a:r>
            <a:r>
              <a:rPr lang="fr-FR" sz="2000" b="1" dirty="0" smtClean="0">
                <a:latin typeface="Times New Roman" pitchFamily="18" charset="0"/>
                <a:cs typeface="Times New Roman" pitchFamily="18" charset="0"/>
              </a:rPr>
              <a:t>igh-impact </a:t>
            </a:r>
            <a:r>
              <a:rPr lang="fr-FR" sz="2000" b="1" dirty="0" err="1">
                <a:latin typeface="Times New Roman" pitchFamily="18" charset="0"/>
                <a:cs typeface="Times New Roman" pitchFamily="18" charset="0"/>
              </a:rPr>
              <a:t>experiment</a:t>
            </a:r>
            <a:endParaRPr lang="en-US" sz="2000" b="1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61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83640" y="617517"/>
            <a:ext cx="8060361" cy="6246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654159" y="22879"/>
            <a:ext cx="8280857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2800" dirty="0" err="1" smtClean="0">
                <a:solidFill>
                  <a:srgbClr val="0000FF"/>
                </a:solidFill>
                <a:latin typeface="Times New Roman" pitchFamily="18" charset="0"/>
              </a:rPr>
              <a:t>Combined</a:t>
            </a:r>
            <a:r>
              <a:rPr lang="fr-FR" sz="2800" dirty="0" smtClean="0">
                <a:solidFill>
                  <a:srgbClr val="0000FF"/>
                </a:solidFill>
                <a:latin typeface="Times New Roman" pitchFamily="18" charset="0"/>
              </a:rPr>
              <a:t> </a:t>
            </a:r>
            <a:r>
              <a:rPr lang="fr-FR" sz="2800" dirty="0" err="1" smtClean="0">
                <a:solidFill>
                  <a:srgbClr val="0000FF"/>
                </a:solidFill>
                <a:latin typeface="Times New Roman" pitchFamily="18" charset="0"/>
              </a:rPr>
              <a:t>analysis</a:t>
            </a:r>
            <a:r>
              <a:rPr lang="fr-FR" sz="2800" dirty="0" smtClean="0">
                <a:solidFill>
                  <a:srgbClr val="0000FF"/>
                </a:solidFill>
                <a:latin typeface="Times New Roman" pitchFamily="18" charset="0"/>
              </a:rPr>
              <a:t> of PR12-15-004 and E12-11-003</a:t>
            </a:r>
            <a:endParaRPr lang="en-US" sz="2800" dirty="0">
              <a:solidFill>
                <a:srgbClr val="0000FF"/>
              </a:solidFill>
              <a:latin typeface="Times New Roman" pitchFamily="18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7666756" y="752448"/>
            <a:ext cx="920445" cy="523220"/>
          </a:xfrm>
          <a:prstGeom prst="rect">
            <a:avLst/>
          </a:prstGeom>
          <a:solidFill>
            <a:srgbClr val="FFCCCC"/>
          </a:solidFill>
        </p:spPr>
        <p:txBody>
          <a:bodyPr wrap="none" rtlCol="0">
            <a:spAutoFit/>
          </a:bodyPr>
          <a:lstStyle/>
          <a:p>
            <a:r>
              <a:rPr lang="fr-FR" sz="2400" i="1" dirty="0" err="1" smtClean="0">
                <a:latin typeface="Times New Roman" pitchFamily="18" charset="0"/>
                <a:cs typeface="Times New Roman" pitchFamily="18" charset="0"/>
              </a:rPr>
              <a:t>Im</a:t>
            </a:r>
            <a:r>
              <a:rPr lang="fr-FR" sz="2800" dirty="0" err="1" smtClean="0">
                <a:latin typeface="Monotype Corsiva" pitchFamily="66" charset="0"/>
                <a:cs typeface="Times New Roman" pitchFamily="18" charset="0"/>
              </a:rPr>
              <a:t>H</a:t>
            </a:r>
            <a:r>
              <a:rPr lang="fr-FR" sz="2800" baseline="-25000" dirty="0" err="1" smtClean="0">
                <a:latin typeface="Times New Roman" pitchFamily="18" charset="0"/>
                <a:cs typeface="Times New Roman" pitchFamily="18" charset="0"/>
              </a:rPr>
              <a:t>n</a:t>
            </a:r>
            <a:endParaRPr lang="en-US" sz="2800" baseline="-25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0" y="2096809"/>
            <a:ext cx="1560784" cy="2308324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fr-FR" sz="1600" b="0" dirty="0" smtClean="0">
                <a:latin typeface="Times New Roman" pitchFamily="18" charset="0"/>
                <a:cs typeface="Times New Roman" pitchFamily="18" charset="0"/>
              </a:rPr>
              <a:t>Extraction of </a:t>
            </a:r>
            <a:r>
              <a:rPr lang="fr-FR" sz="1600" dirty="0" smtClean="0">
                <a:latin typeface="Times New Roman" pitchFamily="18" charset="0"/>
                <a:cs typeface="Times New Roman" pitchFamily="18" charset="0"/>
              </a:rPr>
              <a:t>neutron </a:t>
            </a:r>
            <a:r>
              <a:rPr lang="fr-FR" sz="1600" dirty="0" err="1" smtClean="0">
                <a:latin typeface="Times New Roman" pitchFamily="18" charset="0"/>
                <a:cs typeface="Times New Roman" pitchFamily="18" charset="0"/>
              </a:rPr>
              <a:t>CFFs</a:t>
            </a:r>
            <a:r>
              <a:rPr lang="fr-FR" sz="1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sz="1600" b="0" dirty="0" err="1" smtClean="0">
                <a:latin typeface="Times New Roman" pitchFamily="18" charset="0"/>
                <a:cs typeface="Times New Roman" pitchFamily="18" charset="0"/>
              </a:rPr>
              <a:t>using</a:t>
            </a:r>
            <a:r>
              <a:rPr lang="fr-FR" sz="1600" b="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sz="1600" dirty="0" smtClean="0">
                <a:latin typeface="Times New Roman" pitchFamily="18" charset="0"/>
                <a:cs typeface="Times New Roman" pitchFamily="18" charset="0"/>
              </a:rPr>
              <a:t>M. </a:t>
            </a:r>
            <a:r>
              <a:rPr lang="fr-FR" sz="1600" dirty="0" err="1" smtClean="0">
                <a:latin typeface="Times New Roman" pitchFamily="18" charset="0"/>
                <a:cs typeface="Times New Roman" pitchFamily="18" charset="0"/>
              </a:rPr>
              <a:t>Guidal</a:t>
            </a:r>
            <a:r>
              <a:rPr lang="fr-FR" sz="1600" b="0" dirty="0" err="1" smtClean="0">
                <a:latin typeface="Times New Roman" pitchFamily="18" charset="0"/>
                <a:cs typeface="Times New Roman" pitchFamily="18" charset="0"/>
              </a:rPr>
              <a:t>’s</a:t>
            </a:r>
            <a:r>
              <a:rPr lang="fr-FR" sz="1600" b="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sz="1600" b="0" dirty="0" err="1" smtClean="0">
                <a:latin typeface="Times New Roman" pitchFamily="18" charset="0"/>
                <a:cs typeface="Times New Roman" pitchFamily="18" charset="0"/>
              </a:rPr>
              <a:t>fitting</a:t>
            </a:r>
            <a:r>
              <a:rPr lang="fr-FR" sz="1600" b="0" dirty="0" smtClean="0">
                <a:latin typeface="Times New Roman" pitchFamily="18" charset="0"/>
                <a:cs typeface="Times New Roman" pitchFamily="18" charset="0"/>
              </a:rPr>
              <a:t> code. Fit of  </a:t>
            </a:r>
            <a:r>
              <a:rPr lang="fr-FR" sz="1600" dirty="0" err="1" smtClean="0">
                <a:latin typeface="Times New Roman" pitchFamily="18" charset="0"/>
                <a:cs typeface="Times New Roman" pitchFamily="18" charset="0"/>
              </a:rPr>
              <a:t>TSA</a:t>
            </a:r>
            <a:r>
              <a:rPr lang="fr-FR" sz="1600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fr-FR" sz="1600" dirty="0" err="1" smtClean="0">
                <a:latin typeface="Times New Roman" pitchFamily="18" charset="0"/>
                <a:cs typeface="Times New Roman" pitchFamily="18" charset="0"/>
              </a:rPr>
              <a:t>DSA</a:t>
            </a:r>
            <a:r>
              <a:rPr lang="fr-FR" sz="1600" dirty="0" smtClean="0">
                <a:latin typeface="Times New Roman" pitchFamily="18" charset="0"/>
                <a:cs typeface="Times New Roman" pitchFamily="18" charset="0"/>
              </a:rPr>
              <a:t> (PR12-15-004) and </a:t>
            </a:r>
            <a:r>
              <a:rPr lang="fr-FR" sz="1600" dirty="0" err="1" smtClean="0">
                <a:latin typeface="Times New Roman" pitchFamily="18" charset="0"/>
                <a:cs typeface="Times New Roman" pitchFamily="18" charset="0"/>
              </a:rPr>
              <a:t>BSA</a:t>
            </a:r>
            <a:endParaRPr lang="fr-FR" sz="16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fr-FR" sz="1600" dirty="0" smtClean="0">
                <a:latin typeface="Times New Roman" pitchFamily="18" charset="0"/>
                <a:cs typeface="Times New Roman" pitchFamily="18" charset="0"/>
              </a:rPr>
              <a:t>(E12-11-003)</a:t>
            </a:r>
            <a:endParaRPr lang="en-US" sz="16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0" y="4934607"/>
            <a:ext cx="145042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7 </a:t>
            </a:r>
            <a:r>
              <a:rPr lang="fr-FR" dirty="0" err="1" smtClean="0">
                <a:latin typeface="Times New Roman" pitchFamily="18" charset="0"/>
                <a:cs typeface="Times New Roman" pitchFamily="18" charset="0"/>
              </a:rPr>
              <a:t>CFFs</a:t>
            </a:r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 as free fit </a:t>
            </a:r>
            <a:r>
              <a:rPr lang="fr-FR" dirty="0" err="1" smtClean="0">
                <a:latin typeface="Times New Roman" pitchFamily="18" charset="0"/>
                <a:cs typeface="Times New Roman" pitchFamily="18" charset="0"/>
              </a:rPr>
              <a:t>parameters</a:t>
            </a:r>
            <a:endParaRPr lang="fr-FR" dirty="0" smtClean="0">
              <a:latin typeface="Times New Roman" pitchFamily="18" charset="0"/>
              <a:cs typeface="Times New Roman" pitchFamily="18" charset="0"/>
            </a:endParaRPr>
          </a:p>
          <a:p>
            <a:endParaRPr lang="fr-FR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fr-FR" sz="2400" dirty="0" err="1" smtClean="0">
                <a:latin typeface="Times New Roman" pitchFamily="18" charset="0"/>
                <a:cs typeface="Times New Roman" pitchFamily="18" charset="0"/>
              </a:rPr>
              <a:t>Im</a:t>
            </a:r>
            <a:r>
              <a:rPr lang="fr-FR" sz="2400" dirty="0" err="1" smtClean="0">
                <a:latin typeface="Monotype Corsiva" pitchFamily="66" charset="0"/>
                <a:cs typeface="Times New Roman" pitchFamily="18" charset="0"/>
              </a:rPr>
              <a:t>E</a:t>
            </a:r>
            <a:r>
              <a:rPr lang="fr-FR" sz="2400" dirty="0" smtClean="0">
                <a:latin typeface="Times New Roman" pitchFamily="18" charset="0"/>
                <a:cs typeface="Times New Roman" pitchFamily="18" charset="0"/>
              </a:rPr>
              <a:t> = 0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425658" y="5860307"/>
            <a:ext cx="3449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smtClean="0">
                <a:latin typeface="Times New Roman" pitchFamily="18" charset="0"/>
                <a:cs typeface="Times New Roman" pitchFamily="18" charset="0"/>
              </a:rPr>
              <a:t>~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ZoneTexte 11"/>
          <p:cNvSpPr txBox="1"/>
          <p:nvPr/>
        </p:nvSpPr>
        <p:spPr>
          <a:xfrm>
            <a:off x="0" y="736270"/>
            <a:ext cx="1024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110 </a:t>
            </a:r>
            <a:r>
              <a:rPr lang="fr-FR" dirty="0" err="1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days</a:t>
            </a:r>
            <a:endParaRPr lang="fr-FR" dirty="0" smtClean="0">
              <a:solidFill>
                <a:srgbClr val="0000FF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fr-FR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50 </a:t>
            </a:r>
            <a:r>
              <a:rPr lang="fr-FR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days</a:t>
            </a:r>
            <a:endParaRPr lang="en-US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9537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38444" y="552264"/>
            <a:ext cx="8136909" cy="6305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654159" y="22879"/>
            <a:ext cx="8280857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2800" dirty="0" err="1" smtClean="0">
                <a:solidFill>
                  <a:srgbClr val="0000FF"/>
                </a:solidFill>
                <a:latin typeface="Times New Roman" pitchFamily="18" charset="0"/>
              </a:rPr>
              <a:t>Combined</a:t>
            </a:r>
            <a:r>
              <a:rPr lang="fr-FR" sz="2800" dirty="0" smtClean="0">
                <a:solidFill>
                  <a:srgbClr val="0000FF"/>
                </a:solidFill>
                <a:latin typeface="Times New Roman" pitchFamily="18" charset="0"/>
              </a:rPr>
              <a:t> </a:t>
            </a:r>
            <a:r>
              <a:rPr lang="fr-FR" sz="2800" dirty="0" err="1" smtClean="0">
                <a:solidFill>
                  <a:srgbClr val="0000FF"/>
                </a:solidFill>
                <a:latin typeface="Times New Roman" pitchFamily="18" charset="0"/>
              </a:rPr>
              <a:t>analysis</a:t>
            </a:r>
            <a:r>
              <a:rPr lang="fr-FR" sz="2800" dirty="0" smtClean="0">
                <a:solidFill>
                  <a:srgbClr val="0000FF"/>
                </a:solidFill>
                <a:latin typeface="Times New Roman" pitchFamily="18" charset="0"/>
              </a:rPr>
              <a:t> of PR12-15-004 and E12-11-003</a:t>
            </a:r>
            <a:endParaRPr lang="en-US" sz="2800" dirty="0">
              <a:solidFill>
                <a:srgbClr val="0000FF"/>
              </a:solidFill>
              <a:latin typeface="Times New Roman" pitchFamily="18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6272846" y="1757959"/>
            <a:ext cx="899605" cy="523220"/>
          </a:xfrm>
          <a:prstGeom prst="rect">
            <a:avLst/>
          </a:prstGeom>
          <a:solidFill>
            <a:srgbClr val="FFCCCC"/>
          </a:solidFill>
        </p:spPr>
        <p:txBody>
          <a:bodyPr wrap="none" rtlCol="0">
            <a:spAutoFit/>
          </a:bodyPr>
          <a:lstStyle/>
          <a:p>
            <a:r>
              <a:rPr lang="fr-FR" sz="2400" i="1" dirty="0" err="1" smtClean="0">
                <a:latin typeface="Times New Roman" pitchFamily="18" charset="0"/>
                <a:cs typeface="Times New Roman" pitchFamily="18" charset="0"/>
              </a:rPr>
              <a:t>Im</a:t>
            </a:r>
            <a:r>
              <a:rPr lang="fr-FR" sz="2800" dirty="0" err="1" smtClean="0">
                <a:latin typeface="Monotype Corsiva" pitchFamily="66" charset="0"/>
                <a:cs typeface="Times New Roman" pitchFamily="18" charset="0"/>
              </a:rPr>
              <a:t>E</a:t>
            </a:r>
            <a:r>
              <a:rPr lang="fr-FR" sz="2800" baseline="-25000" dirty="0" err="1" smtClean="0">
                <a:latin typeface="Times New Roman" pitchFamily="18" charset="0"/>
                <a:cs typeface="Times New Roman" pitchFamily="18" charset="0"/>
              </a:rPr>
              <a:t>n</a:t>
            </a:r>
            <a:endParaRPr lang="en-US" sz="2800" baseline="-25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0" y="736270"/>
            <a:ext cx="1024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110 </a:t>
            </a:r>
            <a:r>
              <a:rPr lang="fr-FR" dirty="0" err="1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days</a:t>
            </a:r>
            <a:endParaRPr lang="fr-FR" dirty="0" smtClean="0">
              <a:solidFill>
                <a:srgbClr val="0000FF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fr-FR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50 </a:t>
            </a:r>
            <a:r>
              <a:rPr lang="fr-FR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days</a:t>
            </a:r>
            <a:endParaRPr lang="en-US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8513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187531"/>
            <a:ext cx="7317162" cy="56704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4851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32272" y="504765"/>
            <a:ext cx="5735472" cy="4444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654159" y="22879"/>
            <a:ext cx="8280857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2800" dirty="0" err="1" smtClean="0">
                <a:solidFill>
                  <a:srgbClr val="0000FF"/>
                </a:solidFill>
                <a:latin typeface="Times New Roman" pitchFamily="18" charset="0"/>
              </a:rPr>
              <a:t>Combined</a:t>
            </a:r>
            <a:r>
              <a:rPr lang="fr-FR" sz="2800" dirty="0" smtClean="0">
                <a:solidFill>
                  <a:srgbClr val="0000FF"/>
                </a:solidFill>
                <a:latin typeface="Times New Roman" pitchFamily="18" charset="0"/>
              </a:rPr>
              <a:t> </a:t>
            </a:r>
            <a:r>
              <a:rPr lang="fr-FR" sz="2800" dirty="0" err="1" smtClean="0">
                <a:solidFill>
                  <a:srgbClr val="0000FF"/>
                </a:solidFill>
                <a:latin typeface="Times New Roman" pitchFamily="18" charset="0"/>
              </a:rPr>
              <a:t>analysis</a:t>
            </a:r>
            <a:r>
              <a:rPr lang="fr-FR" sz="2800" dirty="0" smtClean="0">
                <a:solidFill>
                  <a:srgbClr val="0000FF"/>
                </a:solidFill>
                <a:latin typeface="Times New Roman" pitchFamily="18" charset="0"/>
              </a:rPr>
              <a:t> of PR12-15-004 and E12-11-003</a:t>
            </a:r>
            <a:endParaRPr lang="en-US" sz="2800" dirty="0">
              <a:solidFill>
                <a:srgbClr val="0000FF"/>
              </a:solidFill>
              <a:latin typeface="Times New Roman" pitchFamily="18" charset="0"/>
            </a:endParaRPr>
          </a:p>
        </p:txBody>
      </p:sp>
      <p:grpSp>
        <p:nvGrpSpPr>
          <p:cNvPr id="10" name="Groupe 9"/>
          <p:cNvGrpSpPr/>
          <p:nvPr/>
        </p:nvGrpSpPr>
        <p:grpSpPr>
          <a:xfrm>
            <a:off x="860153" y="3314649"/>
            <a:ext cx="920445" cy="775470"/>
            <a:chOff x="2002226" y="3326524"/>
            <a:chExt cx="920445" cy="775470"/>
          </a:xfrm>
        </p:grpSpPr>
        <p:sp>
          <p:nvSpPr>
            <p:cNvPr id="7" name="ZoneTexte 6"/>
            <p:cNvSpPr txBox="1"/>
            <p:nvPr/>
          </p:nvSpPr>
          <p:spPr>
            <a:xfrm>
              <a:off x="2002226" y="3578774"/>
              <a:ext cx="920445" cy="523220"/>
            </a:xfrm>
            <a:prstGeom prst="rect">
              <a:avLst/>
            </a:prstGeom>
            <a:solidFill>
              <a:srgbClr val="FFCCCC"/>
            </a:solidFill>
          </p:spPr>
          <p:txBody>
            <a:bodyPr wrap="none" rtlCol="0">
              <a:spAutoFit/>
            </a:bodyPr>
            <a:lstStyle/>
            <a:p>
              <a:r>
                <a:rPr lang="fr-FR" sz="2400" i="1" dirty="0" err="1" smtClean="0">
                  <a:latin typeface="Times New Roman" pitchFamily="18" charset="0"/>
                  <a:cs typeface="Times New Roman" pitchFamily="18" charset="0"/>
                </a:rPr>
                <a:t>Im</a:t>
              </a:r>
              <a:r>
                <a:rPr lang="fr-FR" sz="2800" dirty="0" err="1" smtClean="0">
                  <a:latin typeface="Monotype Corsiva" pitchFamily="66" charset="0"/>
                  <a:cs typeface="Times New Roman" pitchFamily="18" charset="0"/>
                </a:rPr>
                <a:t>H</a:t>
              </a:r>
              <a:r>
                <a:rPr lang="fr-FR" sz="2800" baseline="-25000" dirty="0" err="1" smtClean="0">
                  <a:latin typeface="Times New Roman" pitchFamily="18" charset="0"/>
                  <a:cs typeface="Times New Roman" pitchFamily="18" charset="0"/>
                </a:rPr>
                <a:t>n</a:t>
              </a:r>
              <a:endParaRPr lang="en-US" sz="2800" baseline="-250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9" name="ZoneTexte 8"/>
            <p:cNvSpPr txBox="1"/>
            <p:nvPr/>
          </p:nvSpPr>
          <p:spPr>
            <a:xfrm>
              <a:off x="2427888" y="3326524"/>
              <a:ext cx="40748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3200" dirty="0" smtClean="0">
                  <a:latin typeface="Times New Roman" pitchFamily="18" charset="0"/>
                  <a:cs typeface="Times New Roman" pitchFamily="18" charset="0"/>
                </a:rPr>
                <a:t>~</a:t>
              </a:r>
              <a:endParaRPr lang="en-US" sz="3200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sp>
        <p:nvSpPr>
          <p:cNvPr id="12" name="ZoneTexte 11"/>
          <p:cNvSpPr txBox="1"/>
          <p:nvPr/>
        </p:nvSpPr>
        <p:spPr>
          <a:xfrm>
            <a:off x="7366613" y="985114"/>
            <a:ext cx="902811" cy="523220"/>
          </a:xfrm>
          <a:prstGeom prst="rect">
            <a:avLst/>
          </a:prstGeom>
          <a:solidFill>
            <a:srgbClr val="FFCCCC"/>
          </a:solidFill>
        </p:spPr>
        <p:txBody>
          <a:bodyPr wrap="none" rtlCol="0">
            <a:spAutoFit/>
          </a:bodyPr>
          <a:lstStyle/>
          <a:p>
            <a:r>
              <a:rPr lang="fr-FR" sz="2400" i="1" dirty="0" err="1" smtClean="0">
                <a:latin typeface="Times New Roman" pitchFamily="18" charset="0"/>
                <a:cs typeface="Times New Roman" pitchFamily="18" charset="0"/>
              </a:rPr>
              <a:t>Re</a:t>
            </a:r>
            <a:r>
              <a:rPr lang="fr-FR" sz="2800" dirty="0" err="1" smtClean="0">
                <a:latin typeface="Monotype Corsiva" pitchFamily="66" charset="0"/>
                <a:cs typeface="Times New Roman" pitchFamily="18" charset="0"/>
              </a:rPr>
              <a:t>H</a:t>
            </a:r>
            <a:r>
              <a:rPr lang="fr-FR" sz="2800" baseline="-25000" dirty="0" err="1" smtClean="0">
                <a:latin typeface="Times New Roman" pitchFamily="18" charset="0"/>
                <a:cs typeface="Times New Roman" pitchFamily="18" charset="0"/>
              </a:rPr>
              <a:t>n</a:t>
            </a:r>
            <a:endParaRPr lang="en-US" sz="2800" baseline="-25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0" y="736270"/>
            <a:ext cx="1024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110 </a:t>
            </a:r>
            <a:r>
              <a:rPr lang="fr-FR" dirty="0" err="1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days</a:t>
            </a:r>
            <a:endParaRPr lang="fr-FR" dirty="0" smtClean="0">
              <a:solidFill>
                <a:srgbClr val="0000FF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fr-FR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50 </a:t>
            </a:r>
            <a:r>
              <a:rPr lang="fr-FR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days</a:t>
            </a:r>
            <a:endParaRPr lang="en-US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e 23"/>
          <p:cNvGrpSpPr/>
          <p:nvPr/>
        </p:nvGrpSpPr>
        <p:grpSpPr>
          <a:xfrm>
            <a:off x="5496304" y="1543791"/>
            <a:ext cx="5262431" cy="4120738"/>
            <a:chOff x="1791203" y="-1045029"/>
            <a:chExt cx="5262431" cy="4120738"/>
          </a:xfrm>
        </p:grpSpPr>
        <p:grpSp>
          <p:nvGrpSpPr>
            <p:cNvPr id="22" name="Groupe 21"/>
            <p:cNvGrpSpPr/>
            <p:nvPr/>
          </p:nvGrpSpPr>
          <p:grpSpPr>
            <a:xfrm>
              <a:off x="1791203" y="-1045029"/>
              <a:ext cx="5262431" cy="4110788"/>
              <a:chOff x="2800605" y="2159322"/>
              <a:chExt cx="5262431" cy="4110788"/>
            </a:xfrm>
          </p:grpSpPr>
          <p:pic>
            <p:nvPicPr>
              <p:cNvPr id="447491" name="Picture 3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2814761" y="2202935"/>
                <a:ext cx="5248275" cy="40671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1" name="Rectangle 20"/>
              <p:cNvSpPr/>
              <p:nvPr/>
            </p:nvSpPr>
            <p:spPr bwMode="auto">
              <a:xfrm>
                <a:off x="2800605" y="2159322"/>
                <a:ext cx="902525" cy="2899566"/>
              </a:xfrm>
              <a:prstGeom prst="rect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sp>
          <p:nvSpPr>
            <p:cNvPr id="23" name="Rectangle 22"/>
            <p:cNvSpPr/>
            <p:nvPr/>
          </p:nvSpPr>
          <p:spPr bwMode="auto">
            <a:xfrm>
              <a:off x="4156364" y="2291938"/>
              <a:ext cx="2755075" cy="783771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grpSp>
        <p:nvGrpSpPr>
          <p:cNvPr id="19" name="Groupe 18"/>
          <p:cNvGrpSpPr/>
          <p:nvPr/>
        </p:nvGrpSpPr>
        <p:grpSpPr>
          <a:xfrm>
            <a:off x="3942616" y="-1151914"/>
            <a:ext cx="5248584" cy="4073174"/>
            <a:chOff x="7528956" y="653143"/>
            <a:chExt cx="5248584" cy="4073174"/>
          </a:xfrm>
        </p:grpSpPr>
        <p:pic>
          <p:nvPicPr>
            <p:cNvPr id="447490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529265" y="659142"/>
              <a:ext cx="5248275" cy="4067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8" name="Rectangle 17"/>
            <p:cNvSpPr/>
            <p:nvPr/>
          </p:nvSpPr>
          <p:spPr bwMode="auto">
            <a:xfrm>
              <a:off x="7528956" y="653143"/>
              <a:ext cx="902525" cy="2066306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pic>
        <p:nvPicPr>
          <p:cNvPr id="447489" name="Picture 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2698317"/>
            <a:ext cx="5367647" cy="41596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654159" y="22879"/>
            <a:ext cx="8280857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2800" dirty="0" err="1" smtClean="0">
                <a:solidFill>
                  <a:srgbClr val="0000FF"/>
                </a:solidFill>
                <a:latin typeface="Times New Roman" pitchFamily="18" charset="0"/>
              </a:rPr>
              <a:t>Combined</a:t>
            </a:r>
            <a:r>
              <a:rPr lang="fr-FR" sz="2800" dirty="0" smtClean="0">
                <a:solidFill>
                  <a:srgbClr val="0000FF"/>
                </a:solidFill>
                <a:latin typeface="Times New Roman" pitchFamily="18" charset="0"/>
              </a:rPr>
              <a:t> </a:t>
            </a:r>
            <a:r>
              <a:rPr lang="fr-FR" sz="2800" dirty="0" err="1" smtClean="0">
                <a:solidFill>
                  <a:srgbClr val="0000FF"/>
                </a:solidFill>
                <a:latin typeface="Times New Roman" pitchFamily="18" charset="0"/>
              </a:rPr>
              <a:t>analysis</a:t>
            </a:r>
            <a:r>
              <a:rPr lang="fr-FR" sz="2800" dirty="0" smtClean="0">
                <a:solidFill>
                  <a:srgbClr val="0000FF"/>
                </a:solidFill>
                <a:latin typeface="Times New Roman" pitchFamily="18" charset="0"/>
              </a:rPr>
              <a:t> of PR12-15-004 and E12-11-003</a:t>
            </a:r>
            <a:endParaRPr lang="en-US" sz="2800" dirty="0">
              <a:solidFill>
                <a:srgbClr val="0000FF"/>
              </a:solidFill>
              <a:latin typeface="Times New Roman" pitchFamily="18" charset="0"/>
            </a:endParaRPr>
          </a:p>
        </p:txBody>
      </p:sp>
      <p:grpSp>
        <p:nvGrpSpPr>
          <p:cNvPr id="10" name="Groupe 9"/>
          <p:cNvGrpSpPr/>
          <p:nvPr/>
        </p:nvGrpSpPr>
        <p:grpSpPr>
          <a:xfrm>
            <a:off x="4995088" y="730323"/>
            <a:ext cx="902811" cy="770218"/>
            <a:chOff x="5291963" y="457198"/>
            <a:chExt cx="902811" cy="770218"/>
          </a:xfrm>
        </p:grpSpPr>
        <p:sp>
          <p:nvSpPr>
            <p:cNvPr id="8" name="ZoneTexte 7"/>
            <p:cNvSpPr txBox="1"/>
            <p:nvPr/>
          </p:nvSpPr>
          <p:spPr>
            <a:xfrm>
              <a:off x="5291963" y="704196"/>
              <a:ext cx="902811" cy="523220"/>
            </a:xfrm>
            <a:prstGeom prst="rect">
              <a:avLst/>
            </a:prstGeom>
            <a:solidFill>
              <a:srgbClr val="FFCCCC"/>
            </a:solidFill>
          </p:spPr>
          <p:txBody>
            <a:bodyPr wrap="none" rtlCol="0">
              <a:spAutoFit/>
            </a:bodyPr>
            <a:lstStyle/>
            <a:p>
              <a:r>
                <a:rPr lang="fr-FR" sz="2400" i="1" dirty="0" err="1" smtClean="0">
                  <a:latin typeface="Times New Roman" pitchFamily="18" charset="0"/>
                  <a:cs typeface="Times New Roman" pitchFamily="18" charset="0"/>
                </a:rPr>
                <a:t>Re</a:t>
              </a:r>
              <a:r>
                <a:rPr lang="fr-FR" sz="2800" dirty="0" err="1" smtClean="0">
                  <a:latin typeface="Monotype Corsiva" pitchFamily="66" charset="0"/>
                  <a:cs typeface="Times New Roman" pitchFamily="18" charset="0"/>
                </a:rPr>
                <a:t>H</a:t>
              </a:r>
              <a:r>
                <a:rPr lang="fr-FR" sz="2800" baseline="-25000" dirty="0" err="1" smtClean="0">
                  <a:latin typeface="Times New Roman" pitchFamily="18" charset="0"/>
                  <a:cs typeface="Times New Roman" pitchFamily="18" charset="0"/>
                </a:rPr>
                <a:t>n</a:t>
              </a:r>
              <a:endParaRPr lang="en-US" sz="2800" baseline="-250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9" name="ZoneTexte 8"/>
            <p:cNvSpPr txBox="1"/>
            <p:nvPr/>
          </p:nvSpPr>
          <p:spPr>
            <a:xfrm>
              <a:off x="5707102" y="457198"/>
              <a:ext cx="40748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3200" dirty="0" smtClean="0">
                  <a:latin typeface="Times New Roman" pitchFamily="18" charset="0"/>
                  <a:cs typeface="Times New Roman" pitchFamily="18" charset="0"/>
                </a:rPr>
                <a:t>~</a:t>
              </a:r>
              <a:endParaRPr lang="en-US" sz="3200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12" name="Groupe 11"/>
          <p:cNvGrpSpPr/>
          <p:nvPr/>
        </p:nvGrpSpPr>
        <p:grpSpPr>
          <a:xfrm>
            <a:off x="729928" y="2466650"/>
            <a:ext cx="881973" cy="764967"/>
            <a:chOff x="551797" y="2312269"/>
            <a:chExt cx="881973" cy="764967"/>
          </a:xfrm>
        </p:grpSpPr>
        <p:sp>
          <p:nvSpPr>
            <p:cNvPr id="7" name="ZoneTexte 6"/>
            <p:cNvSpPr txBox="1"/>
            <p:nvPr/>
          </p:nvSpPr>
          <p:spPr>
            <a:xfrm>
              <a:off x="551797" y="2554016"/>
              <a:ext cx="881973" cy="523220"/>
            </a:xfrm>
            <a:prstGeom prst="rect">
              <a:avLst/>
            </a:prstGeom>
            <a:solidFill>
              <a:srgbClr val="FFCCCC"/>
            </a:solidFill>
          </p:spPr>
          <p:txBody>
            <a:bodyPr wrap="none" rtlCol="0">
              <a:spAutoFit/>
            </a:bodyPr>
            <a:lstStyle/>
            <a:p>
              <a:r>
                <a:rPr lang="fr-FR" sz="2400" i="1" dirty="0" err="1" smtClean="0">
                  <a:latin typeface="Times New Roman" pitchFamily="18" charset="0"/>
                  <a:cs typeface="Times New Roman" pitchFamily="18" charset="0"/>
                </a:rPr>
                <a:t>Re</a:t>
              </a:r>
              <a:r>
                <a:rPr lang="fr-FR" sz="2800" dirty="0" err="1" smtClean="0">
                  <a:latin typeface="Monotype Corsiva" pitchFamily="66" charset="0"/>
                  <a:cs typeface="Times New Roman" pitchFamily="18" charset="0"/>
                </a:rPr>
                <a:t>E</a:t>
              </a:r>
              <a:r>
                <a:rPr lang="fr-FR" sz="2800" baseline="-25000" dirty="0" err="1" smtClean="0">
                  <a:latin typeface="Times New Roman" pitchFamily="18" charset="0"/>
                  <a:cs typeface="Times New Roman" pitchFamily="18" charset="0"/>
                </a:rPr>
                <a:t>n</a:t>
              </a:r>
              <a:endParaRPr lang="en-US" sz="2800" baseline="-250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1" name="ZoneTexte 10"/>
            <p:cNvSpPr txBox="1"/>
            <p:nvPr/>
          </p:nvSpPr>
          <p:spPr>
            <a:xfrm>
              <a:off x="956426" y="2312269"/>
              <a:ext cx="40748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3200" dirty="0" smtClean="0">
                  <a:latin typeface="Times New Roman" pitchFamily="18" charset="0"/>
                  <a:cs typeface="Times New Roman" pitchFamily="18" charset="0"/>
                </a:rPr>
                <a:t>~</a:t>
              </a:r>
              <a:endParaRPr lang="en-US" sz="3200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sp>
        <p:nvSpPr>
          <p:cNvPr id="13" name="ZoneTexte 12"/>
          <p:cNvSpPr txBox="1"/>
          <p:nvPr/>
        </p:nvSpPr>
        <p:spPr>
          <a:xfrm>
            <a:off x="6190607" y="4046488"/>
            <a:ext cx="881973" cy="523220"/>
          </a:xfrm>
          <a:prstGeom prst="rect">
            <a:avLst/>
          </a:prstGeom>
          <a:solidFill>
            <a:srgbClr val="FFCCCC"/>
          </a:solidFill>
        </p:spPr>
        <p:txBody>
          <a:bodyPr wrap="none" rtlCol="0">
            <a:spAutoFit/>
          </a:bodyPr>
          <a:lstStyle/>
          <a:p>
            <a:r>
              <a:rPr lang="fr-FR" sz="2400" i="1" dirty="0" err="1" smtClean="0">
                <a:latin typeface="Times New Roman" pitchFamily="18" charset="0"/>
                <a:cs typeface="Times New Roman" pitchFamily="18" charset="0"/>
              </a:rPr>
              <a:t>Re</a:t>
            </a:r>
            <a:r>
              <a:rPr lang="fr-FR" sz="2800" dirty="0" err="1" smtClean="0">
                <a:latin typeface="Monotype Corsiva" pitchFamily="66" charset="0"/>
                <a:cs typeface="Times New Roman" pitchFamily="18" charset="0"/>
              </a:rPr>
              <a:t>E</a:t>
            </a:r>
            <a:r>
              <a:rPr lang="fr-FR" sz="2800" baseline="-25000" dirty="0" err="1" smtClean="0">
                <a:latin typeface="Times New Roman" pitchFamily="18" charset="0"/>
                <a:cs typeface="Times New Roman" pitchFamily="18" charset="0"/>
              </a:rPr>
              <a:t>n</a:t>
            </a:r>
            <a:endParaRPr lang="en-US" sz="2800" baseline="-25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78885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937838" y="877889"/>
            <a:ext cx="304800" cy="942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78886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523186" y="4061108"/>
            <a:ext cx="304800" cy="942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78888" name="Picture 8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852098" y="5384275"/>
            <a:ext cx="285750" cy="266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" name="ZoneTexte 24"/>
          <p:cNvSpPr txBox="1"/>
          <p:nvPr/>
        </p:nvSpPr>
        <p:spPr>
          <a:xfrm>
            <a:off x="0" y="736270"/>
            <a:ext cx="1024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110 </a:t>
            </a:r>
            <a:r>
              <a:rPr lang="fr-FR" dirty="0" err="1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days</a:t>
            </a:r>
            <a:endParaRPr lang="fr-FR" dirty="0" smtClean="0">
              <a:solidFill>
                <a:srgbClr val="0000FF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fr-FR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50 </a:t>
            </a:r>
            <a:r>
              <a:rPr lang="fr-FR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days</a:t>
            </a:r>
            <a:endParaRPr lang="en-US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1268990" y="0"/>
            <a:ext cx="6152453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2800" dirty="0" smtClean="0">
                <a:solidFill>
                  <a:srgbClr val="0000FF"/>
                </a:solidFill>
                <a:latin typeface="Times New Roman" pitchFamily="18" charset="0"/>
              </a:rPr>
              <a:t>Projections for </a:t>
            </a:r>
            <a:r>
              <a:rPr lang="fr-FR" sz="2800" dirty="0" err="1" smtClean="0">
                <a:solidFill>
                  <a:srgbClr val="0000FF"/>
                </a:solidFill>
                <a:latin typeface="Times New Roman" pitchFamily="18" charset="0"/>
              </a:rPr>
              <a:t>flavor</a:t>
            </a:r>
            <a:r>
              <a:rPr lang="fr-FR" sz="2800" dirty="0" smtClean="0">
                <a:solidFill>
                  <a:srgbClr val="0000FF"/>
                </a:solidFill>
                <a:latin typeface="Times New Roman" pitchFamily="18" charset="0"/>
              </a:rPr>
              <a:t> </a:t>
            </a:r>
            <a:r>
              <a:rPr lang="fr-FR" sz="2800" dirty="0" err="1" smtClean="0">
                <a:solidFill>
                  <a:srgbClr val="0000FF"/>
                </a:solidFill>
                <a:latin typeface="Times New Roman" pitchFamily="18" charset="0"/>
              </a:rPr>
              <a:t>separation</a:t>
            </a:r>
            <a:r>
              <a:rPr lang="fr-FR" sz="2800" dirty="0" smtClean="0">
                <a:solidFill>
                  <a:srgbClr val="0000FF"/>
                </a:solidFill>
                <a:latin typeface="Times New Roman" pitchFamily="18" charset="0"/>
              </a:rPr>
              <a:t> (</a:t>
            </a:r>
            <a:r>
              <a:rPr lang="fr-FR" sz="2800" i="1" dirty="0" err="1" smtClean="0">
                <a:solidFill>
                  <a:srgbClr val="0000FF"/>
                </a:solidFill>
                <a:latin typeface="Times New Roman" pitchFamily="18" charset="0"/>
              </a:rPr>
              <a:t>Im</a:t>
            </a:r>
            <a:r>
              <a:rPr lang="fr-FR" sz="2800" dirty="0" err="1" smtClean="0">
                <a:solidFill>
                  <a:srgbClr val="0000FF"/>
                </a:solidFill>
                <a:latin typeface="Monotype Corsiva" pitchFamily="66" charset="0"/>
              </a:rPr>
              <a:t>H</a:t>
            </a:r>
            <a:r>
              <a:rPr lang="fr-FR" sz="2800" dirty="0" smtClean="0">
                <a:solidFill>
                  <a:srgbClr val="0000FF"/>
                </a:solidFill>
                <a:latin typeface="Times New Roman" pitchFamily="18" charset="0"/>
              </a:rPr>
              <a:t>)</a:t>
            </a:r>
            <a:endParaRPr lang="en-US" sz="2800" dirty="0">
              <a:solidFill>
                <a:srgbClr val="0000FF"/>
              </a:solidFill>
              <a:latin typeface="Times New Roman" pitchFamily="18" charset="0"/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78830" y="1418910"/>
            <a:ext cx="132430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0" dirty="0" smtClean="0">
                <a:latin typeface="Times New Roman" pitchFamily="18" charset="0"/>
                <a:cs typeface="Times New Roman" pitchFamily="18" charset="0"/>
              </a:rPr>
              <a:t>Fit </a:t>
            </a:r>
            <a:r>
              <a:rPr lang="fr-FR" sz="1600" b="0" dirty="0" err="1" smtClean="0">
                <a:latin typeface="Times New Roman" pitchFamily="18" charset="0"/>
                <a:cs typeface="Times New Roman" pitchFamily="18" charset="0"/>
              </a:rPr>
              <a:t>using</a:t>
            </a:r>
            <a:r>
              <a:rPr lang="fr-FR" sz="1600" b="0" dirty="0" smtClean="0">
                <a:latin typeface="Times New Roman" pitchFamily="18" charset="0"/>
                <a:cs typeface="Times New Roman" pitchFamily="18" charset="0"/>
              </a:rPr>
              <a:t> all the </a:t>
            </a:r>
            <a:r>
              <a:rPr lang="fr-FR" sz="1600" b="0" dirty="0" err="1" smtClean="0">
                <a:latin typeface="Times New Roman" pitchFamily="18" charset="0"/>
                <a:cs typeface="Times New Roman" pitchFamily="18" charset="0"/>
              </a:rPr>
              <a:t>projected</a:t>
            </a:r>
            <a:r>
              <a:rPr lang="fr-FR" sz="1600" b="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sz="1600" dirty="0" err="1" smtClean="0">
                <a:latin typeface="Times New Roman" pitchFamily="18" charset="0"/>
                <a:cs typeface="Times New Roman" pitchFamily="18" charset="0"/>
              </a:rPr>
              <a:t>pDVCS</a:t>
            </a:r>
            <a:r>
              <a:rPr lang="fr-FR" sz="1600" b="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sz="1600" b="0" dirty="0" err="1" smtClean="0">
                <a:latin typeface="Times New Roman" pitchFamily="18" charset="0"/>
                <a:cs typeface="Times New Roman" pitchFamily="18" charset="0"/>
              </a:rPr>
              <a:t>asymmetries</a:t>
            </a:r>
            <a:r>
              <a:rPr lang="fr-FR" sz="1600" b="0" dirty="0" smtClean="0">
                <a:latin typeface="Times New Roman" pitchFamily="18" charset="0"/>
                <a:cs typeface="Times New Roman" pitchFamily="18" charset="0"/>
              </a:rPr>
              <a:t> of the CLAS12 program</a:t>
            </a:r>
            <a:endParaRPr lang="en-US" sz="1600" b="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8" name="ZoneTexte 17"/>
          <p:cNvSpPr txBox="1"/>
          <p:nvPr/>
        </p:nvSpPr>
        <p:spPr>
          <a:xfrm>
            <a:off x="47298" y="3526237"/>
            <a:ext cx="16238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Fit </a:t>
            </a:r>
            <a:r>
              <a:rPr lang="fr-FR" sz="1600" b="0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using</a:t>
            </a:r>
            <a:r>
              <a:rPr lang="fr-FR" sz="1600" b="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the </a:t>
            </a:r>
            <a:r>
              <a:rPr lang="fr-FR" sz="1600" b="0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projected</a:t>
            </a:r>
            <a:r>
              <a:rPr lang="fr-FR" sz="1600" b="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sz="1600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nDVCS</a:t>
            </a:r>
            <a:r>
              <a:rPr lang="fr-FR" sz="16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sz="1600" b="0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asymmetries</a:t>
            </a:r>
            <a:r>
              <a:rPr lang="fr-FR" sz="1600" b="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of PR12-15-004 and E12-11-003</a:t>
            </a:r>
            <a:endParaRPr lang="en-US" sz="1600" b="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-31532" y="5780782"/>
            <a:ext cx="281628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>
                <a:solidFill>
                  <a:srgbClr val="0000FF"/>
                </a:solidFill>
                <a:latin typeface="Symbol" pitchFamily="18" charset="2"/>
                <a:cs typeface="Times" pitchFamily="18" charset="0"/>
              </a:rPr>
              <a:t>s</a:t>
            </a:r>
            <a:r>
              <a:rPr lang="fr-FR" sz="1600" dirty="0" smtClean="0">
                <a:solidFill>
                  <a:srgbClr val="0000FF"/>
                </a:solidFill>
                <a:latin typeface="Times" pitchFamily="18" charset="0"/>
                <a:cs typeface="Times" pitchFamily="18" charset="0"/>
              </a:rPr>
              <a:t>(</a:t>
            </a:r>
            <a:r>
              <a:rPr lang="fr-FR" sz="1600" dirty="0" err="1" smtClean="0">
                <a:solidFill>
                  <a:srgbClr val="0000FF"/>
                </a:solidFill>
                <a:latin typeface="Times" pitchFamily="18" charset="0"/>
                <a:cs typeface="Times" pitchFamily="18" charset="0"/>
              </a:rPr>
              <a:t>pDVCS</a:t>
            </a:r>
            <a:r>
              <a:rPr lang="fr-FR" sz="1600" dirty="0" smtClean="0">
                <a:solidFill>
                  <a:srgbClr val="0000FF"/>
                </a:solidFill>
                <a:latin typeface="Times" pitchFamily="18" charset="0"/>
                <a:cs typeface="Times" pitchFamily="18" charset="0"/>
              </a:rPr>
              <a:t>) ≈</a:t>
            </a:r>
          </a:p>
          <a:p>
            <a:r>
              <a:rPr lang="fr-FR" sz="1600" dirty="0" smtClean="0">
                <a:solidFill>
                  <a:srgbClr val="0000FF"/>
                </a:solidFill>
                <a:latin typeface="Times" pitchFamily="18" charset="0"/>
                <a:cs typeface="Times" pitchFamily="18" charset="0"/>
              </a:rPr>
              <a:t>10</a:t>
            </a:r>
            <a:r>
              <a:rPr lang="fr-FR" sz="1600" dirty="0" smtClean="0">
                <a:solidFill>
                  <a:srgbClr val="0000FF"/>
                </a:solidFill>
                <a:latin typeface="Symbol" pitchFamily="18" charset="2"/>
                <a:cs typeface="Times" pitchFamily="18" charset="0"/>
              </a:rPr>
              <a:t>s</a:t>
            </a:r>
            <a:r>
              <a:rPr lang="fr-FR" sz="1600" dirty="0" smtClean="0">
                <a:solidFill>
                  <a:srgbClr val="0000FF"/>
                </a:solidFill>
                <a:latin typeface="Times" pitchFamily="18" charset="0"/>
                <a:cs typeface="Times" pitchFamily="18" charset="0"/>
              </a:rPr>
              <a:t>(</a:t>
            </a:r>
            <a:r>
              <a:rPr lang="fr-FR" sz="1600" dirty="0" err="1" smtClean="0">
                <a:solidFill>
                  <a:srgbClr val="0000FF"/>
                </a:solidFill>
                <a:latin typeface="Times" pitchFamily="18" charset="0"/>
                <a:cs typeface="Times" pitchFamily="18" charset="0"/>
              </a:rPr>
              <a:t>nDVCS</a:t>
            </a:r>
            <a:r>
              <a:rPr lang="fr-FR" sz="1600" dirty="0" smtClean="0">
                <a:solidFill>
                  <a:srgbClr val="0000FF"/>
                </a:solidFill>
                <a:latin typeface="Times" pitchFamily="18" charset="0"/>
                <a:cs typeface="Times" pitchFamily="18" charset="0"/>
              </a:rPr>
              <a:t>)</a:t>
            </a:r>
          </a:p>
          <a:p>
            <a:r>
              <a:rPr lang="fr-FR" sz="1600" dirty="0" smtClean="0">
                <a:solidFill>
                  <a:srgbClr val="0000FF"/>
                </a:solidFill>
                <a:latin typeface="Times" pitchFamily="18" charset="0"/>
                <a:cs typeface="Times" pitchFamily="18" charset="0"/>
              </a:rPr>
              <a:t>Neutron </a:t>
            </a:r>
            <a:r>
              <a:rPr lang="fr-FR" sz="1600" dirty="0" err="1" smtClean="0">
                <a:solidFill>
                  <a:srgbClr val="0000FF"/>
                </a:solidFill>
                <a:latin typeface="Times" pitchFamily="18" charset="0"/>
                <a:cs typeface="Times" pitchFamily="18" charset="0"/>
              </a:rPr>
              <a:t>eff</a:t>
            </a:r>
            <a:r>
              <a:rPr lang="fr-FR" sz="1600" dirty="0" smtClean="0">
                <a:solidFill>
                  <a:srgbClr val="0000FF"/>
                </a:solidFill>
                <a:latin typeface="Times" pitchFamily="18" charset="0"/>
                <a:cs typeface="Times" pitchFamily="18" charset="0"/>
              </a:rPr>
              <a:t> = 10%</a:t>
            </a:r>
          </a:p>
          <a:p>
            <a:r>
              <a:rPr lang="fr-FR" sz="1600" dirty="0" smtClean="0">
                <a:solidFill>
                  <a:srgbClr val="0000FF"/>
                </a:solidFill>
                <a:latin typeface="Times" pitchFamily="18" charset="0"/>
                <a:cs typeface="Times" pitchFamily="18" charset="0"/>
              </a:rPr>
              <a:t>~ </a:t>
            </a:r>
            <a:r>
              <a:rPr lang="fr-FR" sz="1600" dirty="0" err="1" smtClean="0">
                <a:solidFill>
                  <a:srgbClr val="0000FF"/>
                </a:solidFill>
                <a:latin typeface="Times" pitchFamily="18" charset="0"/>
                <a:cs typeface="Times" pitchFamily="18" charset="0"/>
              </a:rPr>
              <a:t>Same</a:t>
            </a:r>
            <a:r>
              <a:rPr lang="fr-FR" sz="1600" dirty="0" smtClean="0">
                <a:solidFill>
                  <a:srgbClr val="0000FF"/>
                </a:solidFill>
                <a:latin typeface="Times" pitchFamily="18" charset="0"/>
                <a:cs typeface="Times" pitchFamily="18" charset="0"/>
              </a:rPr>
              <a:t> </a:t>
            </a:r>
            <a:r>
              <a:rPr lang="fr-FR" sz="1600" dirty="0" err="1" smtClean="0">
                <a:solidFill>
                  <a:srgbClr val="0000FF"/>
                </a:solidFill>
                <a:latin typeface="Times" pitchFamily="18" charset="0"/>
                <a:cs typeface="Times" pitchFamily="18" charset="0"/>
              </a:rPr>
              <a:t>beam</a:t>
            </a:r>
            <a:r>
              <a:rPr lang="fr-FR" sz="1600" dirty="0" smtClean="0">
                <a:solidFill>
                  <a:srgbClr val="0000FF"/>
                </a:solidFill>
                <a:latin typeface="Times" pitchFamily="18" charset="0"/>
                <a:cs typeface="Times" pitchFamily="18" charset="0"/>
              </a:rPr>
              <a:t> time for p and n</a:t>
            </a:r>
          </a:p>
        </p:txBody>
      </p:sp>
      <p:pic>
        <p:nvPicPr>
          <p:cNvPr id="2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31918" y="587891"/>
            <a:ext cx="7622312" cy="59069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1268990" y="0"/>
            <a:ext cx="6152453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2800" dirty="0" smtClean="0">
                <a:solidFill>
                  <a:srgbClr val="0000FF"/>
                </a:solidFill>
                <a:latin typeface="Times New Roman" pitchFamily="18" charset="0"/>
              </a:rPr>
              <a:t>Projections for </a:t>
            </a:r>
            <a:r>
              <a:rPr lang="fr-FR" sz="2800" dirty="0" err="1" smtClean="0">
                <a:solidFill>
                  <a:srgbClr val="0000FF"/>
                </a:solidFill>
                <a:latin typeface="Times New Roman" pitchFamily="18" charset="0"/>
              </a:rPr>
              <a:t>flavor</a:t>
            </a:r>
            <a:r>
              <a:rPr lang="fr-FR" sz="2800" dirty="0" smtClean="0">
                <a:solidFill>
                  <a:srgbClr val="0000FF"/>
                </a:solidFill>
                <a:latin typeface="Times New Roman" pitchFamily="18" charset="0"/>
              </a:rPr>
              <a:t> </a:t>
            </a:r>
            <a:r>
              <a:rPr lang="fr-FR" sz="2800" dirty="0" err="1" smtClean="0">
                <a:solidFill>
                  <a:srgbClr val="0000FF"/>
                </a:solidFill>
                <a:latin typeface="Times New Roman" pitchFamily="18" charset="0"/>
              </a:rPr>
              <a:t>separation</a:t>
            </a:r>
            <a:r>
              <a:rPr lang="fr-FR" sz="2800" dirty="0" smtClean="0">
                <a:solidFill>
                  <a:srgbClr val="0000FF"/>
                </a:solidFill>
                <a:latin typeface="Times New Roman" pitchFamily="18" charset="0"/>
              </a:rPr>
              <a:t> (</a:t>
            </a:r>
            <a:r>
              <a:rPr lang="fr-FR" sz="2800" i="1" dirty="0" err="1" smtClean="0">
                <a:solidFill>
                  <a:srgbClr val="0000FF"/>
                </a:solidFill>
                <a:latin typeface="Times New Roman" pitchFamily="18" charset="0"/>
              </a:rPr>
              <a:t>Im</a:t>
            </a:r>
            <a:r>
              <a:rPr lang="fr-FR" sz="2800" dirty="0" err="1" smtClean="0">
                <a:solidFill>
                  <a:srgbClr val="0000FF"/>
                </a:solidFill>
                <a:latin typeface="Monotype Corsiva" pitchFamily="66" charset="0"/>
              </a:rPr>
              <a:t>E</a:t>
            </a:r>
            <a:r>
              <a:rPr lang="fr-FR" sz="2800" dirty="0" smtClean="0">
                <a:solidFill>
                  <a:srgbClr val="0000FF"/>
                </a:solidFill>
                <a:latin typeface="Times New Roman" pitchFamily="18" charset="0"/>
              </a:rPr>
              <a:t>)</a:t>
            </a:r>
            <a:endParaRPr lang="en-US" sz="2800" dirty="0">
              <a:solidFill>
                <a:srgbClr val="0000FF"/>
              </a:solidFill>
              <a:latin typeface="Times New Roman" pitchFamily="18" charset="0"/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78830" y="1418910"/>
            <a:ext cx="132430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0" dirty="0" smtClean="0">
                <a:latin typeface="Times New Roman" pitchFamily="18" charset="0"/>
                <a:cs typeface="Times New Roman" pitchFamily="18" charset="0"/>
              </a:rPr>
              <a:t>Fit </a:t>
            </a:r>
            <a:r>
              <a:rPr lang="fr-FR" sz="1600" b="0" dirty="0" err="1" smtClean="0">
                <a:latin typeface="Times New Roman" pitchFamily="18" charset="0"/>
                <a:cs typeface="Times New Roman" pitchFamily="18" charset="0"/>
              </a:rPr>
              <a:t>using</a:t>
            </a:r>
            <a:r>
              <a:rPr lang="fr-FR" sz="1600" b="0" dirty="0" smtClean="0">
                <a:latin typeface="Times New Roman" pitchFamily="18" charset="0"/>
                <a:cs typeface="Times New Roman" pitchFamily="18" charset="0"/>
              </a:rPr>
              <a:t> all the </a:t>
            </a:r>
            <a:r>
              <a:rPr lang="fr-FR" sz="1600" b="0" dirty="0" err="1" smtClean="0">
                <a:latin typeface="Times New Roman" pitchFamily="18" charset="0"/>
                <a:cs typeface="Times New Roman" pitchFamily="18" charset="0"/>
              </a:rPr>
              <a:t>projected</a:t>
            </a:r>
            <a:r>
              <a:rPr lang="fr-FR" sz="1600" b="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sz="1600" dirty="0" err="1" smtClean="0">
                <a:latin typeface="Times New Roman" pitchFamily="18" charset="0"/>
                <a:cs typeface="Times New Roman" pitchFamily="18" charset="0"/>
              </a:rPr>
              <a:t>pDVCS</a:t>
            </a:r>
            <a:r>
              <a:rPr lang="fr-FR" sz="1600" b="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sz="1600" b="0" dirty="0" err="1" smtClean="0">
                <a:latin typeface="Times New Roman" pitchFamily="18" charset="0"/>
                <a:cs typeface="Times New Roman" pitchFamily="18" charset="0"/>
              </a:rPr>
              <a:t>asymmetries</a:t>
            </a:r>
            <a:r>
              <a:rPr lang="fr-FR" sz="1600" b="0" dirty="0" smtClean="0">
                <a:latin typeface="Times New Roman" pitchFamily="18" charset="0"/>
                <a:cs typeface="Times New Roman" pitchFamily="18" charset="0"/>
              </a:rPr>
              <a:t> of the CLAS12 program</a:t>
            </a:r>
            <a:endParaRPr lang="en-US" sz="1600" b="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8" name="ZoneTexte 17"/>
          <p:cNvSpPr txBox="1"/>
          <p:nvPr/>
        </p:nvSpPr>
        <p:spPr>
          <a:xfrm>
            <a:off x="47298" y="3526237"/>
            <a:ext cx="16238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Fit </a:t>
            </a:r>
            <a:r>
              <a:rPr lang="fr-FR" sz="1600" b="0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using</a:t>
            </a:r>
            <a:r>
              <a:rPr lang="fr-FR" sz="1600" b="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the </a:t>
            </a:r>
            <a:r>
              <a:rPr lang="fr-FR" sz="1600" b="0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projected</a:t>
            </a:r>
            <a:r>
              <a:rPr lang="fr-FR" sz="1600" b="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sz="1600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nDVCS</a:t>
            </a:r>
            <a:r>
              <a:rPr lang="fr-FR" sz="16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sz="1600" b="0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asymmetries</a:t>
            </a:r>
            <a:r>
              <a:rPr lang="fr-FR" sz="1600" b="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of PR12-15-004 and E12-11-003</a:t>
            </a:r>
            <a:endParaRPr lang="en-US" sz="1600" b="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-31532" y="5780782"/>
            <a:ext cx="281628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>
                <a:solidFill>
                  <a:srgbClr val="0000FF"/>
                </a:solidFill>
                <a:latin typeface="Symbol" pitchFamily="18" charset="2"/>
                <a:cs typeface="Times" pitchFamily="18" charset="0"/>
              </a:rPr>
              <a:t>s</a:t>
            </a:r>
            <a:r>
              <a:rPr lang="fr-FR" sz="1600" dirty="0" smtClean="0">
                <a:solidFill>
                  <a:srgbClr val="0000FF"/>
                </a:solidFill>
                <a:latin typeface="Times" pitchFamily="18" charset="0"/>
                <a:cs typeface="Times" pitchFamily="18" charset="0"/>
              </a:rPr>
              <a:t>(</a:t>
            </a:r>
            <a:r>
              <a:rPr lang="fr-FR" sz="1600" dirty="0" err="1" smtClean="0">
                <a:solidFill>
                  <a:srgbClr val="0000FF"/>
                </a:solidFill>
                <a:latin typeface="Times" pitchFamily="18" charset="0"/>
                <a:cs typeface="Times" pitchFamily="18" charset="0"/>
              </a:rPr>
              <a:t>pDVCS</a:t>
            </a:r>
            <a:r>
              <a:rPr lang="fr-FR" sz="1600" dirty="0" smtClean="0">
                <a:solidFill>
                  <a:srgbClr val="0000FF"/>
                </a:solidFill>
                <a:latin typeface="Times" pitchFamily="18" charset="0"/>
                <a:cs typeface="Times" pitchFamily="18" charset="0"/>
              </a:rPr>
              <a:t>) ≈</a:t>
            </a:r>
          </a:p>
          <a:p>
            <a:r>
              <a:rPr lang="fr-FR" sz="1600" dirty="0" smtClean="0">
                <a:solidFill>
                  <a:srgbClr val="0000FF"/>
                </a:solidFill>
                <a:latin typeface="Times" pitchFamily="18" charset="0"/>
                <a:cs typeface="Times" pitchFamily="18" charset="0"/>
              </a:rPr>
              <a:t>10</a:t>
            </a:r>
            <a:r>
              <a:rPr lang="fr-FR" sz="1600" dirty="0" smtClean="0">
                <a:solidFill>
                  <a:srgbClr val="0000FF"/>
                </a:solidFill>
                <a:latin typeface="Symbol" pitchFamily="18" charset="2"/>
                <a:cs typeface="Times" pitchFamily="18" charset="0"/>
              </a:rPr>
              <a:t>s</a:t>
            </a:r>
            <a:r>
              <a:rPr lang="fr-FR" sz="1600" dirty="0" smtClean="0">
                <a:solidFill>
                  <a:srgbClr val="0000FF"/>
                </a:solidFill>
                <a:latin typeface="Times" pitchFamily="18" charset="0"/>
                <a:cs typeface="Times" pitchFamily="18" charset="0"/>
              </a:rPr>
              <a:t>(</a:t>
            </a:r>
            <a:r>
              <a:rPr lang="fr-FR" sz="1600" dirty="0" err="1" smtClean="0">
                <a:solidFill>
                  <a:srgbClr val="0000FF"/>
                </a:solidFill>
                <a:latin typeface="Times" pitchFamily="18" charset="0"/>
                <a:cs typeface="Times" pitchFamily="18" charset="0"/>
              </a:rPr>
              <a:t>nDVCS</a:t>
            </a:r>
            <a:r>
              <a:rPr lang="fr-FR" sz="1600" dirty="0" smtClean="0">
                <a:solidFill>
                  <a:srgbClr val="0000FF"/>
                </a:solidFill>
                <a:latin typeface="Times" pitchFamily="18" charset="0"/>
                <a:cs typeface="Times" pitchFamily="18" charset="0"/>
              </a:rPr>
              <a:t>)</a:t>
            </a:r>
          </a:p>
          <a:p>
            <a:r>
              <a:rPr lang="fr-FR" sz="1600" dirty="0" smtClean="0">
                <a:solidFill>
                  <a:srgbClr val="0000FF"/>
                </a:solidFill>
                <a:latin typeface="Times" pitchFamily="18" charset="0"/>
                <a:cs typeface="Times" pitchFamily="18" charset="0"/>
              </a:rPr>
              <a:t>Neutron </a:t>
            </a:r>
            <a:r>
              <a:rPr lang="fr-FR" sz="1600" dirty="0" err="1" smtClean="0">
                <a:solidFill>
                  <a:srgbClr val="0000FF"/>
                </a:solidFill>
                <a:latin typeface="Times" pitchFamily="18" charset="0"/>
                <a:cs typeface="Times" pitchFamily="18" charset="0"/>
              </a:rPr>
              <a:t>eff</a:t>
            </a:r>
            <a:r>
              <a:rPr lang="fr-FR" sz="1600" dirty="0" smtClean="0">
                <a:solidFill>
                  <a:srgbClr val="0000FF"/>
                </a:solidFill>
                <a:latin typeface="Times" pitchFamily="18" charset="0"/>
                <a:cs typeface="Times" pitchFamily="18" charset="0"/>
              </a:rPr>
              <a:t> = 10%</a:t>
            </a:r>
          </a:p>
          <a:p>
            <a:r>
              <a:rPr lang="fr-FR" sz="1600" dirty="0" smtClean="0">
                <a:solidFill>
                  <a:srgbClr val="0000FF"/>
                </a:solidFill>
                <a:latin typeface="Times" pitchFamily="18" charset="0"/>
                <a:cs typeface="Times" pitchFamily="18" charset="0"/>
              </a:rPr>
              <a:t>~ </a:t>
            </a:r>
            <a:r>
              <a:rPr lang="fr-FR" sz="1600" dirty="0" err="1" smtClean="0">
                <a:solidFill>
                  <a:srgbClr val="0000FF"/>
                </a:solidFill>
                <a:latin typeface="Times" pitchFamily="18" charset="0"/>
                <a:cs typeface="Times" pitchFamily="18" charset="0"/>
              </a:rPr>
              <a:t>Same</a:t>
            </a:r>
            <a:r>
              <a:rPr lang="fr-FR" sz="1600" dirty="0" smtClean="0">
                <a:solidFill>
                  <a:srgbClr val="0000FF"/>
                </a:solidFill>
                <a:latin typeface="Times" pitchFamily="18" charset="0"/>
                <a:cs typeface="Times" pitchFamily="18" charset="0"/>
              </a:rPr>
              <a:t> </a:t>
            </a:r>
            <a:r>
              <a:rPr lang="fr-FR" sz="1600" dirty="0" err="1" smtClean="0">
                <a:solidFill>
                  <a:srgbClr val="0000FF"/>
                </a:solidFill>
                <a:latin typeface="Times" pitchFamily="18" charset="0"/>
                <a:cs typeface="Times" pitchFamily="18" charset="0"/>
              </a:rPr>
              <a:t>beam</a:t>
            </a:r>
            <a:r>
              <a:rPr lang="fr-FR" sz="1600" dirty="0" smtClean="0">
                <a:solidFill>
                  <a:srgbClr val="0000FF"/>
                </a:solidFill>
                <a:latin typeface="Times" pitchFamily="18" charset="0"/>
                <a:cs typeface="Times" pitchFamily="18" charset="0"/>
              </a:rPr>
              <a:t> time for p and n</a:t>
            </a:r>
          </a:p>
        </p:txBody>
      </p:sp>
      <p:pic>
        <p:nvPicPr>
          <p:cNvPr id="4546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38795" y="520905"/>
            <a:ext cx="7513376" cy="58225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2"/>
          <p:cNvSpPr/>
          <p:nvPr/>
        </p:nvSpPr>
        <p:spPr>
          <a:xfrm>
            <a:off x="990758" y="5153"/>
            <a:ext cx="731059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2800" b="1" dirty="0" err="1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Transverse</a:t>
            </a:r>
            <a:r>
              <a:rPr lang="it-IT" sz="2800" b="1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it-IT" sz="2800" b="1" dirty="0" err="1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Momentum</a:t>
            </a:r>
            <a:r>
              <a:rPr lang="it-IT" sz="2800" b="1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it-IT" sz="2800" b="1" dirty="0" err="1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Dependent</a:t>
            </a:r>
            <a:r>
              <a:rPr lang="it-IT" sz="2800" b="1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it-IT" sz="2800" b="1" dirty="0" err="1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PDFs&amp;FFs</a:t>
            </a:r>
            <a:endParaRPr lang="it-IT" sz="2800" b="1" dirty="0">
              <a:solidFill>
                <a:srgbClr val="0000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9" y="3198105"/>
            <a:ext cx="4237084" cy="27927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7572" y="705345"/>
            <a:ext cx="3316413" cy="22588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ttangolo 9"/>
          <p:cNvSpPr/>
          <p:nvPr/>
        </p:nvSpPr>
        <p:spPr>
          <a:xfrm>
            <a:off x="6424459" y="1366562"/>
            <a:ext cx="1008112" cy="1008112"/>
          </a:xfrm>
          <a:prstGeom prst="rect">
            <a:avLst/>
          </a:prstGeom>
          <a:solidFill>
            <a:schemeClr val="accent1">
              <a:lumMod val="40000"/>
              <a:lumOff val="60000"/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>
        <mc:Choice xmlns="" xmlns:a14="http://schemas.microsoft.com/office/drawing/2010/main" Requires="a14">
          <p:graphicFrame>
            <p:nvGraphicFramePr>
              <p:cNvPr id="11" name="Tabella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53775211"/>
                  </p:ext>
                </p:extLst>
              </p:nvPr>
            </p:nvGraphicFramePr>
            <p:xfrm>
              <a:off x="5268702" y="4077072"/>
              <a:ext cx="3276913" cy="1588377"/>
            </p:xfrm>
            <a:graphic>
              <a:graphicData uri="http://schemas.openxmlformats.org/drawingml/2006/table">
                <a:tbl>
                  <a:tblPr firstRow="1" bandRow="1">
                    <a:tableStyleId>{0660B408-B3CF-4A94-85FC-2B1E0A45F4A2}</a:tableStyleId>
                  </a:tblPr>
                  <a:tblGrid>
                    <a:gridCol w="677692"/>
                    <a:gridCol w="623435"/>
                    <a:gridCol w="963799"/>
                    <a:gridCol w="1011987"/>
                  </a:tblGrid>
                  <a:tr h="395493">
                    <a:tc>
                      <a:txBody>
                        <a:bodyPr/>
                        <a:lstStyle/>
                        <a:p>
                          <a:r>
                            <a:rPr lang="it-IT" sz="1600" dirty="0" smtClean="0"/>
                            <a:t>q/H</a:t>
                          </a:r>
                          <a:endParaRPr lang="it-IT" sz="1600" b="0" dirty="0">
                            <a:latin typeface="Verdana" pitchFamily="34" charset="0"/>
                            <a:ea typeface="Verdana" pitchFamily="34" charset="0"/>
                            <a:cs typeface="Verdana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it-IT" sz="1600" dirty="0" smtClean="0"/>
                            <a:t>U</a:t>
                          </a:r>
                          <a:endParaRPr lang="it-IT" sz="1600" b="0" dirty="0">
                            <a:latin typeface="Verdana" pitchFamily="34" charset="0"/>
                            <a:ea typeface="Verdana" pitchFamily="34" charset="0"/>
                            <a:cs typeface="Verdana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it-IT" sz="1600" dirty="0" smtClean="0"/>
                            <a:t>L</a:t>
                          </a:r>
                          <a:endParaRPr lang="it-IT" sz="1600" b="0" dirty="0">
                            <a:latin typeface="Verdana" pitchFamily="34" charset="0"/>
                            <a:ea typeface="Verdana" pitchFamily="34" charset="0"/>
                            <a:cs typeface="Verdana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it-IT" sz="1600" dirty="0" smtClean="0"/>
                            <a:t>T</a:t>
                          </a:r>
                          <a:endParaRPr lang="it-IT" sz="1600" b="0" dirty="0">
                            <a:latin typeface="Verdana" pitchFamily="34" charset="0"/>
                            <a:ea typeface="Verdana" pitchFamily="34" charset="0"/>
                            <a:cs typeface="Verdana" pitchFamily="34" charset="0"/>
                          </a:endParaRPr>
                        </a:p>
                      </a:txBody>
                      <a:tcPr/>
                    </a:tc>
                  </a:tr>
                  <a:tr h="395493">
                    <a:tc>
                      <a:txBody>
                        <a:bodyPr/>
                        <a:lstStyle/>
                        <a:p>
                          <a:r>
                            <a:rPr lang="it-IT" sz="1600" dirty="0" smtClean="0"/>
                            <a:t>U</a:t>
                          </a:r>
                          <a:endParaRPr lang="it-IT" sz="1600" dirty="0">
                            <a:latin typeface="Verdana" pitchFamily="34" charset="0"/>
                            <a:ea typeface="Verdana" pitchFamily="34" charset="0"/>
                            <a:cs typeface="Verdana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it-IT" sz="160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it-IT" sz="1600" smtClean="0">
                                      <a:latin typeface="Cambria Math"/>
                                    </a:rPr>
                                    <m:t>𝑫</m:t>
                                  </m:r>
                                </m:e>
                                <m:sub>
                                  <m:r>
                                    <a:rPr lang="it-IT" sz="1600" smtClean="0">
                                      <a:latin typeface="Cambria Math"/>
                                    </a:rPr>
                                    <m:t>𝟏</m:t>
                                  </m:r>
                                </m:sub>
                              </m:sSub>
                            </m:oMath>
                          </a14:m>
                          <a:r>
                            <a:rPr lang="it-IT" sz="1600" dirty="0" smtClean="0"/>
                            <a:t> </a:t>
                          </a:r>
                          <a:endParaRPr lang="it-IT" sz="1600" b="1" dirty="0">
                            <a:latin typeface="Verdana" pitchFamily="34" charset="0"/>
                            <a:ea typeface="Verdana" pitchFamily="34" charset="0"/>
                            <a:cs typeface="Verdana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it-IT" sz="1600" dirty="0">
                            <a:latin typeface="Verdana" pitchFamily="34" charset="0"/>
                            <a:ea typeface="Verdana" pitchFamily="34" charset="0"/>
                            <a:cs typeface="Verdana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it-IT" sz="1600" i="1" smtClean="0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it-IT" sz="1600" smtClean="0">
                                        <a:latin typeface="Cambria Math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it-IT" sz="1600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it-IT" sz="1600" smtClean="0">
                                        <a:latin typeface="Cambria Math"/>
                                      </a:rPr>
                                      <m:t>┴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it-IT" sz="1600" dirty="0">
                            <a:latin typeface="Verdana" pitchFamily="34" charset="0"/>
                            <a:ea typeface="Verdana" pitchFamily="34" charset="0"/>
                            <a:cs typeface="Verdana" pitchFamily="34" charset="0"/>
                          </a:endParaRPr>
                        </a:p>
                      </a:txBody>
                      <a:tcPr/>
                    </a:tc>
                  </a:tr>
                  <a:tr h="395989">
                    <a:tc>
                      <a:txBody>
                        <a:bodyPr/>
                        <a:lstStyle/>
                        <a:p>
                          <a:r>
                            <a:rPr lang="it-IT" sz="1600" dirty="0" smtClean="0"/>
                            <a:t>L</a:t>
                          </a:r>
                          <a:endParaRPr lang="it-IT" sz="1600" dirty="0">
                            <a:latin typeface="Verdana" pitchFamily="34" charset="0"/>
                            <a:ea typeface="Verdana" pitchFamily="34" charset="0"/>
                            <a:cs typeface="Verdana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it-IT" sz="1600" dirty="0">
                            <a:latin typeface="Verdana" pitchFamily="34" charset="0"/>
                            <a:ea typeface="Verdana" pitchFamily="34" charset="0"/>
                            <a:cs typeface="Verdana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it-IT" sz="1600" i="1" smtClean="0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it-IT" sz="1600" smtClean="0">
                                        <a:latin typeface="Cambria Math"/>
                                      </a:rPr>
                                      <m:t>𝑮</m:t>
                                    </m:r>
                                  </m:e>
                                  <m:sub>
                                    <m:r>
                                      <a:rPr lang="it-IT" sz="1600" smtClean="0">
                                        <a:latin typeface="Cambria Math"/>
                                      </a:rPr>
                                      <m:t>𝟏𝐋</m:t>
                                    </m:r>
                                  </m:sub>
                                  <m:sup/>
                                </m:sSubSup>
                              </m:oMath>
                            </m:oMathPara>
                          </a14:m>
                          <a:endParaRPr lang="it-IT" sz="1600" b="1" dirty="0">
                            <a:latin typeface="Verdana" pitchFamily="34" charset="0"/>
                            <a:ea typeface="Verdana" pitchFamily="34" charset="0"/>
                            <a:cs typeface="Verdana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it-IT" sz="1600" i="1" smtClean="0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it-IT" sz="1600" smtClean="0">
                                        <a:latin typeface="Cambria Math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it-IT" sz="1600" smtClean="0">
                                        <a:latin typeface="Cambria Math"/>
                                      </a:rPr>
                                      <m:t>1</m:t>
                                    </m:r>
                                    <m:r>
                                      <a:rPr lang="it-IT" sz="1600" smtClean="0">
                                        <a:latin typeface="Cambria Math"/>
                                      </a:rPr>
                                      <m:t>𝐿</m:t>
                                    </m:r>
                                  </m:sub>
                                  <m:sup>
                                    <m:r>
                                      <a:rPr lang="it-IT" sz="1600" smtClean="0">
                                        <a:latin typeface="Cambria Math"/>
                                      </a:rPr>
                                      <m:t>┴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it-IT" sz="1600" dirty="0">
                            <a:latin typeface="Verdana" pitchFamily="34" charset="0"/>
                            <a:ea typeface="Verdana" pitchFamily="34" charset="0"/>
                            <a:cs typeface="Verdana" pitchFamily="34" charset="0"/>
                          </a:endParaRPr>
                        </a:p>
                      </a:txBody>
                      <a:tcPr/>
                    </a:tc>
                  </a:tr>
                  <a:tr h="401402">
                    <a:tc>
                      <a:txBody>
                        <a:bodyPr/>
                        <a:lstStyle/>
                        <a:p>
                          <a:r>
                            <a:rPr lang="it-IT" sz="1600" dirty="0" smtClean="0"/>
                            <a:t>T</a:t>
                          </a:r>
                          <a:endParaRPr lang="it-IT" sz="1600" dirty="0">
                            <a:latin typeface="Verdana" pitchFamily="34" charset="0"/>
                            <a:ea typeface="Verdana" pitchFamily="34" charset="0"/>
                            <a:cs typeface="Verdana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it-IT" sz="1600" i="1" smtClean="0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it-IT" sz="1600" b="0" i="0" smtClean="0">
                                        <a:latin typeface="Cambria Math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it-IT" sz="1600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it-IT" sz="1600" smtClean="0">
                                        <a:latin typeface="Cambria Math"/>
                                      </a:rPr>
                                      <m:t>┴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it-IT" sz="1600" dirty="0">
                            <a:latin typeface="Verdana" pitchFamily="34" charset="0"/>
                            <a:ea typeface="Verdana" pitchFamily="34" charset="0"/>
                            <a:cs typeface="Verdana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it-IT" sz="1600" i="1" smtClean="0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it-IT" sz="1600" smtClean="0">
                                        <a:latin typeface="Cambria Math"/>
                                      </a:rPr>
                                      <m:t>G</m:t>
                                    </m:r>
                                  </m:e>
                                  <m:sub>
                                    <m:r>
                                      <a:rPr lang="it-IT" sz="1600" smtClean="0">
                                        <a:latin typeface="Cambria Math"/>
                                      </a:rPr>
                                      <m:t>1</m:t>
                                    </m:r>
                                    <m:r>
                                      <a:rPr lang="it-IT" sz="1600" smtClean="0">
                                        <a:latin typeface="Cambria Math"/>
                                      </a:rPr>
                                      <m:t>𝑇</m:t>
                                    </m:r>
                                  </m:sub>
                                  <m:sup/>
                                </m:sSubSup>
                              </m:oMath>
                            </m:oMathPara>
                          </a14:m>
                          <a:endParaRPr lang="it-IT" sz="1600" dirty="0">
                            <a:latin typeface="Verdana" pitchFamily="34" charset="0"/>
                            <a:ea typeface="Verdana" pitchFamily="34" charset="0"/>
                            <a:cs typeface="Verdana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it-IT" sz="160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1600" smtClean="0">
                                        <a:latin typeface="Cambria Math"/>
                                      </a:rPr>
                                      <m:t>𝑯</m:t>
                                    </m:r>
                                  </m:e>
                                  <m:sub>
                                    <m:r>
                                      <a:rPr lang="it-IT" sz="1600" smtClean="0">
                                        <a:latin typeface="Cambria Math"/>
                                      </a:rPr>
                                      <m:t>𝟏</m:t>
                                    </m:r>
                                  </m:sub>
                                </m:sSub>
                                <m:sSubSup>
                                  <m:sSubSupPr>
                                    <m:ctrlPr>
                                      <a:rPr lang="it-IT" sz="1600" i="1" smtClean="0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it-IT" sz="1600" smtClean="0">
                                        <a:latin typeface="Cambria Math"/>
                                      </a:rPr>
                                      <m:t>, 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it-IT" sz="1600" smtClean="0">
                                        <a:latin typeface="Cambria Math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it-IT" sz="1600" smtClean="0">
                                        <a:latin typeface="Cambria Math"/>
                                      </a:rPr>
                                      <m:t>1</m:t>
                                    </m:r>
                                    <m:r>
                                      <a:rPr lang="it-IT" sz="1600" smtClean="0">
                                        <a:latin typeface="Cambria Math"/>
                                      </a:rPr>
                                      <m:t>𝑇</m:t>
                                    </m:r>
                                  </m:sub>
                                  <m:sup>
                                    <m:r>
                                      <a:rPr lang="it-IT" sz="1600" smtClean="0">
                                        <a:latin typeface="Cambria Math"/>
                                      </a:rPr>
                                      <m:t>┴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it-IT" sz="1600" dirty="0">
                            <a:latin typeface="Verdana" pitchFamily="34" charset="0"/>
                            <a:ea typeface="Verdana" pitchFamily="34" charset="0"/>
                            <a:cs typeface="Verdana" pitchFamily="34" charset="0"/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>
          <p:graphicFrame>
            <p:nvGraphicFramePr>
              <p:cNvPr id="11" name="Tabella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="" xmlns:p14="http://schemas.microsoft.com/office/powerpoint/2010/main" val="3553775211"/>
                  </p:ext>
                </p:extLst>
              </p:nvPr>
            </p:nvGraphicFramePr>
            <p:xfrm>
              <a:off x="5268702" y="4077072"/>
              <a:ext cx="3276913" cy="1588377"/>
            </p:xfrm>
            <a:graphic>
              <a:graphicData uri="http://schemas.openxmlformats.org/drawingml/2006/table">
                <a:tbl>
                  <a:tblPr firstRow="1" bandRow="1">
                    <a:tableStyleId>{0660B408-B3CF-4A94-85FC-2B1E0A45F4A2}</a:tableStyleId>
                  </a:tblPr>
                  <a:tblGrid>
                    <a:gridCol w="677692"/>
                    <a:gridCol w="623435"/>
                    <a:gridCol w="963799"/>
                    <a:gridCol w="1011987"/>
                  </a:tblGrid>
                  <a:tr h="395493">
                    <a:tc>
                      <a:txBody>
                        <a:bodyPr/>
                        <a:lstStyle/>
                        <a:p>
                          <a:r>
                            <a:rPr lang="it-IT" sz="1600" dirty="0" smtClean="0"/>
                            <a:t>q/H</a:t>
                          </a:r>
                          <a:endParaRPr lang="it-IT" sz="1600" b="0" dirty="0">
                            <a:latin typeface="Verdana" pitchFamily="34" charset="0"/>
                            <a:ea typeface="Verdana" pitchFamily="34" charset="0"/>
                            <a:cs typeface="Verdana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it-IT" sz="1600" dirty="0" smtClean="0"/>
                            <a:t>U</a:t>
                          </a:r>
                          <a:endParaRPr lang="it-IT" sz="1600" b="0" dirty="0">
                            <a:latin typeface="Verdana" pitchFamily="34" charset="0"/>
                            <a:ea typeface="Verdana" pitchFamily="34" charset="0"/>
                            <a:cs typeface="Verdana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it-IT" sz="1600" dirty="0" smtClean="0"/>
                            <a:t>L</a:t>
                          </a:r>
                          <a:endParaRPr lang="it-IT" sz="1600" b="0" dirty="0">
                            <a:latin typeface="Verdana" pitchFamily="34" charset="0"/>
                            <a:ea typeface="Verdana" pitchFamily="34" charset="0"/>
                            <a:cs typeface="Verdana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it-IT" sz="1600" dirty="0" smtClean="0"/>
                            <a:t>T</a:t>
                          </a:r>
                          <a:endParaRPr lang="it-IT" sz="1600" b="0" dirty="0">
                            <a:latin typeface="Verdana" pitchFamily="34" charset="0"/>
                            <a:ea typeface="Verdana" pitchFamily="34" charset="0"/>
                            <a:cs typeface="Verdana" pitchFamily="34" charset="0"/>
                          </a:endParaRPr>
                        </a:p>
                      </a:txBody>
                      <a:tcPr/>
                    </a:tc>
                  </a:tr>
                  <a:tr h="395493">
                    <a:tc>
                      <a:txBody>
                        <a:bodyPr/>
                        <a:lstStyle/>
                        <a:p>
                          <a:r>
                            <a:rPr lang="it-IT" sz="1600" dirty="0" smtClean="0"/>
                            <a:t>U</a:t>
                          </a:r>
                          <a:endParaRPr lang="it-IT" sz="1600" dirty="0">
                            <a:latin typeface="Verdana" pitchFamily="34" charset="0"/>
                            <a:ea typeface="Verdana" pitchFamily="34" charset="0"/>
                            <a:cs typeface="Verdana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 rotWithShape="1">
                          <a:blip r:embed="rId4"/>
                          <a:stretch>
                            <a:fillRect l="-107767" t="-104688" r="-314563" b="-2109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 sz="1600" dirty="0">
                            <a:latin typeface="Verdana" pitchFamily="34" charset="0"/>
                            <a:ea typeface="Verdana" pitchFamily="34" charset="0"/>
                            <a:cs typeface="Verdana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 rotWithShape="1">
                          <a:blip r:embed="rId4"/>
                          <a:stretch>
                            <a:fillRect l="-224096" t="-104688" b="-210938"/>
                          </a:stretch>
                        </a:blipFill>
                      </a:tcPr>
                    </a:tc>
                  </a:tr>
                  <a:tr h="395989">
                    <a:tc>
                      <a:txBody>
                        <a:bodyPr/>
                        <a:lstStyle/>
                        <a:p>
                          <a:r>
                            <a:rPr lang="it-IT" sz="1600" dirty="0" smtClean="0"/>
                            <a:t>L</a:t>
                          </a:r>
                          <a:endParaRPr lang="it-IT" sz="1600" dirty="0">
                            <a:latin typeface="Verdana" pitchFamily="34" charset="0"/>
                            <a:ea typeface="Verdana" pitchFamily="34" charset="0"/>
                            <a:cs typeface="Verdana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it-IT" sz="1600" dirty="0">
                            <a:latin typeface="Verdana" pitchFamily="34" charset="0"/>
                            <a:ea typeface="Verdana" pitchFamily="34" charset="0"/>
                            <a:cs typeface="Verdana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 rotWithShape="1">
                          <a:blip r:embed="rId4"/>
                          <a:stretch>
                            <a:fillRect l="-135443" t="-201538" r="-105063" b="-107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 rotWithShape="1">
                          <a:blip r:embed="rId4"/>
                          <a:stretch>
                            <a:fillRect l="-224096" t="-201538" b="-107692"/>
                          </a:stretch>
                        </a:blipFill>
                      </a:tcPr>
                    </a:tc>
                  </a:tr>
                  <a:tr h="401402">
                    <a:tc>
                      <a:txBody>
                        <a:bodyPr/>
                        <a:lstStyle/>
                        <a:p>
                          <a:r>
                            <a:rPr lang="it-IT" sz="1600" dirty="0" smtClean="0"/>
                            <a:t>T</a:t>
                          </a:r>
                          <a:endParaRPr lang="it-IT" sz="1600" dirty="0">
                            <a:latin typeface="Verdana" pitchFamily="34" charset="0"/>
                            <a:ea typeface="Verdana" pitchFamily="34" charset="0"/>
                            <a:cs typeface="Verdana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 rotWithShape="1">
                          <a:blip r:embed="rId4"/>
                          <a:stretch>
                            <a:fillRect l="-107767" t="-296970" r="-314563" b="-60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 rotWithShape="1">
                          <a:blip r:embed="rId4"/>
                          <a:stretch>
                            <a:fillRect l="-135443" t="-296970" r="-105063" b="-60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 rotWithShape="1">
                          <a:blip r:embed="rId4"/>
                          <a:stretch>
                            <a:fillRect l="-224096" t="-296970" b="-6061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12" name="Rettangolo 11"/>
          <p:cNvSpPr/>
          <p:nvPr/>
        </p:nvSpPr>
        <p:spPr>
          <a:xfrm>
            <a:off x="5045895" y="3150807"/>
            <a:ext cx="380115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 err="1" smtClean="0">
                <a:latin typeface="Times New Roman" pitchFamily="18" charset="0"/>
                <a:cs typeface="Times New Roman" pitchFamily="18" charset="0"/>
              </a:rPr>
              <a:t>Fragmentation</a:t>
            </a:r>
            <a:r>
              <a:rPr lang="it-IT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it-IT" dirty="0" err="1" smtClean="0">
                <a:latin typeface="Times New Roman" pitchFamily="18" charset="0"/>
                <a:cs typeface="Times New Roman" pitchFamily="18" charset="0"/>
              </a:rPr>
              <a:t>Functions</a:t>
            </a:r>
            <a:r>
              <a:rPr lang="it-IT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it-IT" dirty="0">
                <a:latin typeface="Times New Roman" pitchFamily="18" charset="0"/>
                <a:cs typeface="Times New Roman" pitchFamily="18" charset="0"/>
              </a:rPr>
              <a:t>→</a:t>
            </a:r>
            <a:r>
              <a:rPr lang="it-IT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it-IT" dirty="0" err="1" smtClean="0">
                <a:latin typeface="Times New Roman" pitchFamily="18" charset="0"/>
                <a:cs typeface="Times New Roman" pitchFamily="18" charset="0"/>
              </a:rPr>
              <a:t>transition</a:t>
            </a:r>
            <a:r>
              <a:rPr lang="it-IT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it-IT" dirty="0">
                <a:latin typeface="Times New Roman" pitchFamily="18" charset="0"/>
                <a:cs typeface="Times New Roman" pitchFamily="18" charset="0"/>
              </a:rPr>
              <a:t>from </a:t>
            </a:r>
            <a:r>
              <a:rPr lang="it-IT" dirty="0" err="1" smtClean="0">
                <a:latin typeface="Times New Roman" pitchFamily="18" charset="0"/>
                <a:cs typeface="Times New Roman" pitchFamily="18" charset="0"/>
              </a:rPr>
              <a:t>partonic</a:t>
            </a:r>
            <a:r>
              <a:rPr lang="it-IT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it-IT" dirty="0">
                <a:latin typeface="Times New Roman" pitchFamily="18" charset="0"/>
                <a:cs typeface="Times New Roman" pitchFamily="18" charset="0"/>
              </a:rPr>
              <a:t>to </a:t>
            </a:r>
            <a:r>
              <a:rPr lang="it-IT" dirty="0" err="1" smtClean="0">
                <a:latin typeface="Times New Roman" pitchFamily="18" charset="0"/>
                <a:cs typeface="Times New Roman" pitchFamily="18" charset="0"/>
              </a:rPr>
              <a:t>hadronic</a:t>
            </a:r>
            <a:r>
              <a:rPr lang="it-IT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it-IT" dirty="0" err="1" smtClean="0">
                <a:latin typeface="Times New Roman" pitchFamily="18" charset="0"/>
                <a:cs typeface="Times New Roman" pitchFamily="18" charset="0"/>
              </a:rPr>
              <a:t>degrees</a:t>
            </a:r>
            <a:r>
              <a:rPr lang="it-IT" dirty="0" smtClean="0">
                <a:latin typeface="Times New Roman" pitchFamily="18" charset="0"/>
                <a:cs typeface="Times New Roman" pitchFamily="18" charset="0"/>
              </a:rPr>
              <a:t> of </a:t>
            </a:r>
            <a:r>
              <a:rPr lang="it-IT" dirty="0" err="1" smtClean="0">
                <a:latin typeface="Times New Roman" pitchFamily="18" charset="0"/>
                <a:cs typeface="Times New Roman" pitchFamily="18" charset="0"/>
              </a:rPr>
              <a:t>freedom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" name="ZoneTexte 12"/>
          <p:cNvSpPr txBox="1"/>
          <p:nvPr/>
        </p:nvSpPr>
        <p:spPr>
          <a:xfrm>
            <a:off x="472965" y="945931"/>
            <a:ext cx="430398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8 </a:t>
            </a:r>
            <a:r>
              <a:rPr lang="fr-FR" dirty="0" err="1" smtClean="0">
                <a:latin typeface="Times New Roman" pitchFamily="18" charset="0"/>
                <a:cs typeface="Times New Roman" pitchFamily="18" charset="0"/>
              </a:rPr>
              <a:t>leading</a:t>
            </a:r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-twist </a:t>
            </a:r>
            <a:r>
              <a:rPr lang="fr-FR" dirty="0" err="1" smtClean="0">
                <a:latin typeface="Times New Roman" pitchFamily="18" charset="0"/>
                <a:cs typeface="Times New Roman" pitchFamily="18" charset="0"/>
              </a:rPr>
              <a:t>TMDs</a:t>
            </a:r>
            <a:endParaRPr lang="fr-FR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fr-FR" dirty="0" err="1" smtClean="0">
                <a:latin typeface="Times New Roman" pitchFamily="18" charset="0"/>
                <a:cs typeface="Times New Roman" pitchFamily="18" charset="0"/>
              </a:rPr>
              <a:t>They</a:t>
            </a:r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dirty="0" err="1" smtClean="0">
                <a:latin typeface="Times New Roman" pitchFamily="18" charset="0"/>
                <a:cs typeface="Times New Roman" pitchFamily="18" charset="0"/>
              </a:rPr>
              <a:t>depend</a:t>
            </a:r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 on the parton longitudinal </a:t>
            </a:r>
            <a:r>
              <a:rPr lang="fr-FR" dirty="0" err="1" smtClean="0">
                <a:latin typeface="Times New Roman" pitchFamily="18" charset="0"/>
                <a:cs typeface="Times New Roman" pitchFamily="18" charset="0"/>
              </a:rPr>
              <a:t>momentum</a:t>
            </a:r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 fraction </a:t>
            </a:r>
            <a:r>
              <a:rPr lang="fr-FR" i="1" dirty="0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and on </a:t>
            </a:r>
            <a:r>
              <a:rPr lang="fr-FR" dirty="0" err="1" smtClean="0">
                <a:latin typeface="Times New Roman" pitchFamily="18" charset="0"/>
                <a:cs typeface="Times New Roman" pitchFamily="18" charset="0"/>
              </a:rPr>
              <a:t>its</a:t>
            </a:r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 transverse </a:t>
            </a:r>
            <a:r>
              <a:rPr lang="fr-FR" dirty="0" err="1" smtClean="0">
                <a:latin typeface="Times New Roman" pitchFamily="18" charset="0"/>
                <a:cs typeface="Times New Roman" pitchFamily="18" charset="0"/>
              </a:rPr>
              <a:t>momentum</a:t>
            </a:r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i="1" dirty="0" smtClean="0">
                <a:latin typeface="Times New Roman" pitchFamily="18" charset="0"/>
                <a:cs typeface="Times New Roman" pitchFamily="18" charset="0"/>
              </a:rPr>
              <a:t>k</a:t>
            </a:r>
            <a:r>
              <a:rPr lang="fr-FR" i="1" baseline="-25000" dirty="0" smtClean="0">
                <a:latin typeface="Times New Roman" pitchFamily="18" charset="0"/>
                <a:cs typeface="Times New Roman" pitchFamily="18" charset="0"/>
              </a:rPr>
              <a:t>T</a:t>
            </a:r>
          </a:p>
          <a:p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→ 3D </a:t>
            </a:r>
            <a:r>
              <a:rPr lang="fr-FR" dirty="0" err="1" smtClean="0">
                <a:latin typeface="Times New Roman" pitchFamily="18" charset="0"/>
                <a:cs typeface="Times New Roman" pitchFamily="18" charset="0"/>
              </a:rPr>
              <a:t>dynamics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567990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tangolo 12"/>
          <p:cNvSpPr/>
          <p:nvPr/>
        </p:nvSpPr>
        <p:spPr>
          <a:xfrm>
            <a:off x="1306078" y="68217"/>
            <a:ext cx="640425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2800" b="1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Off-</a:t>
            </a:r>
            <a:r>
              <a:rPr lang="it-IT" sz="2800" b="1" dirty="0" err="1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diagonal</a:t>
            </a:r>
            <a:r>
              <a:rPr lang="it-IT" sz="2800" b="1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it-IT" sz="2800" b="1" dirty="0" err="1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TMDs</a:t>
            </a:r>
            <a:r>
              <a:rPr lang="it-IT" sz="2800" b="1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it-IT" sz="2800" b="1" dirty="0" err="1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Kotzininan-Mulder</a:t>
            </a:r>
            <a:endParaRPr lang="it-IT" sz="2800" b="1" dirty="0">
              <a:solidFill>
                <a:srgbClr val="0000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>
        <mc:Choice xmlns="" xmlns:a14="http://schemas.microsoft.com/office/drawing/2010/main" Requires="a14">
          <p:sp>
            <p:nvSpPr>
              <p:cNvPr id="18" name="CasellaDiTesto 17"/>
              <p:cNvSpPr txBox="1"/>
              <p:nvPr/>
            </p:nvSpPr>
            <p:spPr>
              <a:xfrm>
                <a:off x="316837" y="1030133"/>
                <a:ext cx="4759219" cy="190045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sz="160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it-IT" sz="16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𝐴</m:t>
                        </m:r>
                      </m:e>
                      <m:sub>
                        <m:r>
                          <a:rPr lang="it-IT" sz="16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𝐿𝑈</m:t>
                        </m:r>
                      </m:sub>
                    </m:sSub>
                  </m:oMath>
                </a14:m>
                <a:r>
                  <a:rPr lang="it-IT" sz="1600" dirty="0" smtClean="0">
                    <a:solidFill>
                      <a:schemeClr val="tx1"/>
                    </a:solidFill>
                    <a:latin typeface="+mj-lt"/>
                  </a:rPr>
                  <a:t>: </a:t>
                </a:r>
                <a:r>
                  <a:rPr lang="it-IT" sz="1600" dirty="0" err="1" smtClean="0">
                    <a:solidFill>
                      <a:schemeClr val="tx1"/>
                    </a:solidFill>
                    <a:latin typeface="+mj-lt"/>
                  </a:rPr>
                  <a:t>Kotzinian-Mulder</a:t>
                </a:r>
                <a:r>
                  <a:rPr lang="it-IT" sz="1600" dirty="0" smtClean="0">
                    <a:solidFill>
                      <a:schemeClr val="tx1"/>
                    </a:solidFill>
                    <a:latin typeface="+mj-lt"/>
                  </a:rPr>
                  <a:t> </a:t>
                </a:r>
                <a:r>
                  <a:rPr lang="it-IT" sz="1600" dirty="0" err="1" smtClean="0">
                    <a:solidFill>
                      <a:schemeClr val="tx1"/>
                    </a:solidFill>
                    <a:latin typeface="+mj-lt"/>
                  </a:rPr>
                  <a:t>function</a:t>
                </a:r>
                <a:r>
                  <a:rPr lang="it-IT" sz="1600" dirty="0" smtClean="0">
                    <a:solidFill>
                      <a:schemeClr val="tx1"/>
                    </a:solidFill>
                    <a:latin typeface="+mj-lt"/>
                  </a:rPr>
                  <a:t> → </a:t>
                </a:r>
                <a:r>
                  <a:rPr lang="it-IT" sz="1600" dirty="0" err="1" smtClean="0">
                    <a:solidFill>
                      <a:schemeClr val="tx1"/>
                    </a:solidFill>
                    <a:latin typeface="+mj-lt"/>
                  </a:rPr>
                  <a:t>tranversely-polarized</a:t>
                </a:r>
                <a:r>
                  <a:rPr lang="it-IT" sz="1600" dirty="0" smtClean="0">
                    <a:solidFill>
                      <a:schemeClr val="tx1"/>
                    </a:solidFill>
                    <a:latin typeface="+mj-lt"/>
                  </a:rPr>
                  <a:t> quark in a </a:t>
                </a:r>
                <a:r>
                  <a:rPr lang="it-IT" sz="1600" dirty="0" err="1" smtClean="0">
                    <a:solidFill>
                      <a:schemeClr val="tx1"/>
                    </a:solidFill>
                    <a:latin typeface="+mj-lt"/>
                  </a:rPr>
                  <a:t>longitudinally-polarized</a:t>
                </a:r>
                <a:r>
                  <a:rPr lang="it-IT" sz="1600" dirty="0" smtClean="0">
                    <a:solidFill>
                      <a:schemeClr val="tx1"/>
                    </a:solidFill>
                    <a:latin typeface="+mj-lt"/>
                  </a:rPr>
                  <a:t> </a:t>
                </a:r>
                <a:r>
                  <a:rPr lang="it-IT" sz="1600" dirty="0" err="1" smtClean="0">
                    <a:solidFill>
                      <a:schemeClr val="tx1"/>
                    </a:solidFill>
                    <a:latin typeface="+mj-lt"/>
                  </a:rPr>
                  <a:t>proton</a:t>
                </a:r>
                <a:endParaRPr lang="it-IT" sz="1600" dirty="0" smtClean="0">
                  <a:solidFill>
                    <a:schemeClr val="tx1"/>
                  </a:solidFill>
                  <a:latin typeface="+mj-lt"/>
                </a:endParaRPr>
              </a:p>
              <a:p>
                <a:endParaRPr lang="it-IT" sz="1600" dirty="0">
                  <a:solidFill>
                    <a:schemeClr val="tx1"/>
                  </a:solidFill>
                  <a:latin typeface="+mj-lt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it-IT" sz="1600" i="1">
                              <a:latin typeface="Cambria Math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it-IT" sz="16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it-IT" sz="1600" i="1">
                                  <a:latin typeface="Cambria Math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it-IT" sz="1600" i="1">
                                  <a:latin typeface="Cambria Math"/>
                                </a:rPr>
                                <m:t>𝑈</m:t>
                              </m:r>
                              <m:r>
                                <a:rPr lang="it-IT" sz="1600" b="0" i="1" smtClean="0">
                                  <a:latin typeface="Cambria Math"/>
                                </a:rPr>
                                <m:t>𝐿</m:t>
                              </m:r>
                            </m:sub>
                          </m:sSub>
                        </m:e>
                        <m:sup>
                          <m:func>
                            <m:funcPr>
                              <m:ctrlPr>
                                <a:rPr lang="it-IT" sz="1600" i="1" smtClean="0">
                                  <a:latin typeface="Cambria Math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it-IT" sz="1600">
                                  <a:latin typeface="Cambria Math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it-IT" sz="1600" b="0" i="1" smtClean="0">
                                  <a:latin typeface="Cambria Math"/>
                                </a:rPr>
                                <m:t>2</m:t>
                              </m:r>
                              <m:r>
                                <a:rPr lang="it-IT" sz="1600" i="1">
                                  <a:latin typeface="Cambria Math"/>
                                  <a:ea typeface="Cambria Math"/>
                                </a:rPr>
                                <m:t>𝜑</m:t>
                              </m:r>
                            </m:e>
                          </m:func>
                        </m:sup>
                      </m:sSup>
                      <m:r>
                        <a:rPr lang="it-IT" sz="1600" i="1">
                          <a:latin typeface="Cambria Math"/>
                          <a:ea typeface="Cambria Math"/>
                        </a:rPr>
                        <m:t>∝</m:t>
                      </m:r>
                      <m:sSup>
                        <m:sSupPr>
                          <m:ctrlPr>
                            <a:rPr lang="it-IT" sz="1600" i="1" smtClean="0">
                              <a:latin typeface="Cambria Math"/>
                              <a:ea typeface="Cambria Math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it-IT" sz="1600" i="1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it-IT" sz="1600" i="1">
                                  <a:latin typeface="Cambria Math"/>
                                  <a:ea typeface="Cambria Math"/>
                                </a:rPr>
                                <m:t>h</m:t>
                              </m:r>
                            </m:e>
                            <m:sub>
                              <m:r>
                                <a:rPr lang="it-IT" sz="1600" i="1">
                                  <a:latin typeface="Cambria Math"/>
                                  <a:ea typeface="Cambria Math"/>
                                </a:rPr>
                                <m:t>1</m:t>
                              </m:r>
                              <m:r>
                                <a:rPr lang="it-IT" sz="1600" i="1">
                                  <a:latin typeface="Cambria Math"/>
                                  <a:ea typeface="Cambria Math"/>
                                </a:rPr>
                                <m:t>𝐿</m:t>
                              </m:r>
                            </m:sub>
                          </m:sSub>
                        </m:e>
                        <m:sup>
                          <m:r>
                            <a:rPr lang="it-IT" sz="1600" i="1" smtClean="0">
                              <a:latin typeface="Cambria Math"/>
                              <a:ea typeface="Cambria Math"/>
                            </a:rPr>
                            <m:t>⍊</m:t>
                          </m:r>
                        </m:sup>
                      </m:sSup>
                      <m:r>
                        <a:rPr lang="it-IT" sz="1600" i="1">
                          <a:latin typeface="Cambria Math"/>
                          <a:ea typeface="Cambria Math"/>
                        </a:rPr>
                        <m:t>⊗</m:t>
                      </m:r>
                      <m:sSup>
                        <m:sSupPr>
                          <m:ctrlPr>
                            <a:rPr lang="it-IT" sz="1600" i="1">
                              <a:latin typeface="Cambria Math"/>
                              <a:ea typeface="Cambria Math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it-IT" sz="1600" i="1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it-IT" sz="1600" i="1">
                                  <a:latin typeface="Cambria Math"/>
                                  <a:ea typeface="Cambria Math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it-IT" sz="1600" i="1">
                                  <a:latin typeface="Cambria Math"/>
                                  <a:ea typeface="Cambria Math"/>
                                </a:rPr>
                                <m:t>1</m:t>
                              </m:r>
                            </m:sub>
                          </m:sSub>
                        </m:e>
                        <m:sup>
                          <m:r>
                            <a:rPr lang="it-IT" sz="1600" i="1">
                              <a:latin typeface="Cambria Math"/>
                              <a:ea typeface="Cambria Math"/>
                            </a:rPr>
                            <m:t>⍊</m:t>
                          </m:r>
                        </m:sup>
                      </m:sSup>
                    </m:oMath>
                  </m:oMathPara>
                </a14:m>
                <a:endParaRPr lang="it-IT" sz="1600" dirty="0" smtClean="0">
                  <a:solidFill>
                    <a:schemeClr val="tx1"/>
                  </a:solidFill>
                  <a:latin typeface="+mj-lt"/>
                </a:endParaRPr>
              </a:p>
              <a:p>
                <a:endParaRPr lang="it-IT" sz="1600" dirty="0" smtClean="0">
                  <a:solidFill>
                    <a:schemeClr val="tx1"/>
                  </a:solidFill>
                  <a:latin typeface="+mj-lt"/>
                </a:endParaRPr>
              </a:p>
              <a:p>
                <a:r>
                  <a:rPr lang="en-US" sz="1600" b="1" dirty="0">
                    <a:solidFill>
                      <a:schemeClr val="tx1"/>
                    </a:solidFill>
                    <a:latin typeface="+mj-lt"/>
                    <a:cs typeface="Tahoma" pitchFamily="34" charset="0"/>
                  </a:rPr>
                  <a:t>First </a:t>
                </a:r>
                <a:r>
                  <a:rPr lang="en-US" sz="1600" dirty="0">
                    <a:solidFill>
                      <a:schemeClr val="tx1"/>
                    </a:solidFill>
                    <a:latin typeface="+mj-lt"/>
                    <a:cs typeface="Tahoma" pitchFamily="34" charset="0"/>
                  </a:rPr>
                  <a:t>measurement of </a:t>
                </a:r>
                <a:r>
                  <a:rPr lang="en-US" sz="1600" dirty="0" smtClean="0">
                    <a:solidFill>
                      <a:schemeClr val="tx1"/>
                    </a:solidFill>
                    <a:latin typeface="+mj-lt"/>
                    <a:cs typeface="Tahoma" pitchFamily="34" charset="0"/>
                  </a:rPr>
                  <a:t>non-zero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 smtClean="0">
                            <a:solidFill>
                              <a:schemeClr val="tx1"/>
                            </a:solidFill>
                            <a:latin typeface="Cambria Math"/>
                            <a:cs typeface="Tahoma" pitchFamily="34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600" i="1" smtClean="0">
                                <a:solidFill>
                                  <a:schemeClr val="tx1"/>
                                </a:solidFill>
                                <a:latin typeface="Cambria Math"/>
                                <a:cs typeface="Tahoma" pitchFamily="34" charset="0"/>
                              </a:rPr>
                            </m:ctrlPr>
                          </m:sSubPr>
                          <m:e>
                            <m:r>
                              <a:rPr lang="it-IT" sz="1600" b="0" i="1" smtClean="0">
                                <a:solidFill>
                                  <a:schemeClr val="tx1"/>
                                </a:solidFill>
                                <a:latin typeface="Cambria Math"/>
                                <a:cs typeface="Tahoma" pitchFamily="34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it-IT" sz="1600" b="0" i="1" smtClean="0">
                                <a:solidFill>
                                  <a:schemeClr val="tx1"/>
                                </a:solidFill>
                                <a:latin typeface="Cambria Math"/>
                                <a:cs typeface="Tahoma" pitchFamily="34" charset="0"/>
                              </a:rPr>
                              <m:t>𝑈𝐿</m:t>
                            </m:r>
                          </m:sub>
                        </m:sSub>
                      </m:e>
                      <m:sup>
                        <m:func>
                          <m:funcPr>
                            <m:ctrlPr>
                              <a:rPr lang="en-US" sz="1600" i="1" smtClean="0">
                                <a:solidFill>
                                  <a:schemeClr val="tx1"/>
                                </a:solidFill>
                                <a:latin typeface="Cambria Math"/>
                                <a:cs typeface="Tahoma" pitchFamily="34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1600" i="0" smtClean="0">
                                <a:solidFill>
                                  <a:schemeClr val="tx1"/>
                                </a:solidFill>
                                <a:latin typeface="Cambria Math"/>
                                <a:cs typeface="Tahoma" pitchFamily="34" charset="0"/>
                              </a:rPr>
                              <m:t>sin</m:t>
                            </m:r>
                          </m:fName>
                          <m:e>
                            <m:r>
                              <a:rPr lang="it-IT" sz="1600" b="0" i="1" smtClean="0">
                                <a:solidFill>
                                  <a:schemeClr val="tx1"/>
                                </a:solidFill>
                                <a:latin typeface="Cambria Math"/>
                                <a:cs typeface="Tahoma" pitchFamily="34" charset="0"/>
                              </a:rPr>
                              <m:t>2</m:t>
                            </m:r>
                            <m:r>
                              <a:rPr lang="it-IT" sz="1600" b="0" i="1" smtClean="0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  <a:cs typeface="Tahoma" pitchFamily="34" charset="0"/>
                              </a:rPr>
                              <m:t>𝜑</m:t>
                            </m:r>
                          </m:e>
                        </m:func>
                      </m:sup>
                    </m:sSup>
                  </m:oMath>
                </a14:m>
                <a:r>
                  <a:rPr lang="en-US" sz="1600" dirty="0" smtClean="0">
                    <a:solidFill>
                      <a:schemeClr val="tx1"/>
                    </a:solidFill>
                    <a:latin typeface="+mj-lt"/>
                    <a:cs typeface="Tahoma" pitchFamily="34" charset="0"/>
                  </a:rPr>
                  <a:t> for </a:t>
                </a:r>
                <a:r>
                  <a:rPr lang="en-US" sz="1600" dirty="0" err="1" smtClean="0">
                    <a:solidFill>
                      <a:schemeClr val="tx1"/>
                    </a:solidFill>
                    <a:latin typeface="+mj-lt"/>
                    <a:cs typeface="Tahoma" pitchFamily="34" charset="0"/>
                  </a:rPr>
                  <a:t>pions</a:t>
                </a:r>
                <a:r>
                  <a:rPr lang="en-US" sz="1600" dirty="0" smtClean="0">
                    <a:solidFill>
                      <a:schemeClr val="tx1"/>
                    </a:solidFill>
                    <a:latin typeface="+mj-lt"/>
                    <a:cs typeface="Tahoma" pitchFamily="34" charset="0"/>
                  </a:rPr>
                  <a:t> </a:t>
                </a:r>
                <a:r>
                  <a:rPr lang="it-IT" sz="1600" dirty="0">
                    <a:solidFill>
                      <a:schemeClr val="tx1"/>
                    </a:solidFill>
                  </a:rPr>
                  <a:t>→ </a:t>
                </a:r>
                <a:r>
                  <a:rPr lang="en-US" sz="1600" dirty="0" smtClean="0">
                    <a:solidFill>
                      <a:schemeClr val="tx1"/>
                    </a:solidFill>
                    <a:latin typeface="+mj-lt"/>
                    <a:cs typeface="Tahoma" pitchFamily="34" charset="0"/>
                  </a:rPr>
                  <a:t>potentially </a:t>
                </a:r>
                <a:r>
                  <a:rPr lang="en-US" sz="1600" dirty="0">
                    <a:solidFill>
                      <a:schemeClr val="tx1"/>
                    </a:solidFill>
                    <a:latin typeface="+mj-lt"/>
                    <a:cs typeface="Tahoma" pitchFamily="34" charset="0"/>
                  </a:rPr>
                  <a:t>significant quark spin-orbit </a:t>
                </a:r>
                <a:r>
                  <a:rPr lang="en-US" sz="1600" dirty="0" smtClean="0">
                    <a:solidFill>
                      <a:schemeClr val="tx1"/>
                    </a:solidFill>
                    <a:latin typeface="+mj-lt"/>
                    <a:cs typeface="Tahoma" pitchFamily="34" charset="0"/>
                  </a:rPr>
                  <a:t>correlations</a:t>
                </a:r>
                <a:endParaRPr lang="it-IT" sz="1600" dirty="0" smtClean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>
          <p:sp>
            <p:nvSpPr>
              <p:cNvPr id="18" name="CasellaDiTesto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837" y="1030133"/>
                <a:ext cx="4759219" cy="1900457"/>
              </a:xfrm>
              <a:prstGeom prst="rect">
                <a:avLst/>
              </a:prstGeom>
              <a:blipFill rotWithShape="1">
                <a:blip r:embed="rId2" cstate="print"/>
                <a:stretch>
                  <a:fillRect l="-768" t="-962" b="-224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901" y="3212976"/>
            <a:ext cx="4381150" cy="27793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9092" y="2454796"/>
            <a:ext cx="2913795" cy="35501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908720"/>
            <a:ext cx="2479887" cy="12491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CasellaDiTesto 13"/>
          <p:cNvSpPr txBox="1"/>
          <p:nvPr/>
        </p:nvSpPr>
        <p:spPr>
          <a:xfrm>
            <a:off x="2876664" y="6300028"/>
            <a:ext cx="3390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i="1" dirty="0" smtClean="0">
                <a:solidFill>
                  <a:schemeClr val="bg1"/>
                </a:solidFill>
              </a:rPr>
              <a:t>JLab12 meeting </a:t>
            </a:r>
            <a:r>
              <a:rPr lang="it-IT" dirty="0" smtClean="0">
                <a:solidFill>
                  <a:schemeClr val="bg1"/>
                </a:solidFill>
              </a:rPr>
              <a:t>– </a:t>
            </a:r>
            <a:r>
              <a:rPr lang="it-IT" dirty="0" err="1" smtClean="0">
                <a:solidFill>
                  <a:schemeClr val="bg1"/>
                </a:solidFill>
              </a:rPr>
              <a:t>June</a:t>
            </a:r>
            <a:r>
              <a:rPr lang="it-IT" dirty="0" smtClean="0">
                <a:solidFill>
                  <a:schemeClr val="bg1"/>
                </a:solidFill>
              </a:rPr>
              <a:t> 30</a:t>
            </a:r>
            <a:r>
              <a:rPr lang="it-IT" baseline="30000" dirty="0" smtClean="0">
                <a:solidFill>
                  <a:schemeClr val="bg1"/>
                </a:solidFill>
              </a:rPr>
              <a:t>th</a:t>
            </a:r>
            <a:r>
              <a:rPr lang="it-IT" dirty="0" smtClean="0">
                <a:solidFill>
                  <a:schemeClr val="bg1"/>
                </a:solidFill>
              </a:rPr>
              <a:t>, 2016.</a:t>
            </a:r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3" name="CasellaDiTesto 2"/>
          <p:cNvSpPr txBox="1"/>
          <p:nvPr/>
        </p:nvSpPr>
        <p:spPr>
          <a:xfrm>
            <a:off x="6156176" y="2761313"/>
            <a:ext cx="8581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 smtClean="0">
                <a:latin typeface="Cambria" panose="02040503050406030204" pitchFamily="18" charset="0"/>
              </a:rPr>
              <a:t>50 </a:t>
            </a:r>
            <a:r>
              <a:rPr lang="it-IT" sz="1600" dirty="0" err="1" smtClean="0">
                <a:latin typeface="Cambria" panose="02040503050406030204" pitchFamily="18" charset="0"/>
              </a:rPr>
              <a:t>days</a:t>
            </a:r>
            <a:endParaRPr lang="it-IT" sz="1600" dirty="0">
              <a:latin typeface="Cambria" panose="02040503050406030204" pitchFamily="18" charset="0"/>
            </a:endParaRPr>
          </a:p>
        </p:txBody>
      </p:sp>
      <p:sp>
        <p:nvSpPr>
          <p:cNvPr id="15" name="CasellaDiTesto 14"/>
          <p:cNvSpPr txBox="1"/>
          <p:nvPr/>
        </p:nvSpPr>
        <p:spPr>
          <a:xfrm>
            <a:off x="6156176" y="4530606"/>
            <a:ext cx="9719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 smtClean="0">
                <a:latin typeface="Cambria" panose="02040503050406030204" pitchFamily="18" charset="0"/>
              </a:rPr>
              <a:t>100 </a:t>
            </a:r>
            <a:r>
              <a:rPr lang="it-IT" sz="1600" dirty="0" err="1" smtClean="0">
                <a:latin typeface="Cambria" panose="02040503050406030204" pitchFamily="18" charset="0"/>
              </a:rPr>
              <a:t>days</a:t>
            </a:r>
            <a:endParaRPr lang="it-IT" sz="1600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830027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3982" y="2226279"/>
            <a:ext cx="4752945" cy="35069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ettangolo 12"/>
          <p:cNvSpPr/>
          <p:nvPr/>
        </p:nvSpPr>
        <p:spPr>
          <a:xfrm>
            <a:off x="1542568" y="83983"/>
            <a:ext cx="671369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280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Multi-dimensional</a:t>
            </a:r>
            <a:r>
              <a:rPr lang="it-IT" sz="2800" b="1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it-IT" sz="2800" b="1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mapping of the nucleon</a:t>
            </a:r>
            <a:endParaRPr lang="it-IT" sz="2800" b="1" dirty="0">
              <a:solidFill>
                <a:srgbClr val="0000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3" name="CasellaDiTesto 22"/>
          <p:cNvSpPr txBox="1"/>
          <p:nvPr/>
        </p:nvSpPr>
        <p:spPr>
          <a:xfrm>
            <a:off x="325997" y="894482"/>
            <a:ext cx="41044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 smtClean="0">
                <a:latin typeface="Times New Roman" pitchFamily="18" charset="0"/>
                <a:cs typeface="Times New Roman" pitchFamily="18" charset="0"/>
              </a:rPr>
              <a:t>Wigner</a:t>
            </a:r>
            <a:r>
              <a:rPr lang="it-IT" dirty="0" smtClean="0">
                <a:latin typeface="Times New Roman" pitchFamily="18" charset="0"/>
                <a:cs typeface="Times New Roman" pitchFamily="18" charset="0"/>
              </a:rPr>
              <a:t> «</a:t>
            </a:r>
            <a:r>
              <a:rPr lang="it-IT" dirty="0" err="1" smtClean="0">
                <a:latin typeface="Times New Roman" pitchFamily="18" charset="0"/>
                <a:cs typeface="Times New Roman" pitchFamily="18" charset="0"/>
              </a:rPr>
              <a:t>Mother</a:t>
            </a:r>
            <a:r>
              <a:rPr lang="it-IT" dirty="0" smtClean="0">
                <a:latin typeface="Times New Roman" pitchFamily="18" charset="0"/>
                <a:cs typeface="Times New Roman" pitchFamily="18" charset="0"/>
              </a:rPr>
              <a:t>» </a:t>
            </a:r>
            <a:r>
              <a:rPr lang="it-IT" dirty="0" err="1" smtClean="0">
                <a:latin typeface="Times New Roman" pitchFamily="18" charset="0"/>
                <a:cs typeface="Times New Roman" pitchFamily="18" charset="0"/>
              </a:rPr>
              <a:t>functions</a:t>
            </a:r>
            <a:r>
              <a:rPr lang="it-IT" dirty="0" smtClean="0">
                <a:latin typeface="Times New Roman" pitchFamily="18" charset="0"/>
                <a:cs typeface="Times New Roman" pitchFamily="18" charset="0"/>
              </a:rPr>
              <a:t> are quantum-</a:t>
            </a:r>
            <a:r>
              <a:rPr lang="it-IT" dirty="0" err="1" smtClean="0">
                <a:latin typeface="Times New Roman" pitchFamily="18" charset="0"/>
                <a:cs typeface="Times New Roman" pitchFamily="18" charset="0"/>
              </a:rPr>
              <a:t>phase</a:t>
            </a:r>
            <a:r>
              <a:rPr lang="it-IT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it-IT" dirty="0" err="1" smtClean="0">
                <a:latin typeface="Times New Roman" pitchFamily="18" charset="0"/>
                <a:cs typeface="Times New Roman" pitchFamily="18" charset="0"/>
              </a:rPr>
              <a:t>distributions</a:t>
            </a:r>
            <a:r>
              <a:rPr lang="it-IT" dirty="0" smtClean="0">
                <a:latin typeface="Times New Roman" pitchFamily="18" charset="0"/>
                <a:cs typeface="Times New Roman" pitchFamily="18" charset="0"/>
              </a:rPr>
              <a:t> of </a:t>
            </a:r>
            <a:r>
              <a:rPr lang="it-IT" dirty="0" err="1" smtClean="0">
                <a:latin typeface="Times New Roman" pitchFamily="18" charset="0"/>
                <a:cs typeface="Times New Roman" pitchFamily="18" charset="0"/>
              </a:rPr>
              <a:t>quarks</a:t>
            </a:r>
            <a:endParaRPr lang="it-IT" dirty="0" smtClean="0"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it-IT" dirty="0" smtClean="0">
                <a:latin typeface="Times New Roman" pitchFamily="18" charset="0"/>
                <a:cs typeface="Times New Roman" pitchFamily="18" charset="0"/>
              </a:rPr>
              <a:t>→ not directly </a:t>
            </a:r>
            <a:r>
              <a:rPr lang="it-IT" dirty="0" smtClean="0">
                <a:latin typeface="Times New Roman" pitchFamily="18" charset="0"/>
                <a:cs typeface="Times New Roman" pitchFamily="18" charset="0"/>
              </a:rPr>
              <a:t>accessible, </a:t>
            </a:r>
            <a:r>
              <a:rPr lang="it-IT" dirty="0" smtClean="0">
                <a:latin typeface="Times New Roman" pitchFamily="18" charset="0"/>
                <a:cs typeface="Times New Roman" pitchFamily="18" charset="0"/>
              </a:rPr>
              <a:t>we can only extract their 3D reductions</a:t>
            </a:r>
            <a:endParaRPr lang="it-IT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59" y="725214"/>
            <a:ext cx="3021797" cy="238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asellaDiTesto 2"/>
          <p:cNvSpPr txBox="1"/>
          <p:nvPr/>
        </p:nvSpPr>
        <p:spPr>
          <a:xfrm>
            <a:off x="6732240" y="2861422"/>
            <a:ext cx="16585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b="1" dirty="0" smtClean="0"/>
              <a:t>Picture by A. Bacchetta</a:t>
            </a:r>
            <a:endParaRPr lang="it-IT" sz="1200" b="1" dirty="0"/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695" y="3569982"/>
            <a:ext cx="2084260" cy="10927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8" name="Group 8"/>
          <p:cNvGrpSpPr>
            <a:grpSpLocks/>
          </p:cNvGrpSpPr>
          <p:nvPr/>
        </p:nvGrpSpPr>
        <p:grpSpPr bwMode="auto">
          <a:xfrm>
            <a:off x="5032432" y="5849000"/>
            <a:ext cx="1594193" cy="891422"/>
            <a:chOff x="431" y="2795"/>
            <a:chExt cx="1615" cy="1184"/>
          </a:xfrm>
        </p:grpSpPr>
        <p:grpSp>
          <p:nvGrpSpPr>
            <p:cNvPr id="21" name="Group 9"/>
            <p:cNvGrpSpPr>
              <a:grpSpLocks/>
            </p:cNvGrpSpPr>
            <p:nvPr/>
          </p:nvGrpSpPr>
          <p:grpSpPr bwMode="auto">
            <a:xfrm>
              <a:off x="612" y="2976"/>
              <a:ext cx="1104" cy="768"/>
              <a:chOff x="505" y="3003"/>
              <a:chExt cx="1104" cy="768"/>
            </a:xfrm>
          </p:grpSpPr>
          <p:grpSp>
            <p:nvGrpSpPr>
              <p:cNvPr id="29" name="Group 10"/>
              <p:cNvGrpSpPr>
                <a:grpSpLocks noChangeAspect="1"/>
              </p:cNvGrpSpPr>
              <p:nvPr/>
            </p:nvGrpSpPr>
            <p:grpSpPr bwMode="auto">
              <a:xfrm rot="-46659">
                <a:off x="1032" y="3098"/>
                <a:ext cx="62" cy="288"/>
                <a:chOff x="1324" y="1002"/>
                <a:chExt cx="146" cy="462"/>
              </a:xfrm>
            </p:grpSpPr>
            <p:sp>
              <p:nvSpPr>
                <p:cNvPr id="39" name="Freeform 11"/>
                <p:cNvSpPr>
                  <a:spLocks noChangeAspect="1"/>
                </p:cNvSpPr>
                <p:nvPr/>
              </p:nvSpPr>
              <p:spPr bwMode="auto">
                <a:xfrm>
                  <a:off x="1326" y="1002"/>
                  <a:ext cx="143" cy="75"/>
                </a:xfrm>
                <a:custGeom>
                  <a:avLst/>
                  <a:gdLst>
                    <a:gd name="T0" fmla="*/ 0 w 143"/>
                    <a:gd name="T1" fmla="*/ 0 h 75"/>
                    <a:gd name="T2" fmla="*/ 0 w 143"/>
                    <a:gd name="T3" fmla="*/ 4 h 75"/>
                    <a:gd name="T4" fmla="*/ 4 w 143"/>
                    <a:gd name="T5" fmla="*/ 7 h 75"/>
                    <a:gd name="T6" fmla="*/ 8 w 143"/>
                    <a:gd name="T7" fmla="*/ 9 h 75"/>
                    <a:gd name="T8" fmla="*/ 12 w 143"/>
                    <a:gd name="T9" fmla="*/ 11 h 75"/>
                    <a:gd name="T10" fmla="*/ 129 w 143"/>
                    <a:gd name="T11" fmla="*/ 58 h 75"/>
                    <a:gd name="T12" fmla="*/ 135 w 143"/>
                    <a:gd name="T13" fmla="*/ 60 h 75"/>
                    <a:gd name="T14" fmla="*/ 139 w 143"/>
                    <a:gd name="T15" fmla="*/ 63 h 75"/>
                    <a:gd name="T16" fmla="*/ 142 w 143"/>
                    <a:gd name="T17" fmla="*/ 65 h 75"/>
                    <a:gd name="T18" fmla="*/ 141 w 143"/>
                    <a:gd name="T19" fmla="*/ 69 h 75"/>
                    <a:gd name="T20" fmla="*/ 141 w 143"/>
                    <a:gd name="T21" fmla="*/ 71 h 75"/>
                    <a:gd name="T22" fmla="*/ 138 w 143"/>
                    <a:gd name="T23" fmla="*/ 74 h 75"/>
                    <a:gd name="T24" fmla="*/ 11 w 143"/>
                    <a:gd name="T25" fmla="*/ 60 h 75"/>
                    <a:gd name="T26" fmla="*/ 10 w 143"/>
                    <a:gd name="T27" fmla="*/ 61 h 75"/>
                    <a:gd name="T28" fmla="*/ 4 w 143"/>
                    <a:gd name="T29" fmla="*/ 59 h 75"/>
                    <a:gd name="T30" fmla="*/ 4 w 143"/>
                    <a:gd name="T31" fmla="*/ 60 h 75"/>
                    <a:gd name="T32" fmla="*/ 2 w 143"/>
                    <a:gd name="T33" fmla="*/ 62 h 75"/>
                    <a:gd name="T34" fmla="*/ 0 w 143"/>
                    <a:gd name="T35" fmla="*/ 65 h 75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143"/>
                    <a:gd name="T55" fmla="*/ 0 h 75"/>
                    <a:gd name="T56" fmla="*/ 143 w 143"/>
                    <a:gd name="T57" fmla="*/ 75 h 75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143" h="75">
                      <a:moveTo>
                        <a:pt x="0" y="0"/>
                      </a:moveTo>
                      <a:lnTo>
                        <a:pt x="0" y="4"/>
                      </a:lnTo>
                      <a:lnTo>
                        <a:pt x="4" y="7"/>
                      </a:lnTo>
                      <a:lnTo>
                        <a:pt x="8" y="9"/>
                      </a:lnTo>
                      <a:lnTo>
                        <a:pt x="12" y="11"/>
                      </a:lnTo>
                      <a:lnTo>
                        <a:pt x="129" y="58"/>
                      </a:lnTo>
                      <a:lnTo>
                        <a:pt x="135" y="60"/>
                      </a:lnTo>
                      <a:lnTo>
                        <a:pt x="139" y="63"/>
                      </a:lnTo>
                      <a:lnTo>
                        <a:pt x="142" y="65"/>
                      </a:lnTo>
                      <a:lnTo>
                        <a:pt x="141" y="69"/>
                      </a:lnTo>
                      <a:lnTo>
                        <a:pt x="141" y="71"/>
                      </a:lnTo>
                      <a:lnTo>
                        <a:pt x="138" y="74"/>
                      </a:lnTo>
                      <a:lnTo>
                        <a:pt x="11" y="60"/>
                      </a:lnTo>
                      <a:lnTo>
                        <a:pt x="10" y="61"/>
                      </a:lnTo>
                      <a:lnTo>
                        <a:pt x="4" y="59"/>
                      </a:lnTo>
                      <a:lnTo>
                        <a:pt x="4" y="60"/>
                      </a:lnTo>
                      <a:lnTo>
                        <a:pt x="2" y="62"/>
                      </a:lnTo>
                      <a:lnTo>
                        <a:pt x="0" y="65"/>
                      </a:lnTo>
                    </a:path>
                  </a:pathLst>
                </a:custGeom>
                <a:noFill/>
                <a:ln w="12700" cap="rnd" cmpd="sng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0" name="Freeform 12"/>
                <p:cNvSpPr>
                  <a:spLocks noChangeAspect="1"/>
                </p:cNvSpPr>
                <p:nvPr/>
              </p:nvSpPr>
              <p:spPr bwMode="auto">
                <a:xfrm>
                  <a:off x="1324" y="1069"/>
                  <a:ext cx="143" cy="72"/>
                </a:xfrm>
                <a:custGeom>
                  <a:avLst/>
                  <a:gdLst>
                    <a:gd name="T0" fmla="*/ 0 w 143"/>
                    <a:gd name="T1" fmla="*/ 0 h 72"/>
                    <a:gd name="T2" fmla="*/ 1 w 143"/>
                    <a:gd name="T3" fmla="*/ 2 h 72"/>
                    <a:gd name="T4" fmla="*/ 4 w 143"/>
                    <a:gd name="T5" fmla="*/ 4 h 72"/>
                    <a:gd name="T6" fmla="*/ 6 w 143"/>
                    <a:gd name="T7" fmla="*/ 6 h 72"/>
                    <a:gd name="T8" fmla="*/ 10 w 143"/>
                    <a:gd name="T9" fmla="*/ 7 h 72"/>
                    <a:gd name="T10" fmla="*/ 133 w 143"/>
                    <a:gd name="T11" fmla="*/ 57 h 72"/>
                    <a:gd name="T12" fmla="*/ 137 w 143"/>
                    <a:gd name="T13" fmla="*/ 61 h 72"/>
                    <a:gd name="T14" fmla="*/ 140 w 143"/>
                    <a:gd name="T15" fmla="*/ 61 h 72"/>
                    <a:gd name="T16" fmla="*/ 141 w 143"/>
                    <a:gd name="T17" fmla="*/ 65 h 72"/>
                    <a:gd name="T18" fmla="*/ 141 w 143"/>
                    <a:gd name="T19" fmla="*/ 66 h 72"/>
                    <a:gd name="T20" fmla="*/ 142 w 143"/>
                    <a:gd name="T21" fmla="*/ 71 h 72"/>
                    <a:gd name="T22" fmla="*/ 137 w 143"/>
                    <a:gd name="T23" fmla="*/ 71 h 72"/>
                    <a:gd name="T24" fmla="*/ 12 w 143"/>
                    <a:gd name="T25" fmla="*/ 59 h 72"/>
                    <a:gd name="T26" fmla="*/ 7 w 143"/>
                    <a:gd name="T27" fmla="*/ 59 h 72"/>
                    <a:gd name="T28" fmla="*/ 6 w 143"/>
                    <a:gd name="T29" fmla="*/ 59 h 72"/>
                    <a:gd name="T30" fmla="*/ 4 w 143"/>
                    <a:gd name="T31" fmla="*/ 59 h 72"/>
                    <a:gd name="T32" fmla="*/ 1 w 143"/>
                    <a:gd name="T33" fmla="*/ 59 h 72"/>
                    <a:gd name="T34" fmla="*/ 0 w 143"/>
                    <a:gd name="T35" fmla="*/ 61 h 72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143"/>
                    <a:gd name="T55" fmla="*/ 0 h 72"/>
                    <a:gd name="T56" fmla="*/ 143 w 143"/>
                    <a:gd name="T57" fmla="*/ 72 h 72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143" h="72">
                      <a:moveTo>
                        <a:pt x="0" y="0"/>
                      </a:moveTo>
                      <a:lnTo>
                        <a:pt x="1" y="2"/>
                      </a:lnTo>
                      <a:lnTo>
                        <a:pt x="4" y="4"/>
                      </a:lnTo>
                      <a:lnTo>
                        <a:pt x="6" y="6"/>
                      </a:lnTo>
                      <a:lnTo>
                        <a:pt x="10" y="7"/>
                      </a:lnTo>
                      <a:lnTo>
                        <a:pt x="133" y="57"/>
                      </a:lnTo>
                      <a:lnTo>
                        <a:pt x="137" y="61"/>
                      </a:lnTo>
                      <a:lnTo>
                        <a:pt x="140" y="61"/>
                      </a:lnTo>
                      <a:lnTo>
                        <a:pt x="141" y="65"/>
                      </a:lnTo>
                      <a:lnTo>
                        <a:pt x="141" y="66"/>
                      </a:lnTo>
                      <a:lnTo>
                        <a:pt x="142" y="71"/>
                      </a:lnTo>
                      <a:lnTo>
                        <a:pt x="137" y="71"/>
                      </a:lnTo>
                      <a:lnTo>
                        <a:pt x="12" y="59"/>
                      </a:lnTo>
                      <a:lnTo>
                        <a:pt x="7" y="59"/>
                      </a:lnTo>
                      <a:lnTo>
                        <a:pt x="6" y="59"/>
                      </a:lnTo>
                      <a:lnTo>
                        <a:pt x="4" y="59"/>
                      </a:lnTo>
                      <a:lnTo>
                        <a:pt x="1" y="59"/>
                      </a:lnTo>
                      <a:lnTo>
                        <a:pt x="0" y="61"/>
                      </a:lnTo>
                    </a:path>
                  </a:pathLst>
                </a:custGeom>
                <a:noFill/>
                <a:ln w="12700" cap="rnd" cmpd="sng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1" name="Freeform 13"/>
                <p:cNvSpPr>
                  <a:spLocks noChangeAspect="1"/>
                </p:cNvSpPr>
                <p:nvPr/>
              </p:nvSpPr>
              <p:spPr bwMode="auto">
                <a:xfrm>
                  <a:off x="1326" y="1131"/>
                  <a:ext cx="144" cy="76"/>
                </a:xfrm>
                <a:custGeom>
                  <a:avLst/>
                  <a:gdLst>
                    <a:gd name="T0" fmla="*/ 0 w 144"/>
                    <a:gd name="T1" fmla="*/ 0 h 76"/>
                    <a:gd name="T2" fmla="*/ 0 w 144"/>
                    <a:gd name="T3" fmla="*/ 3 h 76"/>
                    <a:gd name="T4" fmla="*/ 2 w 144"/>
                    <a:gd name="T5" fmla="*/ 7 h 76"/>
                    <a:gd name="T6" fmla="*/ 7 w 144"/>
                    <a:gd name="T7" fmla="*/ 9 h 76"/>
                    <a:gd name="T8" fmla="*/ 10 w 144"/>
                    <a:gd name="T9" fmla="*/ 11 h 76"/>
                    <a:gd name="T10" fmla="*/ 133 w 144"/>
                    <a:gd name="T11" fmla="*/ 59 h 76"/>
                    <a:gd name="T12" fmla="*/ 136 w 144"/>
                    <a:gd name="T13" fmla="*/ 63 h 76"/>
                    <a:gd name="T14" fmla="*/ 139 w 144"/>
                    <a:gd name="T15" fmla="*/ 65 h 76"/>
                    <a:gd name="T16" fmla="*/ 143 w 144"/>
                    <a:gd name="T17" fmla="*/ 67 h 76"/>
                    <a:gd name="T18" fmla="*/ 143 w 144"/>
                    <a:gd name="T19" fmla="*/ 71 h 76"/>
                    <a:gd name="T20" fmla="*/ 141 w 144"/>
                    <a:gd name="T21" fmla="*/ 74 h 76"/>
                    <a:gd name="T22" fmla="*/ 138 w 144"/>
                    <a:gd name="T23" fmla="*/ 75 h 76"/>
                    <a:gd name="T24" fmla="*/ 9 w 144"/>
                    <a:gd name="T25" fmla="*/ 63 h 76"/>
                    <a:gd name="T26" fmla="*/ 6 w 144"/>
                    <a:gd name="T27" fmla="*/ 62 h 76"/>
                    <a:gd name="T28" fmla="*/ 6 w 144"/>
                    <a:gd name="T29" fmla="*/ 63 h 76"/>
                    <a:gd name="T30" fmla="*/ 3 w 144"/>
                    <a:gd name="T31" fmla="*/ 62 h 76"/>
                    <a:gd name="T32" fmla="*/ 0 w 144"/>
                    <a:gd name="T33" fmla="*/ 64 h 76"/>
                    <a:gd name="T34" fmla="*/ 0 w 144"/>
                    <a:gd name="T35" fmla="*/ 66 h 7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144"/>
                    <a:gd name="T55" fmla="*/ 0 h 76"/>
                    <a:gd name="T56" fmla="*/ 144 w 144"/>
                    <a:gd name="T57" fmla="*/ 76 h 76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144" h="76">
                      <a:moveTo>
                        <a:pt x="0" y="0"/>
                      </a:moveTo>
                      <a:lnTo>
                        <a:pt x="0" y="3"/>
                      </a:lnTo>
                      <a:lnTo>
                        <a:pt x="2" y="7"/>
                      </a:lnTo>
                      <a:lnTo>
                        <a:pt x="7" y="9"/>
                      </a:lnTo>
                      <a:lnTo>
                        <a:pt x="10" y="11"/>
                      </a:lnTo>
                      <a:lnTo>
                        <a:pt x="133" y="59"/>
                      </a:lnTo>
                      <a:lnTo>
                        <a:pt x="136" y="63"/>
                      </a:lnTo>
                      <a:lnTo>
                        <a:pt x="139" y="65"/>
                      </a:lnTo>
                      <a:lnTo>
                        <a:pt x="143" y="67"/>
                      </a:lnTo>
                      <a:lnTo>
                        <a:pt x="143" y="71"/>
                      </a:lnTo>
                      <a:lnTo>
                        <a:pt x="141" y="74"/>
                      </a:lnTo>
                      <a:lnTo>
                        <a:pt x="138" y="75"/>
                      </a:lnTo>
                      <a:lnTo>
                        <a:pt x="9" y="63"/>
                      </a:lnTo>
                      <a:lnTo>
                        <a:pt x="6" y="62"/>
                      </a:lnTo>
                      <a:lnTo>
                        <a:pt x="6" y="63"/>
                      </a:lnTo>
                      <a:lnTo>
                        <a:pt x="3" y="62"/>
                      </a:lnTo>
                      <a:lnTo>
                        <a:pt x="0" y="64"/>
                      </a:lnTo>
                      <a:lnTo>
                        <a:pt x="0" y="66"/>
                      </a:lnTo>
                    </a:path>
                  </a:pathLst>
                </a:custGeom>
                <a:noFill/>
                <a:ln w="12700" cap="rnd" cmpd="sng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2" name="Freeform 14"/>
                <p:cNvSpPr>
                  <a:spLocks noChangeAspect="1"/>
                </p:cNvSpPr>
                <p:nvPr/>
              </p:nvSpPr>
              <p:spPr bwMode="auto">
                <a:xfrm>
                  <a:off x="1325" y="1202"/>
                  <a:ext cx="144" cy="70"/>
                </a:xfrm>
                <a:custGeom>
                  <a:avLst/>
                  <a:gdLst>
                    <a:gd name="T0" fmla="*/ 0 w 144"/>
                    <a:gd name="T1" fmla="*/ 0 h 70"/>
                    <a:gd name="T2" fmla="*/ 0 w 144"/>
                    <a:gd name="T3" fmla="*/ 0 h 70"/>
                    <a:gd name="T4" fmla="*/ 4 w 144"/>
                    <a:gd name="T5" fmla="*/ 4 h 70"/>
                    <a:gd name="T6" fmla="*/ 6 w 144"/>
                    <a:gd name="T7" fmla="*/ 6 h 70"/>
                    <a:gd name="T8" fmla="*/ 11 w 144"/>
                    <a:gd name="T9" fmla="*/ 7 h 70"/>
                    <a:gd name="T10" fmla="*/ 131 w 144"/>
                    <a:gd name="T11" fmla="*/ 54 h 70"/>
                    <a:gd name="T12" fmla="*/ 136 w 144"/>
                    <a:gd name="T13" fmla="*/ 58 h 70"/>
                    <a:gd name="T14" fmla="*/ 139 w 144"/>
                    <a:gd name="T15" fmla="*/ 59 h 70"/>
                    <a:gd name="T16" fmla="*/ 143 w 144"/>
                    <a:gd name="T17" fmla="*/ 63 h 70"/>
                    <a:gd name="T18" fmla="*/ 143 w 144"/>
                    <a:gd name="T19" fmla="*/ 66 h 70"/>
                    <a:gd name="T20" fmla="*/ 140 w 144"/>
                    <a:gd name="T21" fmla="*/ 69 h 70"/>
                    <a:gd name="T22" fmla="*/ 138 w 144"/>
                    <a:gd name="T23" fmla="*/ 69 h 70"/>
                    <a:gd name="T24" fmla="*/ 11 w 144"/>
                    <a:gd name="T25" fmla="*/ 57 h 70"/>
                    <a:gd name="T26" fmla="*/ 7 w 144"/>
                    <a:gd name="T27" fmla="*/ 58 h 70"/>
                    <a:gd name="T28" fmla="*/ 4 w 144"/>
                    <a:gd name="T29" fmla="*/ 57 h 70"/>
                    <a:gd name="T30" fmla="*/ 1 w 144"/>
                    <a:gd name="T31" fmla="*/ 57 h 70"/>
                    <a:gd name="T32" fmla="*/ 1 w 144"/>
                    <a:gd name="T33" fmla="*/ 59 h 70"/>
                    <a:gd name="T34" fmla="*/ 0 w 144"/>
                    <a:gd name="T35" fmla="*/ 62 h 70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144"/>
                    <a:gd name="T55" fmla="*/ 0 h 70"/>
                    <a:gd name="T56" fmla="*/ 144 w 144"/>
                    <a:gd name="T57" fmla="*/ 70 h 70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144" h="7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4"/>
                      </a:lnTo>
                      <a:lnTo>
                        <a:pt x="6" y="6"/>
                      </a:lnTo>
                      <a:lnTo>
                        <a:pt x="11" y="7"/>
                      </a:lnTo>
                      <a:lnTo>
                        <a:pt x="131" y="54"/>
                      </a:lnTo>
                      <a:lnTo>
                        <a:pt x="136" y="58"/>
                      </a:lnTo>
                      <a:lnTo>
                        <a:pt x="139" y="59"/>
                      </a:lnTo>
                      <a:lnTo>
                        <a:pt x="143" y="63"/>
                      </a:lnTo>
                      <a:lnTo>
                        <a:pt x="143" y="66"/>
                      </a:lnTo>
                      <a:lnTo>
                        <a:pt x="140" y="69"/>
                      </a:lnTo>
                      <a:lnTo>
                        <a:pt x="138" y="69"/>
                      </a:lnTo>
                      <a:lnTo>
                        <a:pt x="11" y="57"/>
                      </a:lnTo>
                      <a:lnTo>
                        <a:pt x="7" y="58"/>
                      </a:lnTo>
                      <a:lnTo>
                        <a:pt x="4" y="57"/>
                      </a:lnTo>
                      <a:lnTo>
                        <a:pt x="1" y="57"/>
                      </a:lnTo>
                      <a:lnTo>
                        <a:pt x="1" y="59"/>
                      </a:lnTo>
                      <a:lnTo>
                        <a:pt x="0" y="62"/>
                      </a:lnTo>
                    </a:path>
                  </a:pathLst>
                </a:custGeom>
                <a:noFill/>
                <a:ln w="12700" cap="rnd" cmpd="sng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3" name="Freeform 15"/>
                <p:cNvSpPr>
                  <a:spLocks noChangeAspect="1"/>
                </p:cNvSpPr>
                <p:nvPr/>
              </p:nvSpPr>
              <p:spPr bwMode="auto">
                <a:xfrm>
                  <a:off x="1327" y="1260"/>
                  <a:ext cx="142" cy="76"/>
                </a:xfrm>
                <a:custGeom>
                  <a:avLst/>
                  <a:gdLst>
                    <a:gd name="T0" fmla="*/ 0 w 142"/>
                    <a:gd name="T1" fmla="*/ 0 h 76"/>
                    <a:gd name="T2" fmla="*/ 0 w 142"/>
                    <a:gd name="T3" fmla="*/ 4 h 76"/>
                    <a:gd name="T4" fmla="*/ 3 w 142"/>
                    <a:gd name="T5" fmla="*/ 7 h 76"/>
                    <a:gd name="T6" fmla="*/ 6 w 142"/>
                    <a:gd name="T7" fmla="*/ 8 h 76"/>
                    <a:gd name="T8" fmla="*/ 11 w 142"/>
                    <a:gd name="T9" fmla="*/ 11 h 76"/>
                    <a:gd name="T10" fmla="*/ 132 w 142"/>
                    <a:gd name="T11" fmla="*/ 61 h 76"/>
                    <a:gd name="T12" fmla="*/ 137 w 142"/>
                    <a:gd name="T13" fmla="*/ 64 h 76"/>
                    <a:gd name="T14" fmla="*/ 137 w 142"/>
                    <a:gd name="T15" fmla="*/ 65 h 76"/>
                    <a:gd name="T16" fmla="*/ 140 w 142"/>
                    <a:gd name="T17" fmla="*/ 68 h 76"/>
                    <a:gd name="T18" fmla="*/ 141 w 142"/>
                    <a:gd name="T19" fmla="*/ 71 h 76"/>
                    <a:gd name="T20" fmla="*/ 139 w 142"/>
                    <a:gd name="T21" fmla="*/ 74 h 76"/>
                    <a:gd name="T22" fmla="*/ 136 w 142"/>
                    <a:gd name="T23" fmla="*/ 75 h 76"/>
                    <a:gd name="T24" fmla="*/ 11 w 142"/>
                    <a:gd name="T25" fmla="*/ 62 h 76"/>
                    <a:gd name="T26" fmla="*/ 8 w 142"/>
                    <a:gd name="T27" fmla="*/ 62 h 76"/>
                    <a:gd name="T28" fmla="*/ 6 w 142"/>
                    <a:gd name="T29" fmla="*/ 62 h 76"/>
                    <a:gd name="T30" fmla="*/ 4 w 142"/>
                    <a:gd name="T31" fmla="*/ 62 h 76"/>
                    <a:gd name="T32" fmla="*/ 2 w 142"/>
                    <a:gd name="T33" fmla="*/ 63 h 76"/>
                    <a:gd name="T34" fmla="*/ 2 w 142"/>
                    <a:gd name="T35" fmla="*/ 66 h 7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142"/>
                    <a:gd name="T55" fmla="*/ 0 h 76"/>
                    <a:gd name="T56" fmla="*/ 142 w 142"/>
                    <a:gd name="T57" fmla="*/ 76 h 76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142" h="76">
                      <a:moveTo>
                        <a:pt x="0" y="0"/>
                      </a:moveTo>
                      <a:lnTo>
                        <a:pt x="0" y="4"/>
                      </a:lnTo>
                      <a:lnTo>
                        <a:pt x="3" y="7"/>
                      </a:lnTo>
                      <a:lnTo>
                        <a:pt x="6" y="8"/>
                      </a:lnTo>
                      <a:lnTo>
                        <a:pt x="11" y="11"/>
                      </a:lnTo>
                      <a:lnTo>
                        <a:pt x="132" y="61"/>
                      </a:lnTo>
                      <a:lnTo>
                        <a:pt x="137" y="64"/>
                      </a:lnTo>
                      <a:lnTo>
                        <a:pt x="137" y="65"/>
                      </a:lnTo>
                      <a:lnTo>
                        <a:pt x="140" y="68"/>
                      </a:lnTo>
                      <a:lnTo>
                        <a:pt x="141" y="71"/>
                      </a:lnTo>
                      <a:lnTo>
                        <a:pt x="139" y="74"/>
                      </a:lnTo>
                      <a:lnTo>
                        <a:pt x="136" y="75"/>
                      </a:lnTo>
                      <a:lnTo>
                        <a:pt x="11" y="62"/>
                      </a:lnTo>
                      <a:lnTo>
                        <a:pt x="8" y="62"/>
                      </a:lnTo>
                      <a:lnTo>
                        <a:pt x="6" y="62"/>
                      </a:lnTo>
                      <a:lnTo>
                        <a:pt x="4" y="62"/>
                      </a:lnTo>
                      <a:lnTo>
                        <a:pt x="2" y="63"/>
                      </a:lnTo>
                      <a:lnTo>
                        <a:pt x="2" y="66"/>
                      </a:lnTo>
                    </a:path>
                  </a:pathLst>
                </a:custGeom>
                <a:noFill/>
                <a:ln w="12700" cap="rnd" cmpd="sng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4" name="Freeform 16"/>
                <p:cNvSpPr>
                  <a:spLocks noChangeAspect="1"/>
                </p:cNvSpPr>
                <p:nvPr/>
              </p:nvSpPr>
              <p:spPr bwMode="auto">
                <a:xfrm>
                  <a:off x="1326" y="1328"/>
                  <a:ext cx="142" cy="74"/>
                </a:xfrm>
                <a:custGeom>
                  <a:avLst/>
                  <a:gdLst>
                    <a:gd name="T0" fmla="*/ 0 w 142"/>
                    <a:gd name="T1" fmla="*/ 0 h 74"/>
                    <a:gd name="T2" fmla="*/ 2 w 142"/>
                    <a:gd name="T3" fmla="*/ 2 h 74"/>
                    <a:gd name="T4" fmla="*/ 4 w 142"/>
                    <a:gd name="T5" fmla="*/ 4 h 74"/>
                    <a:gd name="T6" fmla="*/ 4 w 142"/>
                    <a:gd name="T7" fmla="*/ 5 h 74"/>
                    <a:gd name="T8" fmla="*/ 10 w 142"/>
                    <a:gd name="T9" fmla="*/ 8 h 74"/>
                    <a:gd name="T10" fmla="*/ 129 w 142"/>
                    <a:gd name="T11" fmla="*/ 57 h 74"/>
                    <a:gd name="T12" fmla="*/ 136 w 142"/>
                    <a:gd name="T13" fmla="*/ 59 h 74"/>
                    <a:gd name="T14" fmla="*/ 138 w 142"/>
                    <a:gd name="T15" fmla="*/ 62 h 74"/>
                    <a:gd name="T16" fmla="*/ 139 w 142"/>
                    <a:gd name="T17" fmla="*/ 66 h 74"/>
                    <a:gd name="T18" fmla="*/ 141 w 142"/>
                    <a:gd name="T19" fmla="*/ 68 h 74"/>
                    <a:gd name="T20" fmla="*/ 140 w 142"/>
                    <a:gd name="T21" fmla="*/ 70 h 74"/>
                    <a:gd name="T22" fmla="*/ 136 w 142"/>
                    <a:gd name="T23" fmla="*/ 73 h 74"/>
                    <a:gd name="T24" fmla="*/ 12 w 142"/>
                    <a:gd name="T25" fmla="*/ 59 h 74"/>
                    <a:gd name="T26" fmla="*/ 8 w 142"/>
                    <a:gd name="T27" fmla="*/ 59 h 74"/>
                    <a:gd name="T28" fmla="*/ 4 w 142"/>
                    <a:gd name="T29" fmla="*/ 59 h 74"/>
                    <a:gd name="T30" fmla="*/ 3 w 142"/>
                    <a:gd name="T31" fmla="*/ 59 h 74"/>
                    <a:gd name="T32" fmla="*/ 3 w 142"/>
                    <a:gd name="T33" fmla="*/ 61 h 74"/>
                    <a:gd name="T34" fmla="*/ 2 w 142"/>
                    <a:gd name="T35" fmla="*/ 64 h 74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142"/>
                    <a:gd name="T55" fmla="*/ 0 h 74"/>
                    <a:gd name="T56" fmla="*/ 142 w 142"/>
                    <a:gd name="T57" fmla="*/ 74 h 74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142" h="74">
                      <a:moveTo>
                        <a:pt x="0" y="0"/>
                      </a:moveTo>
                      <a:lnTo>
                        <a:pt x="2" y="2"/>
                      </a:lnTo>
                      <a:lnTo>
                        <a:pt x="4" y="4"/>
                      </a:lnTo>
                      <a:lnTo>
                        <a:pt x="4" y="5"/>
                      </a:lnTo>
                      <a:lnTo>
                        <a:pt x="10" y="8"/>
                      </a:lnTo>
                      <a:lnTo>
                        <a:pt x="129" y="57"/>
                      </a:lnTo>
                      <a:lnTo>
                        <a:pt x="136" y="59"/>
                      </a:lnTo>
                      <a:lnTo>
                        <a:pt x="138" y="62"/>
                      </a:lnTo>
                      <a:lnTo>
                        <a:pt x="139" y="66"/>
                      </a:lnTo>
                      <a:lnTo>
                        <a:pt x="141" y="68"/>
                      </a:lnTo>
                      <a:lnTo>
                        <a:pt x="140" y="70"/>
                      </a:lnTo>
                      <a:lnTo>
                        <a:pt x="136" y="73"/>
                      </a:lnTo>
                      <a:lnTo>
                        <a:pt x="12" y="59"/>
                      </a:lnTo>
                      <a:lnTo>
                        <a:pt x="8" y="59"/>
                      </a:lnTo>
                      <a:lnTo>
                        <a:pt x="4" y="59"/>
                      </a:lnTo>
                      <a:lnTo>
                        <a:pt x="3" y="59"/>
                      </a:lnTo>
                      <a:lnTo>
                        <a:pt x="3" y="61"/>
                      </a:lnTo>
                      <a:lnTo>
                        <a:pt x="2" y="64"/>
                      </a:lnTo>
                    </a:path>
                  </a:pathLst>
                </a:custGeom>
                <a:noFill/>
                <a:ln w="12700" cap="rnd" cmpd="sng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5" name="Freeform 17"/>
                <p:cNvSpPr>
                  <a:spLocks noChangeAspect="1"/>
                </p:cNvSpPr>
                <p:nvPr/>
              </p:nvSpPr>
              <p:spPr bwMode="auto">
                <a:xfrm>
                  <a:off x="1326" y="1391"/>
                  <a:ext cx="142" cy="73"/>
                </a:xfrm>
                <a:custGeom>
                  <a:avLst/>
                  <a:gdLst>
                    <a:gd name="T0" fmla="*/ 0 w 142"/>
                    <a:gd name="T1" fmla="*/ 0 h 73"/>
                    <a:gd name="T2" fmla="*/ 0 w 142"/>
                    <a:gd name="T3" fmla="*/ 3 h 73"/>
                    <a:gd name="T4" fmla="*/ 1 w 142"/>
                    <a:gd name="T5" fmla="*/ 7 h 73"/>
                    <a:gd name="T6" fmla="*/ 5 w 142"/>
                    <a:gd name="T7" fmla="*/ 9 h 73"/>
                    <a:gd name="T8" fmla="*/ 11 w 142"/>
                    <a:gd name="T9" fmla="*/ 10 h 73"/>
                    <a:gd name="T10" fmla="*/ 129 w 142"/>
                    <a:gd name="T11" fmla="*/ 59 h 73"/>
                    <a:gd name="T12" fmla="*/ 137 w 142"/>
                    <a:gd name="T13" fmla="*/ 61 h 73"/>
                    <a:gd name="T14" fmla="*/ 138 w 142"/>
                    <a:gd name="T15" fmla="*/ 63 h 73"/>
                    <a:gd name="T16" fmla="*/ 141 w 142"/>
                    <a:gd name="T17" fmla="*/ 67 h 73"/>
                    <a:gd name="T18" fmla="*/ 141 w 142"/>
                    <a:gd name="T19" fmla="*/ 69 h 73"/>
                    <a:gd name="T20" fmla="*/ 140 w 142"/>
                    <a:gd name="T21" fmla="*/ 72 h 73"/>
                    <a:gd name="T22" fmla="*/ 135 w 142"/>
                    <a:gd name="T23" fmla="*/ 72 h 73"/>
                    <a:gd name="T24" fmla="*/ 73 w 142"/>
                    <a:gd name="T25" fmla="*/ 65 h 73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w 142"/>
                    <a:gd name="T40" fmla="*/ 0 h 73"/>
                    <a:gd name="T41" fmla="*/ 142 w 142"/>
                    <a:gd name="T42" fmla="*/ 73 h 73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T39" t="T40" r="T41" b="T42"/>
                  <a:pathLst>
                    <a:path w="142" h="73">
                      <a:moveTo>
                        <a:pt x="0" y="0"/>
                      </a:moveTo>
                      <a:lnTo>
                        <a:pt x="0" y="3"/>
                      </a:lnTo>
                      <a:lnTo>
                        <a:pt x="1" y="7"/>
                      </a:lnTo>
                      <a:lnTo>
                        <a:pt x="5" y="9"/>
                      </a:lnTo>
                      <a:lnTo>
                        <a:pt x="11" y="10"/>
                      </a:lnTo>
                      <a:lnTo>
                        <a:pt x="129" y="59"/>
                      </a:lnTo>
                      <a:lnTo>
                        <a:pt x="137" y="61"/>
                      </a:lnTo>
                      <a:lnTo>
                        <a:pt x="138" y="63"/>
                      </a:lnTo>
                      <a:lnTo>
                        <a:pt x="141" y="67"/>
                      </a:lnTo>
                      <a:lnTo>
                        <a:pt x="141" y="69"/>
                      </a:lnTo>
                      <a:lnTo>
                        <a:pt x="140" y="72"/>
                      </a:lnTo>
                      <a:lnTo>
                        <a:pt x="135" y="72"/>
                      </a:lnTo>
                      <a:lnTo>
                        <a:pt x="73" y="65"/>
                      </a:lnTo>
                    </a:path>
                  </a:pathLst>
                </a:custGeom>
                <a:noFill/>
                <a:ln w="12700" cap="rnd" cmpd="sng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0" name="Freeform 18"/>
              <p:cNvSpPr>
                <a:spLocks/>
              </p:cNvSpPr>
              <p:nvPr/>
            </p:nvSpPr>
            <p:spPr bwMode="auto">
              <a:xfrm>
                <a:off x="626" y="3003"/>
                <a:ext cx="864" cy="96"/>
              </a:xfrm>
              <a:custGeom>
                <a:avLst/>
                <a:gdLst>
                  <a:gd name="T0" fmla="*/ 0 w 864"/>
                  <a:gd name="T1" fmla="*/ 48 h 96"/>
                  <a:gd name="T2" fmla="*/ 432 w 864"/>
                  <a:gd name="T3" fmla="*/ 96 h 96"/>
                  <a:gd name="T4" fmla="*/ 864 w 864"/>
                  <a:gd name="T5" fmla="*/ 0 h 96"/>
                  <a:gd name="T6" fmla="*/ 0 60000 65536"/>
                  <a:gd name="T7" fmla="*/ 0 60000 65536"/>
                  <a:gd name="T8" fmla="*/ 0 60000 65536"/>
                  <a:gd name="T9" fmla="*/ 0 w 864"/>
                  <a:gd name="T10" fmla="*/ 0 h 96"/>
                  <a:gd name="T11" fmla="*/ 864 w 864"/>
                  <a:gd name="T12" fmla="*/ 96 h 9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864" h="96">
                    <a:moveTo>
                      <a:pt x="0" y="48"/>
                    </a:moveTo>
                    <a:lnTo>
                      <a:pt x="432" y="96"/>
                    </a:lnTo>
                    <a:lnTo>
                      <a:pt x="864" y="0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 type="none" w="med" len="med"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Line 19"/>
              <p:cNvSpPr>
                <a:spLocks noChangeShapeType="1"/>
              </p:cNvSpPr>
              <p:nvPr/>
            </p:nvSpPr>
            <p:spPr bwMode="auto">
              <a:xfrm flipV="1">
                <a:off x="505" y="3602"/>
                <a:ext cx="432" cy="1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Line 20"/>
              <p:cNvSpPr>
                <a:spLocks noChangeShapeType="1"/>
              </p:cNvSpPr>
              <p:nvPr/>
            </p:nvSpPr>
            <p:spPr bwMode="auto">
              <a:xfrm flipV="1">
                <a:off x="506" y="3577"/>
                <a:ext cx="432" cy="1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" name="Line 21"/>
              <p:cNvSpPr>
                <a:spLocks noChangeShapeType="1"/>
              </p:cNvSpPr>
              <p:nvPr/>
            </p:nvSpPr>
            <p:spPr bwMode="auto">
              <a:xfrm flipV="1">
                <a:off x="505" y="3627"/>
                <a:ext cx="432" cy="1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" name="Line 22"/>
              <p:cNvSpPr>
                <a:spLocks noChangeShapeType="1"/>
              </p:cNvSpPr>
              <p:nvPr/>
            </p:nvSpPr>
            <p:spPr bwMode="auto">
              <a:xfrm rot="12777622" flipV="1">
                <a:off x="1177" y="3579"/>
                <a:ext cx="432" cy="1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" name="Line 23"/>
              <p:cNvSpPr>
                <a:spLocks noChangeShapeType="1"/>
              </p:cNvSpPr>
              <p:nvPr/>
            </p:nvSpPr>
            <p:spPr bwMode="auto">
              <a:xfrm rot="12777622" flipV="1">
                <a:off x="1173" y="3554"/>
                <a:ext cx="432" cy="1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Line 24"/>
              <p:cNvSpPr>
                <a:spLocks noChangeShapeType="1"/>
              </p:cNvSpPr>
              <p:nvPr/>
            </p:nvSpPr>
            <p:spPr bwMode="auto">
              <a:xfrm rot="12777622" flipV="1">
                <a:off x="1177" y="3604"/>
                <a:ext cx="432" cy="1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Freeform 25"/>
              <p:cNvSpPr>
                <a:spLocks/>
              </p:cNvSpPr>
              <p:nvPr/>
            </p:nvSpPr>
            <p:spPr bwMode="auto">
              <a:xfrm>
                <a:off x="937" y="3387"/>
                <a:ext cx="288" cy="144"/>
              </a:xfrm>
              <a:custGeom>
                <a:avLst/>
                <a:gdLst>
                  <a:gd name="T0" fmla="*/ 0 w 288"/>
                  <a:gd name="T1" fmla="*/ 144 h 144"/>
                  <a:gd name="T2" fmla="*/ 144 w 288"/>
                  <a:gd name="T3" fmla="*/ 0 h 144"/>
                  <a:gd name="T4" fmla="*/ 288 w 288"/>
                  <a:gd name="T5" fmla="*/ 144 h 144"/>
                  <a:gd name="T6" fmla="*/ 0 60000 65536"/>
                  <a:gd name="T7" fmla="*/ 0 60000 65536"/>
                  <a:gd name="T8" fmla="*/ 0 60000 65536"/>
                  <a:gd name="T9" fmla="*/ 0 w 288"/>
                  <a:gd name="T10" fmla="*/ 0 h 144"/>
                  <a:gd name="T11" fmla="*/ 288 w 288"/>
                  <a:gd name="T12" fmla="*/ 144 h 14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88" h="144">
                    <a:moveTo>
                      <a:pt x="0" y="144"/>
                    </a:moveTo>
                    <a:lnTo>
                      <a:pt x="144" y="0"/>
                    </a:lnTo>
                    <a:lnTo>
                      <a:pt x="288" y="144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Oval 26"/>
              <p:cNvSpPr>
                <a:spLocks noChangeArrowheads="1"/>
              </p:cNvSpPr>
              <p:nvPr/>
            </p:nvSpPr>
            <p:spPr bwMode="auto">
              <a:xfrm>
                <a:off x="889" y="3483"/>
                <a:ext cx="384" cy="192"/>
              </a:xfrm>
              <a:prstGeom prst="ellipse">
                <a:avLst/>
              </a:prstGeom>
              <a:gradFill rotWithShape="0">
                <a:gsLst>
                  <a:gs pos="0">
                    <a:srgbClr val="007600"/>
                  </a:gs>
                  <a:gs pos="50000">
                    <a:srgbClr val="00FF00"/>
                  </a:gs>
                  <a:gs pos="100000">
                    <a:srgbClr val="007600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fr-FR" sz="200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22" name="Text Box 27"/>
            <p:cNvSpPr txBox="1">
              <a:spLocks noChangeArrowheads="1"/>
            </p:cNvSpPr>
            <p:nvPr/>
          </p:nvSpPr>
          <p:spPr bwMode="auto">
            <a:xfrm>
              <a:off x="612" y="2795"/>
              <a:ext cx="273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fr-FR" sz="1200" b="0" dirty="0">
                  <a:solidFill>
                    <a:srgbClr val="000000"/>
                  </a:solidFill>
                </a:rPr>
                <a:t>e</a:t>
              </a:r>
            </a:p>
          </p:txBody>
        </p:sp>
        <p:sp>
          <p:nvSpPr>
            <p:cNvPr id="25" name="Text Box 28"/>
            <p:cNvSpPr txBox="1">
              <a:spLocks noChangeArrowheads="1"/>
            </p:cNvSpPr>
            <p:nvPr/>
          </p:nvSpPr>
          <p:spPr bwMode="auto">
            <a:xfrm>
              <a:off x="1565" y="2795"/>
              <a:ext cx="317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fr-FR" sz="1200" b="0" dirty="0">
                  <a:solidFill>
                    <a:srgbClr val="000000"/>
                  </a:solidFill>
                </a:rPr>
                <a:t>e’</a:t>
              </a:r>
            </a:p>
          </p:txBody>
        </p:sp>
        <p:sp>
          <p:nvSpPr>
            <p:cNvPr id="26" name="Text Box 29"/>
            <p:cNvSpPr txBox="1">
              <a:spLocks noChangeArrowheads="1"/>
            </p:cNvSpPr>
            <p:nvPr/>
          </p:nvSpPr>
          <p:spPr bwMode="auto">
            <a:xfrm>
              <a:off x="431" y="3611"/>
              <a:ext cx="273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fr-FR" sz="1200" b="0" dirty="0">
                  <a:solidFill>
                    <a:srgbClr val="000000"/>
                  </a:solidFill>
                </a:rPr>
                <a:t>p</a:t>
              </a:r>
            </a:p>
          </p:txBody>
        </p:sp>
        <p:sp>
          <p:nvSpPr>
            <p:cNvPr id="27" name="Text Box 30"/>
            <p:cNvSpPr txBox="1">
              <a:spLocks noChangeArrowheads="1"/>
            </p:cNvSpPr>
            <p:nvPr/>
          </p:nvSpPr>
          <p:spPr bwMode="auto">
            <a:xfrm>
              <a:off x="1701" y="3611"/>
              <a:ext cx="307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fr-FR" sz="1200" b="0" dirty="0">
                  <a:solidFill>
                    <a:srgbClr val="000000"/>
                  </a:solidFill>
                </a:rPr>
                <a:t>p’</a:t>
              </a:r>
            </a:p>
          </p:txBody>
        </p:sp>
        <p:sp>
          <p:nvSpPr>
            <p:cNvPr id="28" name="Text Box 31"/>
            <p:cNvSpPr txBox="1">
              <a:spLocks noChangeArrowheads="1"/>
            </p:cNvSpPr>
            <p:nvPr/>
          </p:nvSpPr>
          <p:spPr bwMode="auto">
            <a:xfrm>
              <a:off x="1250" y="3088"/>
              <a:ext cx="796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fr-FR" sz="1200" dirty="0">
                  <a:solidFill>
                    <a:srgbClr val="000000"/>
                  </a:solidFill>
                  <a:latin typeface="Symbol" pitchFamily="18" charset="2"/>
                </a:rPr>
                <a:t>g* </a:t>
              </a:r>
              <a:r>
                <a:rPr lang="fr-FR" sz="1200" dirty="0">
                  <a:solidFill>
                    <a:srgbClr val="000000"/>
                  </a:solidFill>
                  <a:cs typeface="Times New Roman" pitchFamily="18" charset="0"/>
                </a:rPr>
                <a:t>(t=Q</a:t>
              </a:r>
              <a:r>
                <a:rPr lang="fr-FR" sz="1200" baseline="30000" dirty="0">
                  <a:solidFill>
                    <a:srgbClr val="000000"/>
                  </a:solidFill>
                  <a:cs typeface="Times New Roman" pitchFamily="18" charset="0"/>
                </a:rPr>
                <a:t>2</a:t>
              </a:r>
              <a:r>
                <a:rPr lang="fr-FR" sz="1200" dirty="0">
                  <a:solidFill>
                    <a:srgbClr val="000000"/>
                  </a:solidFill>
                  <a:cs typeface="Times New Roman" pitchFamily="18" charset="0"/>
                </a:rPr>
                <a:t>)</a:t>
              </a:r>
            </a:p>
          </p:txBody>
        </p:sp>
      </p:grpSp>
      <p:grpSp>
        <p:nvGrpSpPr>
          <p:cNvPr id="46" name="Group 97"/>
          <p:cNvGrpSpPr>
            <a:grpSpLocks/>
          </p:cNvGrpSpPr>
          <p:nvPr/>
        </p:nvGrpSpPr>
        <p:grpSpPr bwMode="auto">
          <a:xfrm>
            <a:off x="2289721" y="5770183"/>
            <a:ext cx="1320581" cy="993772"/>
            <a:chOff x="340" y="2933"/>
            <a:chExt cx="1280" cy="944"/>
          </a:xfrm>
        </p:grpSpPr>
        <p:grpSp>
          <p:nvGrpSpPr>
            <p:cNvPr id="47" name="Group 60"/>
            <p:cNvGrpSpPr>
              <a:grpSpLocks/>
            </p:cNvGrpSpPr>
            <p:nvPr/>
          </p:nvGrpSpPr>
          <p:grpSpPr bwMode="auto">
            <a:xfrm>
              <a:off x="340" y="2933"/>
              <a:ext cx="1280" cy="944"/>
              <a:chOff x="3787" y="618"/>
              <a:chExt cx="1280" cy="944"/>
            </a:xfrm>
          </p:grpSpPr>
          <p:grpSp>
            <p:nvGrpSpPr>
              <p:cNvPr id="49" name="Group 61"/>
              <p:cNvGrpSpPr>
                <a:grpSpLocks/>
              </p:cNvGrpSpPr>
              <p:nvPr/>
            </p:nvGrpSpPr>
            <p:grpSpPr bwMode="auto">
              <a:xfrm>
                <a:off x="3969" y="799"/>
                <a:ext cx="960" cy="758"/>
                <a:chOff x="4060" y="3088"/>
                <a:chExt cx="960" cy="758"/>
              </a:xfrm>
            </p:grpSpPr>
            <p:sp>
              <p:nvSpPr>
                <p:cNvPr id="54" name="Line 62"/>
                <p:cNvSpPr>
                  <a:spLocks noChangeShapeType="1"/>
                </p:cNvSpPr>
                <p:nvPr/>
              </p:nvSpPr>
              <p:spPr bwMode="auto">
                <a:xfrm flipV="1">
                  <a:off x="4060" y="3677"/>
                  <a:ext cx="432" cy="14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5" name="Line 63"/>
                <p:cNvSpPr>
                  <a:spLocks noChangeShapeType="1"/>
                </p:cNvSpPr>
                <p:nvPr/>
              </p:nvSpPr>
              <p:spPr bwMode="auto">
                <a:xfrm flipV="1">
                  <a:off x="4061" y="3657"/>
                  <a:ext cx="432" cy="14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6" name="Line 64"/>
                <p:cNvSpPr>
                  <a:spLocks noChangeShapeType="1"/>
                </p:cNvSpPr>
                <p:nvPr/>
              </p:nvSpPr>
              <p:spPr bwMode="auto">
                <a:xfrm flipV="1">
                  <a:off x="4060" y="3702"/>
                  <a:ext cx="432" cy="14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" name="Line 65"/>
                <p:cNvSpPr>
                  <a:spLocks noChangeShapeType="1"/>
                </p:cNvSpPr>
                <p:nvPr/>
              </p:nvSpPr>
              <p:spPr bwMode="auto">
                <a:xfrm flipV="1">
                  <a:off x="4588" y="3606"/>
                  <a:ext cx="240" cy="4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8" name="Line 66"/>
                <p:cNvSpPr>
                  <a:spLocks noChangeShapeType="1"/>
                </p:cNvSpPr>
                <p:nvPr/>
              </p:nvSpPr>
              <p:spPr bwMode="auto">
                <a:xfrm>
                  <a:off x="4492" y="3654"/>
                  <a:ext cx="432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sysDot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9" name="Line 67"/>
                <p:cNvSpPr>
                  <a:spLocks noChangeShapeType="1"/>
                </p:cNvSpPr>
                <p:nvPr/>
              </p:nvSpPr>
              <p:spPr bwMode="auto">
                <a:xfrm>
                  <a:off x="4492" y="3654"/>
                  <a:ext cx="432" cy="4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sysDot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0" name="Line 68"/>
                <p:cNvSpPr>
                  <a:spLocks noChangeShapeType="1"/>
                </p:cNvSpPr>
                <p:nvPr/>
              </p:nvSpPr>
              <p:spPr bwMode="auto">
                <a:xfrm>
                  <a:off x="4492" y="3654"/>
                  <a:ext cx="528" cy="9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1" name="Freeform 69"/>
                <p:cNvSpPr>
                  <a:spLocks/>
                </p:cNvSpPr>
                <p:nvPr/>
              </p:nvSpPr>
              <p:spPr bwMode="auto">
                <a:xfrm>
                  <a:off x="4488" y="3472"/>
                  <a:ext cx="336" cy="144"/>
                </a:xfrm>
                <a:custGeom>
                  <a:avLst/>
                  <a:gdLst>
                    <a:gd name="T0" fmla="*/ 0 w 384"/>
                    <a:gd name="T1" fmla="*/ 7 h 240"/>
                    <a:gd name="T2" fmla="*/ 57 w 384"/>
                    <a:gd name="T3" fmla="*/ 0 h 240"/>
                    <a:gd name="T4" fmla="*/ 151 w 384"/>
                    <a:gd name="T5" fmla="*/ 0 h 240"/>
                    <a:gd name="T6" fmla="*/ 0 60000 65536"/>
                    <a:gd name="T7" fmla="*/ 0 60000 65536"/>
                    <a:gd name="T8" fmla="*/ 0 60000 65536"/>
                    <a:gd name="T9" fmla="*/ 0 w 384"/>
                    <a:gd name="T10" fmla="*/ 0 h 240"/>
                    <a:gd name="T11" fmla="*/ 384 w 384"/>
                    <a:gd name="T12" fmla="*/ 240 h 24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384" h="240">
                      <a:moveTo>
                        <a:pt x="0" y="240"/>
                      </a:moveTo>
                      <a:lnTo>
                        <a:pt x="144" y="0"/>
                      </a:lnTo>
                      <a:lnTo>
                        <a:pt x="384" y="0"/>
                      </a:ln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2" name="Oval 70"/>
                <p:cNvSpPr>
                  <a:spLocks noChangeArrowheads="1"/>
                </p:cNvSpPr>
                <p:nvPr/>
              </p:nvSpPr>
              <p:spPr bwMode="auto">
                <a:xfrm>
                  <a:off x="4440" y="3568"/>
                  <a:ext cx="192" cy="192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007600"/>
                    </a:gs>
                    <a:gs pos="50000">
                      <a:srgbClr val="00FF00"/>
                    </a:gs>
                    <a:gs pos="100000">
                      <a:srgbClr val="007600"/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fr-FR" sz="2000">
                    <a:solidFill>
                      <a:srgbClr val="000000"/>
                    </a:solidFill>
                  </a:endParaRPr>
                </a:p>
              </p:txBody>
            </p:sp>
            <p:grpSp>
              <p:nvGrpSpPr>
                <p:cNvPr id="63" name="Group 71"/>
                <p:cNvGrpSpPr>
                  <a:grpSpLocks noChangeAspect="1"/>
                </p:cNvGrpSpPr>
                <p:nvPr/>
              </p:nvGrpSpPr>
              <p:grpSpPr bwMode="auto">
                <a:xfrm rot="-46659">
                  <a:off x="4584" y="3184"/>
                  <a:ext cx="62" cy="288"/>
                  <a:chOff x="1324" y="1002"/>
                  <a:chExt cx="146" cy="462"/>
                </a:xfrm>
              </p:grpSpPr>
              <p:sp>
                <p:nvSpPr>
                  <p:cNvPr id="66" name="Freeform 72"/>
                  <p:cNvSpPr>
                    <a:spLocks noChangeAspect="1"/>
                  </p:cNvSpPr>
                  <p:nvPr/>
                </p:nvSpPr>
                <p:spPr bwMode="auto">
                  <a:xfrm>
                    <a:off x="1326" y="1002"/>
                    <a:ext cx="143" cy="75"/>
                  </a:xfrm>
                  <a:custGeom>
                    <a:avLst/>
                    <a:gdLst>
                      <a:gd name="T0" fmla="*/ 0 w 143"/>
                      <a:gd name="T1" fmla="*/ 0 h 75"/>
                      <a:gd name="T2" fmla="*/ 0 w 143"/>
                      <a:gd name="T3" fmla="*/ 4 h 75"/>
                      <a:gd name="T4" fmla="*/ 4 w 143"/>
                      <a:gd name="T5" fmla="*/ 7 h 75"/>
                      <a:gd name="T6" fmla="*/ 8 w 143"/>
                      <a:gd name="T7" fmla="*/ 9 h 75"/>
                      <a:gd name="T8" fmla="*/ 12 w 143"/>
                      <a:gd name="T9" fmla="*/ 11 h 75"/>
                      <a:gd name="T10" fmla="*/ 129 w 143"/>
                      <a:gd name="T11" fmla="*/ 58 h 75"/>
                      <a:gd name="T12" fmla="*/ 135 w 143"/>
                      <a:gd name="T13" fmla="*/ 60 h 75"/>
                      <a:gd name="T14" fmla="*/ 139 w 143"/>
                      <a:gd name="T15" fmla="*/ 63 h 75"/>
                      <a:gd name="T16" fmla="*/ 142 w 143"/>
                      <a:gd name="T17" fmla="*/ 65 h 75"/>
                      <a:gd name="T18" fmla="*/ 141 w 143"/>
                      <a:gd name="T19" fmla="*/ 69 h 75"/>
                      <a:gd name="T20" fmla="*/ 141 w 143"/>
                      <a:gd name="T21" fmla="*/ 71 h 75"/>
                      <a:gd name="T22" fmla="*/ 138 w 143"/>
                      <a:gd name="T23" fmla="*/ 74 h 75"/>
                      <a:gd name="T24" fmla="*/ 11 w 143"/>
                      <a:gd name="T25" fmla="*/ 60 h 75"/>
                      <a:gd name="T26" fmla="*/ 10 w 143"/>
                      <a:gd name="T27" fmla="*/ 61 h 75"/>
                      <a:gd name="T28" fmla="*/ 4 w 143"/>
                      <a:gd name="T29" fmla="*/ 59 h 75"/>
                      <a:gd name="T30" fmla="*/ 4 w 143"/>
                      <a:gd name="T31" fmla="*/ 60 h 75"/>
                      <a:gd name="T32" fmla="*/ 2 w 143"/>
                      <a:gd name="T33" fmla="*/ 62 h 75"/>
                      <a:gd name="T34" fmla="*/ 0 w 143"/>
                      <a:gd name="T35" fmla="*/ 65 h 75"/>
                      <a:gd name="T36" fmla="*/ 0 60000 65536"/>
                      <a:gd name="T37" fmla="*/ 0 60000 65536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  <a:gd name="T45" fmla="*/ 0 60000 65536"/>
                      <a:gd name="T46" fmla="*/ 0 60000 65536"/>
                      <a:gd name="T47" fmla="*/ 0 60000 65536"/>
                      <a:gd name="T48" fmla="*/ 0 60000 65536"/>
                      <a:gd name="T49" fmla="*/ 0 60000 65536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w 143"/>
                      <a:gd name="T55" fmla="*/ 0 h 75"/>
                      <a:gd name="T56" fmla="*/ 143 w 143"/>
                      <a:gd name="T57" fmla="*/ 75 h 75"/>
                    </a:gdLst>
                    <a:ahLst/>
                    <a:cxnLst>
                      <a:cxn ang="T36">
                        <a:pos x="T0" y="T1"/>
                      </a:cxn>
                      <a:cxn ang="T37">
                        <a:pos x="T2" y="T3"/>
                      </a:cxn>
                      <a:cxn ang="T38">
                        <a:pos x="T4" y="T5"/>
                      </a:cxn>
                      <a:cxn ang="T39">
                        <a:pos x="T6" y="T7"/>
                      </a:cxn>
                      <a:cxn ang="T40">
                        <a:pos x="T8" y="T9"/>
                      </a:cxn>
                      <a:cxn ang="T41">
                        <a:pos x="T10" y="T11"/>
                      </a:cxn>
                      <a:cxn ang="T42">
                        <a:pos x="T12" y="T13"/>
                      </a:cxn>
                      <a:cxn ang="T43">
                        <a:pos x="T14" y="T15"/>
                      </a:cxn>
                      <a:cxn ang="T44">
                        <a:pos x="T16" y="T17"/>
                      </a:cxn>
                      <a:cxn ang="T45">
                        <a:pos x="T18" y="T19"/>
                      </a:cxn>
                      <a:cxn ang="T46">
                        <a:pos x="T20" y="T21"/>
                      </a:cxn>
                      <a:cxn ang="T47">
                        <a:pos x="T22" y="T23"/>
                      </a:cxn>
                      <a:cxn ang="T48">
                        <a:pos x="T24" y="T25"/>
                      </a:cxn>
                      <a:cxn ang="T49">
                        <a:pos x="T26" y="T27"/>
                      </a:cxn>
                      <a:cxn ang="T50">
                        <a:pos x="T28" y="T29"/>
                      </a:cxn>
                      <a:cxn ang="T51">
                        <a:pos x="T30" y="T31"/>
                      </a:cxn>
                      <a:cxn ang="T52">
                        <a:pos x="T32" y="T33"/>
                      </a:cxn>
                      <a:cxn ang="T53">
                        <a:pos x="T34" y="T35"/>
                      </a:cxn>
                    </a:cxnLst>
                    <a:rect l="T54" t="T55" r="T56" b="T57"/>
                    <a:pathLst>
                      <a:path w="143" h="75">
                        <a:moveTo>
                          <a:pt x="0" y="0"/>
                        </a:moveTo>
                        <a:lnTo>
                          <a:pt x="0" y="4"/>
                        </a:lnTo>
                        <a:lnTo>
                          <a:pt x="4" y="7"/>
                        </a:lnTo>
                        <a:lnTo>
                          <a:pt x="8" y="9"/>
                        </a:lnTo>
                        <a:lnTo>
                          <a:pt x="12" y="11"/>
                        </a:lnTo>
                        <a:lnTo>
                          <a:pt x="129" y="58"/>
                        </a:lnTo>
                        <a:lnTo>
                          <a:pt x="135" y="60"/>
                        </a:lnTo>
                        <a:lnTo>
                          <a:pt x="139" y="63"/>
                        </a:lnTo>
                        <a:lnTo>
                          <a:pt x="142" y="65"/>
                        </a:lnTo>
                        <a:lnTo>
                          <a:pt x="141" y="69"/>
                        </a:lnTo>
                        <a:lnTo>
                          <a:pt x="141" y="71"/>
                        </a:lnTo>
                        <a:lnTo>
                          <a:pt x="138" y="74"/>
                        </a:lnTo>
                        <a:lnTo>
                          <a:pt x="11" y="60"/>
                        </a:lnTo>
                        <a:lnTo>
                          <a:pt x="10" y="61"/>
                        </a:lnTo>
                        <a:lnTo>
                          <a:pt x="4" y="59"/>
                        </a:lnTo>
                        <a:lnTo>
                          <a:pt x="4" y="60"/>
                        </a:lnTo>
                        <a:lnTo>
                          <a:pt x="2" y="62"/>
                        </a:lnTo>
                        <a:lnTo>
                          <a:pt x="0" y="65"/>
                        </a:lnTo>
                      </a:path>
                    </a:pathLst>
                  </a:custGeom>
                  <a:noFill/>
                  <a:ln w="12700" cap="rnd" cmpd="sng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67" name="Freeform 73"/>
                  <p:cNvSpPr>
                    <a:spLocks noChangeAspect="1"/>
                  </p:cNvSpPr>
                  <p:nvPr/>
                </p:nvSpPr>
                <p:spPr bwMode="auto">
                  <a:xfrm>
                    <a:off x="1324" y="1069"/>
                    <a:ext cx="143" cy="72"/>
                  </a:xfrm>
                  <a:custGeom>
                    <a:avLst/>
                    <a:gdLst>
                      <a:gd name="T0" fmla="*/ 0 w 143"/>
                      <a:gd name="T1" fmla="*/ 0 h 72"/>
                      <a:gd name="T2" fmla="*/ 1 w 143"/>
                      <a:gd name="T3" fmla="*/ 2 h 72"/>
                      <a:gd name="T4" fmla="*/ 4 w 143"/>
                      <a:gd name="T5" fmla="*/ 4 h 72"/>
                      <a:gd name="T6" fmla="*/ 6 w 143"/>
                      <a:gd name="T7" fmla="*/ 6 h 72"/>
                      <a:gd name="T8" fmla="*/ 10 w 143"/>
                      <a:gd name="T9" fmla="*/ 7 h 72"/>
                      <a:gd name="T10" fmla="*/ 133 w 143"/>
                      <a:gd name="T11" fmla="*/ 57 h 72"/>
                      <a:gd name="T12" fmla="*/ 137 w 143"/>
                      <a:gd name="T13" fmla="*/ 61 h 72"/>
                      <a:gd name="T14" fmla="*/ 140 w 143"/>
                      <a:gd name="T15" fmla="*/ 61 h 72"/>
                      <a:gd name="T16" fmla="*/ 141 w 143"/>
                      <a:gd name="T17" fmla="*/ 65 h 72"/>
                      <a:gd name="T18" fmla="*/ 141 w 143"/>
                      <a:gd name="T19" fmla="*/ 66 h 72"/>
                      <a:gd name="T20" fmla="*/ 142 w 143"/>
                      <a:gd name="T21" fmla="*/ 71 h 72"/>
                      <a:gd name="T22" fmla="*/ 137 w 143"/>
                      <a:gd name="T23" fmla="*/ 71 h 72"/>
                      <a:gd name="T24" fmla="*/ 12 w 143"/>
                      <a:gd name="T25" fmla="*/ 59 h 72"/>
                      <a:gd name="T26" fmla="*/ 7 w 143"/>
                      <a:gd name="T27" fmla="*/ 59 h 72"/>
                      <a:gd name="T28" fmla="*/ 6 w 143"/>
                      <a:gd name="T29" fmla="*/ 59 h 72"/>
                      <a:gd name="T30" fmla="*/ 4 w 143"/>
                      <a:gd name="T31" fmla="*/ 59 h 72"/>
                      <a:gd name="T32" fmla="*/ 1 w 143"/>
                      <a:gd name="T33" fmla="*/ 59 h 72"/>
                      <a:gd name="T34" fmla="*/ 0 w 143"/>
                      <a:gd name="T35" fmla="*/ 61 h 72"/>
                      <a:gd name="T36" fmla="*/ 0 60000 65536"/>
                      <a:gd name="T37" fmla="*/ 0 60000 65536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  <a:gd name="T45" fmla="*/ 0 60000 65536"/>
                      <a:gd name="T46" fmla="*/ 0 60000 65536"/>
                      <a:gd name="T47" fmla="*/ 0 60000 65536"/>
                      <a:gd name="T48" fmla="*/ 0 60000 65536"/>
                      <a:gd name="T49" fmla="*/ 0 60000 65536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w 143"/>
                      <a:gd name="T55" fmla="*/ 0 h 72"/>
                      <a:gd name="T56" fmla="*/ 143 w 143"/>
                      <a:gd name="T57" fmla="*/ 72 h 72"/>
                    </a:gdLst>
                    <a:ahLst/>
                    <a:cxnLst>
                      <a:cxn ang="T36">
                        <a:pos x="T0" y="T1"/>
                      </a:cxn>
                      <a:cxn ang="T37">
                        <a:pos x="T2" y="T3"/>
                      </a:cxn>
                      <a:cxn ang="T38">
                        <a:pos x="T4" y="T5"/>
                      </a:cxn>
                      <a:cxn ang="T39">
                        <a:pos x="T6" y="T7"/>
                      </a:cxn>
                      <a:cxn ang="T40">
                        <a:pos x="T8" y="T9"/>
                      </a:cxn>
                      <a:cxn ang="T41">
                        <a:pos x="T10" y="T11"/>
                      </a:cxn>
                      <a:cxn ang="T42">
                        <a:pos x="T12" y="T13"/>
                      </a:cxn>
                      <a:cxn ang="T43">
                        <a:pos x="T14" y="T15"/>
                      </a:cxn>
                      <a:cxn ang="T44">
                        <a:pos x="T16" y="T17"/>
                      </a:cxn>
                      <a:cxn ang="T45">
                        <a:pos x="T18" y="T19"/>
                      </a:cxn>
                      <a:cxn ang="T46">
                        <a:pos x="T20" y="T21"/>
                      </a:cxn>
                      <a:cxn ang="T47">
                        <a:pos x="T22" y="T23"/>
                      </a:cxn>
                      <a:cxn ang="T48">
                        <a:pos x="T24" y="T25"/>
                      </a:cxn>
                      <a:cxn ang="T49">
                        <a:pos x="T26" y="T27"/>
                      </a:cxn>
                      <a:cxn ang="T50">
                        <a:pos x="T28" y="T29"/>
                      </a:cxn>
                      <a:cxn ang="T51">
                        <a:pos x="T30" y="T31"/>
                      </a:cxn>
                      <a:cxn ang="T52">
                        <a:pos x="T32" y="T33"/>
                      </a:cxn>
                      <a:cxn ang="T53">
                        <a:pos x="T34" y="T35"/>
                      </a:cxn>
                    </a:cxnLst>
                    <a:rect l="T54" t="T55" r="T56" b="T57"/>
                    <a:pathLst>
                      <a:path w="143" h="72">
                        <a:moveTo>
                          <a:pt x="0" y="0"/>
                        </a:moveTo>
                        <a:lnTo>
                          <a:pt x="1" y="2"/>
                        </a:lnTo>
                        <a:lnTo>
                          <a:pt x="4" y="4"/>
                        </a:lnTo>
                        <a:lnTo>
                          <a:pt x="6" y="6"/>
                        </a:lnTo>
                        <a:lnTo>
                          <a:pt x="10" y="7"/>
                        </a:lnTo>
                        <a:lnTo>
                          <a:pt x="133" y="57"/>
                        </a:lnTo>
                        <a:lnTo>
                          <a:pt x="137" y="61"/>
                        </a:lnTo>
                        <a:lnTo>
                          <a:pt x="140" y="61"/>
                        </a:lnTo>
                        <a:lnTo>
                          <a:pt x="141" y="65"/>
                        </a:lnTo>
                        <a:lnTo>
                          <a:pt x="141" y="66"/>
                        </a:lnTo>
                        <a:lnTo>
                          <a:pt x="142" y="71"/>
                        </a:lnTo>
                        <a:lnTo>
                          <a:pt x="137" y="71"/>
                        </a:lnTo>
                        <a:lnTo>
                          <a:pt x="12" y="59"/>
                        </a:lnTo>
                        <a:lnTo>
                          <a:pt x="7" y="59"/>
                        </a:lnTo>
                        <a:lnTo>
                          <a:pt x="6" y="59"/>
                        </a:lnTo>
                        <a:lnTo>
                          <a:pt x="4" y="59"/>
                        </a:lnTo>
                        <a:lnTo>
                          <a:pt x="1" y="59"/>
                        </a:lnTo>
                        <a:lnTo>
                          <a:pt x="0" y="61"/>
                        </a:lnTo>
                      </a:path>
                    </a:pathLst>
                  </a:custGeom>
                  <a:noFill/>
                  <a:ln w="12700" cap="rnd" cmpd="sng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68" name="Freeform 74"/>
                  <p:cNvSpPr>
                    <a:spLocks noChangeAspect="1"/>
                  </p:cNvSpPr>
                  <p:nvPr/>
                </p:nvSpPr>
                <p:spPr bwMode="auto">
                  <a:xfrm>
                    <a:off x="1326" y="1131"/>
                    <a:ext cx="144" cy="76"/>
                  </a:xfrm>
                  <a:custGeom>
                    <a:avLst/>
                    <a:gdLst>
                      <a:gd name="T0" fmla="*/ 0 w 144"/>
                      <a:gd name="T1" fmla="*/ 0 h 76"/>
                      <a:gd name="T2" fmla="*/ 0 w 144"/>
                      <a:gd name="T3" fmla="*/ 3 h 76"/>
                      <a:gd name="T4" fmla="*/ 2 w 144"/>
                      <a:gd name="T5" fmla="*/ 7 h 76"/>
                      <a:gd name="T6" fmla="*/ 7 w 144"/>
                      <a:gd name="T7" fmla="*/ 9 h 76"/>
                      <a:gd name="T8" fmla="*/ 10 w 144"/>
                      <a:gd name="T9" fmla="*/ 11 h 76"/>
                      <a:gd name="T10" fmla="*/ 133 w 144"/>
                      <a:gd name="T11" fmla="*/ 59 h 76"/>
                      <a:gd name="T12" fmla="*/ 136 w 144"/>
                      <a:gd name="T13" fmla="*/ 63 h 76"/>
                      <a:gd name="T14" fmla="*/ 139 w 144"/>
                      <a:gd name="T15" fmla="*/ 65 h 76"/>
                      <a:gd name="T16" fmla="*/ 143 w 144"/>
                      <a:gd name="T17" fmla="*/ 67 h 76"/>
                      <a:gd name="T18" fmla="*/ 143 w 144"/>
                      <a:gd name="T19" fmla="*/ 71 h 76"/>
                      <a:gd name="T20" fmla="*/ 141 w 144"/>
                      <a:gd name="T21" fmla="*/ 74 h 76"/>
                      <a:gd name="T22" fmla="*/ 138 w 144"/>
                      <a:gd name="T23" fmla="*/ 75 h 76"/>
                      <a:gd name="T24" fmla="*/ 9 w 144"/>
                      <a:gd name="T25" fmla="*/ 63 h 76"/>
                      <a:gd name="T26" fmla="*/ 6 w 144"/>
                      <a:gd name="T27" fmla="*/ 62 h 76"/>
                      <a:gd name="T28" fmla="*/ 6 w 144"/>
                      <a:gd name="T29" fmla="*/ 63 h 76"/>
                      <a:gd name="T30" fmla="*/ 3 w 144"/>
                      <a:gd name="T31" fmla="*/ 62 h 76"/>
                      <a:gd name="T32" fmla="*/ 0 w 144"/>
                      <a:gd name="T33" fmla="*/ 64 h 76"/>
                      <a:gd name="T34" fmla="*/ 0 w 144"/>
                      <a:gd name="T35" fmla="*/ 66 h 76"/>
                      <a:gd name="T36" fmla="*/ 0 60000 65536"/>
                      <a:gd name="T37" fmla="*/ 0 60000 65536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  <a:gd name="T45" fmla="*/ 0 60000 65536"/>
                      <a:gd name="T46" fmla="*/ 0 60000 65536"/>
                      <a:gd name="T47" fmla="*/ 0 60000 65536"/>
                      <a:gd name="T48" fmla="*/ 0 60000 65536"/>
                      <a:gd name="T49" fmla="*/ 0 60000 65536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w 144"/>
                      <a:gd name="T55" fmla="*/ 0 h 76"/>
                      <a:gd name="T56" fmla="*/ 144 w 144"/>
                      <a:gd name="T57" fmla="*/ 76 h 76"/>
                    </a:gdLst>
                    <a:ahLst/>
                    <a:cxnLst>
                      <a:cxn ang="T36">
                        <a:pos x="T0" y="T1"/>
                      </a:cxn>
                      <a:cxn ang="T37">
                        <a:pos x="T2" y="T3"/>
                      </a:cxn>
                      <a:cxn ang="T38">
                        <a:pos x="T4" y="T5"/>
                      </a:cxn>
                      <a:cxn ang="T39">
                        <a:pos x="T6" y="T7"/>
                      </a:cxn>
                      <a:cxn ang="T40">
                        <a:pos x="T8" y="T9"/>
                      </a:cxn>
                      <a:cxn ang="T41">
                        <a:pos x="T10" y="T11"/>
                      </a:cxn>
                      <a:cxn ang="T42">
                        <a:pos x="T12" y="T13"/>
                      </a:cxn>
                      <a:cxn ang="T43">
                        <a:pos x="T14" y="T15"/>
                      </a:cxn>
                      <a:cxn ang="T44">
                        <a:pos x="T16" y="T17"/>
                      </a:cxn>
                      <a:cxn ang="T45">
                        <a:pos x="T18" y="T19"/>
                      </a:cxn>
                      <a:cxn ang="T46">
                        <a:pos x="T20" y="T21"/>
                      </a:cxn>
                      <a:cxn ang="T47">
                        <a:pos x="T22" y="T23"/>
                      </a:cxn>
                      <a:cxn ang="T48">
                        <a:pos x="T24" y="T25"/>
                      </a:cxn>
                      <a:cxn ang="T49">
                        <a:pos x="T26" y="T27"/>
                      </a:cxn>
                      <a:cxn ang="T50">
                        <a:pos x="T28" y="T29"/>
                      </a:cxn>
                      <a:cxn ang="T51">
                        <a:pos x="T30" y="T31"/>
                      </a:cxn>
                      <a:cxn ang="T52">
                        <a:pos x="T32" y="T33"/>
                      </a:cxn>
                      <a:cxn ang="T53">
                        <a:pos x="T34" y="T35"/>
                      </a:cxn>
                    </a:cxnLst>
                    <a:rect l="T54" t="T55" r="T56" b="T57"/>
                    <a:pathLst>
                      <a:path w="144" h="76">
                        <a:moveTo>
                          <a:pt x="0" y="0"/>
                        </a:moveTo>
                        <a:lnTo>
                          <a:pt x="0" y="3"/>
                        </a:lnTo>
                        <a:lnTo>
                          <a:pt x="2" y="7"/>
                        </a:lnTo>
                        <a:lnTo>
                          <a:pt x="7" y="9"/>
                        </a:lnTo>
                        <a:lnTo>
                          <a:pt x="10" y="11"/>
                        </a:lnTo>
                        <a:lnTo>
                          <a:pt x="133" y="59"/>
                        </a:lnTo>
                        <a:lnTo>
                          <a:pt x="136" y="63"/>
                        </a:lnTo>
                        <a:lnTo>
                          <a:pt x="139" y="65"/>
                        </a:lnTo>
                        <a:lnTo>
                          <a:pt x="143" y="67"/>
                        </a:lnTo>
                        <a:lnTo>
                          <a:pt x="143" y="71"/>
                        </a:lnTo>
                        <a:lnTo>
                          <a:pt x="141" y="74"/>
                        </a:lnTo>
                        <a:lnTo>
                          <a:pt x="138" y="75"/>
                        </a:lnTo>
                        <a:lnTo>
                          <a:pt x="9" y="63"/>
                        </a:lnTo>
                        <a:lnTo>
                          <a:pt x="6" y="62"/>
                        </a:lnTo>
                        <a:lnTo>
                          <a:pt x="6" y="63"/>
                        </a:lnTo>
                        <a:lnTo>
                          <a:pt x="3" y="62"/>
                        </a:lnTo>
                        <a:lnTo>
                          <a:pt x="0" y="64"/>
                        </a:lnTo>
                        <a:lnTo>
                          <a:pt x="0" y="66"/>
                        </a:lnTo>
                      </a:path>
                    </a:pathLst>
                  </a:custGeom>
                  <a:noFill/>
                  <a:ln w="12700" cap="rnd" cmpd="sng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69" name="Freeform 75"/>
                  <p:cNvSpPr>
                    <a:spLocks noChangeAspect="1"/>
                  </p:cNvSpPr>
                  <p:nvPr/>
                </p:nvSpPr>
                <p:spPr bwMode="auto">
                  <a:xfrm>
                    <a:off x="1325" y="1202"/>
                    <a:ext cx="144" cy="70"/>
                  </a:xfrm>
                  <a:custGeom>
                    <a:avLst/>
                    <a:gdLst>
                      <a:gd name="T0" fmla="*/ 0 w 144"/>
                      <a:gd name="T1" fmla="*/ 0 h 70"/>
                      <a:gd name="T2" fmla="*/ 0 w 144"/>
                      <a:gd name="T3" fmla="*/ 0 h 70"/>
                      <a:gd name="T4" fmla="*/ 4 w 144"/>
                      <a:gd name="T5" fmla="*/ 4 h 70"/>
                      <a:gd name="T6" fmla="*/ 6 w 144"/>
                      <a:gd name="T7" fmla="*/ 6 h 70"/>
                      <a:gd name="T8" fmla="*/ 11 w 144"/>
                      <a:gd name="T9" fmla="*/ 7 h 70"/>
                      <a:gd name="T10" fmla="*/ 131 w 144"/>
                      <a:gd name="T11" fmla="*/ 54 h 70"/>
                      <a:gd name="T12" fmla="*/ 136 w 144"/>
                      <a:gd name="T13" fmla="*/ 58 h 70"/>
                      <a:gd name="T14" fmla="*/ 139 w 144"/>
                      <a:gd name="T15" fmla="*/ 59 h 70"/>
                      <a:gd name="T16" fmla="*/ 143 w 144"/>
                      <a:gd name="T17" fmla="*/ 63 h 70"/>
                      <a:gd name="T18" fmla="*/ 143 w 144"/>
                      <a:gd name="T19" fmla="*/ 66 h 70"/>
                      <a:gd name="T20" fmla="*/ 140 w 144"/>
                      <a:gd name="T21" fmla="*/ 69 h 70"/>
                      <a:gd name="T22" fmla="*/ 138 w 144"/>
                      <a:gd name="T23" fmla="*/ 69 h 70"/>
                      <a:gd name="T24" fmla="*/ 11 w 144"/>
                      <a:gd name="T25" fmla="*/ 57 h 70"/>
                      <a:gd name="T26" fmla="*/ 7 w 144"/>
                      <a:gd name="T27" fmla="*/ 58 h 70"/>
                      <a:gd name="T28" fmla="*/ 4 w 144"/>
                      <a:gd name="T29" fmla="*/ 57 h 70"/>
                      <a:gd name="T30" fmla="*/ 1 w 144"/>
                      <a:gd name="T31" fmla="*/ 57 h 70"/>
                      <a:gd name="T32" fmla="*/ 1 w 144"/>
                      <a:gd name="T33" fmla="*/ 59 h 70"/>
                      <a:gd name="T34" fmla="*/ 0 w 144"/>
                      <a:gd name="T35" fmla="*/ 62 h 70"/>
                      <a:gd name="T36" fmla="*/ 0 60000 65536"/>
                      <a:gd name="T37" fmla="*/ 0 60000 65536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  <a:gd name="T45" fmla="*/ 0 60000 65536"/>
                      <a:gd name="T46" fmla="*/ 0 60000 65536"/>
                      <a:gd name="T47" fmla="*/ 0 60000 65536"/>
                      <a:gd name="T48" fmla="*/ 0 60000 65536"/>
                      <a:gd name="T49" fmla="*/ 0 60000 65536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w 144"/>
                      <a:gd name="T55" fmla="*/ 0 h 70"/>
                      <a:gd name="T56" fmla="*/ 144 w 144"/>
                      <a:gd name="T57" fmla="*/ 70 h 70"/>
                    </a:gdLst>
                    <a:ahLst/>
                    <a:cxnLst>
                      <a:cxn ang="T36">
                        <a:pos x="T0" y="T1"/>
                      </a:cxn>
                      <a:cxn ang="T37">
                        <a:pos x="T2" y="T3"/>
                      </a:cxn>
                      <a:cxn ang="T38">
                        <a:pos x="T4" y="T5"/>
                      </a:cxn>
                      <a:cxn ang="T39">
                        <a:pos x="T6" y="T7"/>
                      </a:cxn>
                      <a:cxn ang="T40">
                        <a:pos x="T8" y="T9"/>
                      </a:cxn>
                      <a:cxn ang="T41">
                        <a:pos x="T10" y="T11"/>
                      </a:cxn>
                      <a:cxn ang="T42">
                        <a:pos x="T12" y="T13"/>
                      </a:cxn>
                      <a:cxn ang="T43">
                        <a:pos x="T14" y="T15"/>
                      </a:cxn>
                      <a:cxn ang="T44">
                        <a:pos x="T16" y="T17"/>
                      </a:cxn>
                      <a:cxn ang="T45">
                        <a:pos x="T18" y="T19"/>
                      </a:cxn>
                      <a:cxn ang="T46">
                        <a:pos x="T20" y="T21"/>
                      </a:cxn>
                      <a:cxn ang="T47">
                        <a:pos x="T22" y="T23"/>
                      </a:cxn>
                      <a:cxn ang="T48">
                        <a:pos x="T24" y="T25"/>
                      </a:cxn>
                      <a:cxn ang="T49">
                        <a:pos x="T26" y="T27"/>
                      </a:cxn>
                      <a:cxn ang="T50">
                        <a:pos x="T28" y="T29"/>
                      </a:cxn>
                      <a:cxn ang="T51">
                        <a:pos x="T30" y="T31"/>
                      </a:cxn>
                      <a:cxn ang="T52">
                        <a:pos x="T32" y="T33"/>
                      </a:cxn>
                      <a:cxn ang="T53">
                        <a:pos x="T34" y="T35"/>
                      </a:cxn>
                    </a:cxnLst>
                    <a:rect l="T54" t="T55" r="T56" b="T57"/>
                    <a:pathLst>
                      <a:path w="144" h="70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4" y="4"/>
                        </a:lnTo>
                        <a:lnTo>
                          <a:pt x="6" y="6"/>
                        </a:lnTo>
                        <a:lnTo>
                          <a:pt x="11" y="7"/>
                        </a:lnTo>
                        <a:lnTo>
                          <a:pt x="131" y="54"/>
                        </a:lnTo>
                        <a:lnTo>
                          <a:pt x="136" y="58"/>
                        </a:lnTo>
                        <a:lnTo>
                          <a:pt x="139" y="59"/>
                        </a:lnTo>
                        <a:lnTo>
                          <a:pt x="143" y="63"/>
                        </a:lnTo>
                        <a:lnTo>
                          <a:pt x="143" y="66"/>
                        </a:lnTo>
                        <a:lnTo>
                          <a:pt x="140" y="69"/>
                        </a:lnTo>
                        <a:lnTo>
                          <a:pt x="138" y="69"/>
                        </a:lnTo>
                        <a:lnTo>
                          <a:pt x="11" y="57"/>
                        </a:lnTo>
                        <a:lnTo>
                          <a:pt x="7" y="58"/>
                        </a:lnTo>
                        <a:lnTo>
                          <a:pt x="4" y="57"/>
                        </a:lnTo>
                        <a:lnTo>
                          <a:pt x="1" y="57"/>
                        </a:lnTo>
                        <a:lnTo>
                          <a:pt x="1" y="59"/>
                        </a:lnTo>
                        <a:lnTo>
                          <a:pt x="0" y="62"/>
                        </a:lnTo>
                      </a:path>
                    </a:pathLst>
                  </a:custGeom>
                  <a:noFill/>
                  <a:ln w="12700" cap="rnd" cmpd="sng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70" name="Freeform 76"/>
                  <p:cNvSpPr>
                    <a:spLocks noChangeAspect="1"/>
                  </p:cNvSpPr>
                  <p:nvPr/>
                </p:nvSpPr>
                <p:spPr bwMode="auto">
                  <a:xfrm>
                    <a:off x="1327" y="1260"/>
                    <a:ext cx="142" cy="76"/>
                  </a:xfrm>
                  <a:custGeom>
                    <a:avLst/>
                    <a:gdLst>
                      <a:gd name="T0" fmla="*/ 0 w 142"/>
                      <a:gd name="T1" fmla="*/ 0 h 76"/>
                      <a:gd name="T2" fmla="*/ 0 w 142"/>
                      <a:gd name="T3" fmla="*/ 4 h 76"/>
                      <a:gd name="T4" fmla="*/ 3 w 142"/>
                      <a:gd name="T5" fmla="*/ 7 h 76"/>
                      <a:gd name="T6" fmla="*/ 6 w 142"/>
                      <a:gd name="T7" fmla="*/ 8 h 76"/>
                      <a:gd name="T8" fmla="*/ 11 w 142"/>
                      <a:gd name="T9" fmla="*/ 11 h 76"/>
                      <a:gd name="T10" fmla="*/ 132 w 142"/>
                      <a:gd name="T11" fmla="*/ 61 h 76"/>
                      <a:gd name="T12" fmla="*/ 137 w 142"/>
                      <a:gd name="T13" fmla="*/ 64 h 76"/>
                      <a:gd name="T14" fmla="*/ 137 w 142"/>
                      <a:gd name="T15" fmla="*/ 65 h 76"/>
                      <a:gd name="T16" fmla="*/ 140 w 142"/>
                      <a:gd name="T17" fmla="*/ 68 h 76"/>
                      <a:gd name="T18" fmla="*/ 141 w 142"/>
                      <a:gd name="T19" fmla="*/ 71 h 76"/>
                      <a:gd name="T20" fmla="*/ 139 w 142"/>
                      <a:gd name="T21" fmla="*/ 74 h 76"/>
                      <a:gd name="T22" fmla="*/ 136 w 142"/>
                      <a:gd name="T23" fmla="*/ 75 h 76"/>
                      <a:gd name="T24" fmla="*/ 11 w 142"/>
                      <a:gd name="T25" fmla="*/ 62 h 76"/>
                      <a:gd name="T26" fmla="*/ 8 w 142"/>
                      <a:gd name="T27" fmla="*/ 62 h 76"/>
                      <a:gd name="T28" fmla="*/ 6 w 142"/>
                      <a:gd name="T29" fmla="*/ 62 h 76"/>
                      <a:gd name="T30" fmla="*/ 4 w 142"/>
                      <a:gd name="T31" fmla="*/ 62 h 76"/>
                      <a:gd name="T32" fmla="*/ 2 w 142"/>
                      <a:gd name="T33" fmla="*/ 63 h 76"/>
                      <a:gd name="T34" fmla="*/ 2 w 142"/>
                      <a:gd name="T35" fmla="*/ 66 h 76"/>
                      <a:gd name="T36" fmla="*/ 0 60000 65536"/>
                      <a:gd name="T37" fmla="*/ 0 60000 65536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  <a:gd name="T45" fmla="*/ 0 60000 65536"/>
                      <a:gd name="T46" fmla="*/ 0 60000 65536"/>
                      <a:gd name="T47" fmla="*/ 0 60000 65536"/>
                      <a:gd name="T48" fmla="*/ 0 60000 65536"/>
                      <a:gd name="T49" fmla="*/ 0 60000 65536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w 142"/>
                      <a:gd name="T55" fmla="*/ 0 h 76"/>
                      <a:gd name="T56" fmla="*/ 142 w 142"/>
                      <a:gd name="T57" fmla="*/ 76 h 76"/>
                    </a:gdLst>
                    <a:ahLst/>
                    <a:cxnLst>
                      <a:cxn ang="T36">
                        <a:pos x="T0" y="T1"/>
                      </a:cxn>
                      <a:cxn ang="T37">
                        <a:pos x="T2" y="T3"/>
                      </a:cxn>
                      <a:cxn ang="T38">
                        <a:pos x="T4" y="T5"/>
                      </a:cxn>
                      <a:cxn ang="T39">
                        <a:pos x="T6" y="T7"/>
                      </a:cxn>
                      <a:cxn ang="T40">
                        <a:pos x="T8" y="T9"/>
                      </a:cxn>
                      <a:cxn ang="T41">
                        <a:pos x="T10" y="T11"/>
                      </a:cxn>
                      <a:cxn ang="T42">
                        <a:pos x="T12" y="T13"/>
                      </a:cxn>
                      <a:cxn ang="T43">
                        <a:pos x="T14" y="T15"/>
                      </a:cxn>
                      <a:cxn ang="T44">
                        <a:pos x="T16" y="T17"/>
                      </a:cxn>
                      <a:cxn ang="T45">
                        <a:pos x="T18" y="T19"/>
                      </a:cxn>
                      <a:cxn ang="T46">
                        <a:pos x="T20" y="T21"/>
                      </a:cxn>
                      <a:cxn ang="T47">
                        <a:pos x="T22" y="T23"/>
                      </a:cxn>
                      <a:cxn ang="T48">
                        <a:pos x="T24" y="T25"/>
                      </a:cxn>
                      <a:cxn ang="T49">
                        <a:pos x="T26" y="T27"/>
                      </a:cxn>
                      <a:cxn ang="T50">
                        <a:pos x="T28" y="T29"/>
                      </a:cxn>
                      <a:cxn ang="T51">
                        <a:pos x="T30" y="T31"/>
                      </a:cxn>
                      <a:cxn ang="T52">
                        <a:pos x="T32" y="T33"/>
                      </a:cxn>
                      <a:cxn ang="T53">
                        <a:pos x="T34" y="T35"/>
                      </a:cxn>
                    </a:cxnLst>
                    <a:rect l="T54" t="T55" r="T56" b="T57"/>
                    <a:pathLst>
                      <a:path w="142" h="76">
                        <a:moveTo>
                          <a:pt x="0" y="0"/>
                        </a:moveTo>
                        <a:lnTo>
                          <a:pt x="0" y="4"/>
                        </a:lnTo>
                        <a:lnTo>
                          <a:pt x="3" y="7"/>
                        </a:lnTo>
                        <a:lnTo>
                          <a:pt x="6" y="8"/>
                        </a:lnTo>
                        <a:lnTo>
                          <a:pt x="11" y="11"/>
                        </a:lnTo>
                        <a:lnTo>
                          <a:pt x="132" y="61"/>
                        </a:lnTo>
                        <a:lnTo>
                          <a:pt x="137" y="64"/>
                        </a:lnTo>
                        <a:lnTo>
                          <a:pt x="137" y="65"/>
                        </a:lnTo>
                        <a:lnTo>
                          <a:pt x="140" y="68"/>
                        </a:lnTo>
                        <a:lnTo>
                          <a:pt x="141" y="71"/>
                        </a:lnTo>
                        <a:lnTo>
                          <a:pt x="139" y="74"/>
                        </a:lnTo>
                        <a:lnTo>
                          <a:pt x="136" y="75"/>
                        </a:lnTo>
                        <a:lnTo>
                          <a:pt x="11" y="62"/>
                        </a:lnTo>
                        <a:lnTo>
                          <a:pt x="8" y="62"/>
                        </a:lnTo>
                        <a:lnTo>
                          <a:pt x="6" y="62"/>
                        </a:lnTo>
                        <a:lnTo>
                          <a:pt x="4" y="62"/>
                        </a:lnTo>
                        <a:lnTo>
                          <a:pt x="2" y="63"/>
                        </a:lnTo>
                        <a:lnTo>
                          <a:pt x="2" y="66"/>
                        </a:lnTo>
                      </a:path>
                    </a:pathLst>
                  </a:custGeom>
                  <a:noFill/>
                  <a:ln w="12700" cap="rnd" cmpd="sng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71" name="Freeform 77"/>
                  <p:cNvSpPr>
                    <a:spLocks noChangeAspect="1"/>
                  </p:cNvSpPr>
                  <p:nvPr/>
                </p:nvSpPr>
                <p:spPr bwMode="auto">
                  <a:xfrm>
                    <a:off x="1326" y="1328"/>
                    <a:ext cx="142" cy="74"/>
                  </a:xfrm>
                  <a:custGeom>
                    <a:avLst/>
                    <a:gdLst>
                      <a:gd name="T0" fmla="*/ 0 w 142"/>
                      <a:gd name="T1" fmla="*/ 0 h 74"/>
                      <a:gd name="T2" fmla="*/ 2 w 142"/>
                      <a:gd name="T3" fmla="*/ 2 h 74"/>
                      <a:gd name="T4" fmla="*/ 4 w 142"/>
                      <a:gd name="T5" fmla="*/ 4 h 74"/>
                      <a:gd name="T6" fmla="*/ 4 w 142"/>
                      <a:gd name="T7" fmla="*/ 5 h 74"/>
                      <a:gd name="T8" fmla="*/ 10 w 142"/>
                      <a:gd name="T9" fmla="*/ 8 h 74"/>
                      <a:gd name="T10" fmla="*/ 129 w 142"/>
                      <a:gd name="T11" fmla="*/ 57 h 74"/>
                      <a:gd name="T12" fmla="*/ 136 w 142"/>
                      <a:gd name="T13" fmla="*/ 59 h 74"/>
                      <a:gd name="T14" fmla="*/ 138 w 142"/>
                      <a:gd name="T15" fmla="*/ 62 h 74"/>
                      <a:gd name="T16" fmla="*/ 139 w 142"/>
                      <a:gd name="T17" fmla="*/ 66 h 74"/>
                      <a:gd name="T18" fmla="*/ 141 w 142"/>
                      <a:gd name="T19" fmla="*/ 68 h 74"/>
                      <a:gd name="T20" fmla="*/ 140 w 142"/>
                      <a:gd name="T21" fmla="*/ 70 h 74"/>
                      <a:gd name="T22" fmla="*/ 136 w 142"/>
                      <a:gd name="T23" fmla="*/ 73 h 74"/>
                      <a:gd name="T24" fmla="*/ 12 w 142"/>
                      <a:gd name="T25" fmla="*/ 59 h 74"/>
                      <a:gd name="T26" fmla="*/ 8 w 142"/>
                      <a:gd name="T27" fmla="*/ 59 h 74"/>
                      <a:gd name="T28" fmla="*/ 4 w 142"/>
                      <a:gd name="T29" fmla="*/ 59 h 74"/>
                      <a:gd name="T30" fmla="*/ 3 w 142"/>
                      <a:gd name="T31" fmla="*/ 59 h 74"/>
                      <a:gd name="T32" fmla="*/ 3 w 142"/>
                      <a:gd name="T33" fmla="*/ 61 h 74"/>
                      <a:gd name="T34" fmla="*/ 2 w 142"/>
                      <a:gd name="T35" fmla="*/ 64 h 74"/>
                      <a:gd name="T36" fmla="*/ 0 60000 65536"/>
                      <a:gd name="T37" fmla="*/ 0 60000 65536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  <a:gd name="T45" fmla="*/ 0 60000 65536"/>
                      <a:gd name="T46" fmla="*/ 0 60000 65536"/>
                      <a:gd name="T47" fmla="*/ 0 60000 65536"/>
                      <a:gd name="T48" fmla="*/ 0 60000 65536"/>
                      <a:gd name="T49" fmla="*/ 0 60000 65536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w 142"/>
                      <a:gd name="T55" fmla="*/ 0 h 74"/>
                      <a:gd name="T56" fmla="*/ 142 w 142"/>
                      <a:gd name="T57" fmla="*/ 74 h 74"/>
                    </a:gdLst>
                    <a:ahLst/>
                    <a:cxnLst>
                      <a:cxn ang="T36">
                        <a:pos x="T0" y="T1"/>
                      </a:cxn>
                      <a:cxn ang="T37">
                        <a:pos x="T2" y="T3"/>
                      </a:cxn>
                      <a:cxn ang="T38">
                        <a:pos x="T4" y="T5"/>
                      </a:cxn>
                      <a:cxn ang="T39">
                        <a:pos x="T6" y="T7"/>
                      </a:cxn>
                      <a:cxn ang="T40">
                        <a:pos x="T8" y="T9"/>
                      </a:cxn>
                      <a:cxn ang="T41">
                        <a:pos x="T10" y="T11"/>
                      </a:cxn>
                      <a:cxn ang="T42">
                        <a:pos x="T12" y="T13"/>
                      </a:cxn>
                      <a:cxn ang="T43">
                        <a:pos x="T14" y="T15"/>
                      </a:cxn>
                      <a:cxn ang="T44">
                        <a:pos x="T16" y="T17"/>
                      </a:cxn>
                      <a:cxn ang="T45">
                        <a:pos x="T18" y="T19"/>
                      </a:cxn>
                      <a:cxn ang="T46">
                        <a:pos x="T20" y="T21"/>
                      </a:cxn>
                      <a:cxn ang="T47">
                        <a:pos x="T22" y="T23"/>
                      </a:cxn>
                      <a:cxn ang="T48">
                        <a:pos x="T24" y="T25"/>
                      </a:cxn>
                      <a:cxn ang="T49">
                        <a:pos x="T26" y="T27"/>
                      </a:cxn>
                      <a:cxn ang="T50">
                        <a:pos x="T28" y="T29"/>
                      </a:cxn>
                      <a:cxn ang="T51">
                        <a:pos x="T30" y="T31"/>
                      </a:cxn>
                      <a:cxn ang="T52">
                        <a:pos x="T32" y="T33"/>
                      </a:cxn>
                      <a:cxn ang="T53">
                        <a:pos x="T34" y="T35"/>
                      </a:cxn>
                    </a:cxnLst>
                    <a:rect l="T54" t="T55" r="T56" b="T57"/>
                    <a:pathLst>
                      <a:path w="142" h="74">
                        <a:moveTo>
                          <a:pt x="0" y="0"/>
                        </a:moveTo>
                        <a:lnTo>
                          <a:pt x="2" y="2"/>
                        </a:lnTo>
                        <a:lnTo>
                          <a:pt x="4" y="4"/>
                        </a:lnTo>
                        <a:lnTo>
                          <a:pt x="4" y="5"/>
                        </a:lnTo>
                        <a:lnTo>
                          <a:pt x="10" y="8"/>
                        </a:lnTo>
                        <a:lnTo>
                          <a:pt x="129" y="57"/>
                        </a:lnTo>
                        <a:lnTo>
                          <a:pt x="136" y="59"/>
                        </a:lnTo>
                        <a:lnTo>
                          <a:pt x="138" y="62"/>
                        </a:lnTo>
                        <a:lnTo>
                          <a:pt x="139" y="66"/>
                        </a:lnTo>
                        <a:lnTo>
                          <a:pt x="141" y="68"/>
                        </a:lnTo>
                        <a:lnTo>
                          <a:pt x="140" y="70"/>
                        </a:lnTo>
                        <a:lnTo>
                          <a:pt x="136" y="73"/>
                        </a:lnTo>
                        <a:lnTo>
                          <a:pt x="12" y="59"/>
                        </a:lnTo>
                        <a:lnTo>
                          <a:pt x="8" y="59"/>
                        </a:lnTo>
                        <a:lnTo>
                          <a:pt x="4" y="59"/>
                        </a:lnTo>
                        <a:lnTo>
                          <a:pt x="3" y="59"/>
                        </a:lnTo>
                        <a:lnTo>
                          <a:pt x="3" y="61"/>
                        </a:lnTo>
                        <a:lnTo>
                          <a:pt x="2" y="64"/>
                        </a:lnTo>
                      </a:path>
                    </a:pathLst>
                  </a:custGeom>
                  <a:noFill/>
                  <a:ln w="12700" cap="rnd" cmpd="sng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72" name="Freeform 78"/>
                  <p:cNvSpPr>
                    <a:spLocks noChangeAspect="1"/>
                  </p:cNvSpPr>
                  <p:nvPr/>
                </p:nvSpPr>
                <p:spPr bwMode="auto">
                  <a:xfrm>
                    <a:off x="1326" y="1391"/>
                    <a:ext cx="142" cy="73"/>
                  </a:xfrm>
                  <a:custGeom>
                    <a:avLst/>
                    <a:gdLst>
                      <a:gd name="T0" fmla="*/ 0 w 142"/>
                      <a:gd name="T1" fmla="*/ 0 h 73"/>
                      <a:gd name="T2" fmla="*/ 0 w 142"/>
                      <a:gd name="T3" fmla="*/ 3 h 73"/>
                      <a:gd name="T4" fmla="*/ 1 w 142"/>
                      <a:gd name="T5" fmla="*/ 7 h 73"/>
                      <a:gd name="T6" fmla="*/ 5 w 142"/>
                      <a:gd name="T7" fmla="*/ 9 h 73"/>
                      <a:gd name="T8" fmla="*/ 11 w 142"/>
                      <a:gd name="T9" fmla="*/ 10 h 73"/>
                      <a:gd name="T10" fmla="*/ 129 w 142"/>
                      <a:gd name="T11" fmla="*/ 59 h 73"/>
                      <a:gd name="T12" fmla="*/ 137 w 142"/>
                      <a:gd name="T13" fmla="*/ 61 h 73"/>
                      <a:gd name="T14" fmla="*/ 138 w 142"/>
                      <a:gd name="T15" fmla="*/ 63 h 73"/>
                      <a:gd name="T16" fmla="*/ 141 w 142"/>
                      <a:gd name="T17" fmla="*/ 67 h 73"/>
                      <a:gd name="T18" fmla="*/ 141 w 142"/>
                      <a:gd name="T19" fmla="*/ 69 h 73"/>
                      <a:gd name="T20" fmla="*/ 140 w 142"/>
                      <a:gd name="T21" fmla="*/ 72 h 73"/>
                      <a:gd name="T22" fmla="*/ 135 w 142"/>
                      <a:gd name="T23" fmla="*/ 72 h 73"/>
                      <a:gd name="T24" fmla="*/ 73 w 142"/>
                      <a:gd name="T25" fmla="*/ 65 h 73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  <a:gd name="T39" fmla="*/ 0 w 142"/>
                      <a:gd name="T40" fmla="*/ 0 h 73"/>
                      <a:gd name="T41" fmla="*/ 142 w 142"/>
                      <a:gd name="T42" fmla="*/ 73 h 73"/>
                    </a:gdLst>
                    <a:ahLst/>
                    <a:cxnLst>
                      <a:cxn ang="T26">
                        <a:pos x="T0" y="T1"/>
                      </a:cxn>
                      <a:cxn ang="T27">
                        <a:pos x="T2" y="T3"/>
                      </a:cxn>
                      <a:cxn ang="T28">
                        <a:pos x="T4" y="T5"/>
                      </a:cxn>
                      <a:cxn ang="T29">
                        <a:pos x="T6" y="T7"/>
                      </a:cxn>
                      <a:cxn ang="T30">
                        <a:pos x="T8" y="T9"/>
                      </a:cxn>
                      <a:cxn ang="T31">
                        <a:pos x="T10" y="T11"/>
                      </a:cxn>
                      <a:cxn ang="T32">
                        <a:pos x="T12" y="T13"/>
                      </a:cxn>
                      <a:cxn ang="T33">
                        <a:pos x="T14" y="T15"/>
                      </a:cxn>
                      <a:cxn ang="T34">
                        <a:pos x="T16" y="T17"/>
                      </a:cxn>
                      <a:cxn ang="T35">
                        <a:pos x="T18" y="T19"/>
                      </a:cxn>
                      <a:cxn ang="T36">
                        <a:pos x="T20" y="T21"/>
                      </a:cxn>
                      <a:cxn ang="T37">
                        <a:pos x="T22" y="T23"/>
                      </a:cxn>
                      <a:cxn ang="T38">
                        <a:pos x="T24" y="T25"/>
                      </a:cxn>
                    </a:cxnLst>
                    <a:rect l="T39" t="T40" r="T41" b="T42"/>
                    <a:pathLst>
                      <a:path w="142" h="73">
                        <a:moveTo>
                          <a:pt x="0" y="0"/>
                        </a:moveTo>
                        <a:lnTo>
                          <a:pt x="0" y="3"/>
                        </a:lnTo>
                        <a:lnTo>
                          <a:pt x="1" y="7"/>
                        </a:lnTo>
                        <a:lnTo>
                          <a:pt x="5" y="9"/>
                        </a:lnTo>
                        <a:lnTo>
                          <a:pt x="11" y="10"/>
                        </a:lnTo>
                        <a:lnTo>
                          <a:pt x="129" y="59"/>
                        </a:lnTo>
                        <a:lnTo>
                          <a:pt x="137" y="61"/>
                        </a:lnTo>
                        <a:lnTo>
                          <a:pt x="138" y="63"/>
                        </a:lnTo>
                        <a:lnTo>
                          <a:pt x="141" y="67"/>
                        </a:lnTo>
                        <a:lnTo>
                          <a:pt x="141" y="69"/>
                        </a:lnTo>
                        <a:lnTo>
                          <a:pt x="140" y="72"/>
                        </a:lnTo>
                        <a:lnTo>
                          <a:pt x="135" y="72"/>
                        </a:lnTo>
                        <a:lnTo>
                          <a:pt x="73" y="65"/>
                        </a:lnTo>
                      </a:path>
                    </a:pathLst>
                  </a:custGeom>
                  <a:noFill/>
                  <a:ln w="12700" cap="rnd" cmpd="sng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sp>
              <p:nvSpPr>
                <p:cNvPr id="64" name="Freeform 79"/>
                <p:cNvSpPr>
                  <a:spLocks/>
                </p:cNvSpPr>
                <p:nvPr/>
              </p:nvSpPr>
              <p:spPr bwMode="auto">
                <a:xfrm>
                  <a:off x="4152" y="3088"/>
                  <a:ext cx="864" cy="96"/>
                </a:xfrm>
                <a:custGeom>
                  <a:avLst/>
                  <a:gdLst>
                    <a:gd name="T0" fmla="*/ 0 w 864"/>
                    <a:gd name="T1" fmla="*/ 48 h 96"/>
                    <a:gd name="T2" fmla="*/ 432 w 864"/>
                    <a:gd name="T3" fmla="*/ 96 h 96"/>
                    <a:gd name="T4" fmla="*/ 864 w 864"/>
                    <a:gd name="T5" fmla="*/ 0 h 96"/>
                    <a:gd name="T6" fmla="*/ 0 60000 65536"/>
                    <a:gd name="T7" fmla="*/ 0 60000 65536"/>
                    <a:gd name="T8" fmla="*/ 0 60000 65536"/>
                    <a:gd name="T9" fmla="*/ 0 w 864"/>
                    <a:gd name="T10" fmla="*/ 0 h 96"/>
                    <a:gd name="T11" fmla="*/ 864 w 864"/>
                    <a:gd name="T12" fmla="*/ 96 h 9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864" h="96">
                      <a:moveTo>
                        <a:pt x="0" y="48"/>
                      </a:moveTo>
                      <a:lnTo>
                        <a:pt x="432" y="96"/>
                      </a:lnTo>
                      <a:lnTo>
                        <a:pt x="864" y="0"/>
                      </a:ln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 type="none" w="med" len="med"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5" name="Text Box 80"/>
                <p:cNvSpPr txBox="1">
                  <a:spLocks noChangeArrowheads="1"/>
                </p:cNvSpPr>
                <p:nvPr/>
              </p:nvSpPr>
              <p:spPr bwMode="auto">
                <a:xfrm>
                  <a:off x="4441" y="3377"/>
                  <a:ext cx="171" cy="17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GB" sz="1200" b="0" dirty="0">
                      <a:solidFill>
                        <a:srgbClr val="000000"/>
                      </a:solidFill>
                      <a:latin typeface="Bookman Old Style" pitchFamily="18" charset="0"/>
                    </a:rPr>
                    <a:t>x</a:t>
                  </a:r>
                  <a:endParaRPr lang="en-GB" sz="1200" b="0" baseline="-25000" dirty="0">
                    <a:solidFill>
                      <a:srgbClr val="000000"/>
                    </a:solidFill>
                    <a:latin typeface="Bookman Old Style" pitchFamily="18" charset="0"/>
                  </a:endParaRPr>
                </a:p>
              </p:txBody>
            </p:sp>
          </p:grpSp>
          <p:sp>
            <p:nvSpPr>
              <p:cNvPr id="50" name="Text Box 81"/>
              <p:cNvSpPr txBox="1">
                <a:spLocks noChangeArrowheads="1"/>
              </p:cNvSpPr>
              <p:nvPr/>
            </p:nvSpPr>
            <p:spPr bwMode="auto">
              <a:xfrm>
                <a:off x="3923" y="618"/>
                <a:ext cx="170" cy="17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fr-FR" sz="1200" b="0" dirty="0">
                    <a:solidFill>
                      <a:srgbClr val="000000"/>
                    </a:solidFill>
                  </a:rPr>
                  <a:t>e</a:t>
                </a:r>
              </a:p>
            </p:txBody>
          </p:sp>
          <p:sp>
            <p:nvSpPr>
              <p:cNvPr id="51" name="Text Box 82"/>
              <p:cNvSpPr txBox="1">
                <a:spLocks noChangeArrowheads="1"/>
              </p:cNvSpPr>
              <p:nvPr/>
            </p:nvSpPr>
            <p:spPr bwMode="auto">
              <a:xfrm>
                <a:off x="4876" y="618"/>
                <a:ext cx="191" cy="17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fr-FR" sz="1200" b="0" dirty="0">
                    <a:solidFill>
                      <a:srgbClr val="000000"/>
                    </a:solidFill>
                  </a:rPr>
                  <a:t>e’</a:t>
                </a:r>
              </a:p>
            </p:txBody>
          </p:sp>
          <p:sp>
            <p:nvSpPr>
              <p:cNvPr id="52" name="Text Box 83"/>
              <p:cNvSpPr txBox="1">
                <a:spLocks noChangeArrowheads="1"/>
              </p:cNvSpPr>
              <p:nvPr/>
            </p:nvSpPr>
            <p:spPr bwMode="auto">
              <a:xfrm>
                <a:off x="4876" y="1253"/>
                <a:ext cx="181" cy="17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fr-FR" sz="1200" b="0" dirty="0">
                    <a:solidFill>
                      <a:srgbClr val="000000"/>
                    </a:solidFill>
                  </a:rPr>
                  <a:t>X</a:t>
                </a:r>
              </a:p>
            </p:txBody>
          </p:sp>
          <p:sp>
            <p:nvSpPr>
              <p:cNvPr id="53" name="Text Box 84"/>
              <p:cNvSpPr txBox="1">
                <a:spLocks noChangeArrowheads="1"/>
              </p:cNvSpPr>
              <p:nvPr/>
            </p:nvSpPr>
            <p:spPr bwMode="auto">
              <a:xfrm>
                <a:off x="3787" y="1388"/>
                <a:ext cx="170" cy="17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fr-FR" sz="1200" b="0" dirty="0">
                    <a:solidFill>
                      <a:srgbClr val="000000"/>
                    </a:solidFill>
                  </a:rPr>
                  <a:t>p</a:t>
                </a:r>
              </a:p>
            </p:txBody>
          </p:sp>
        </p:grpSp>
        <p:sp>
          <p:nvSpPr>
            <p:cNvPr id="48" name="Rectangle 96"/>
            <p:cNvSpPr>
              <a:spLocks noChangeArrowheads="1"/>
            </p:cNvSpPr>
            <p:nvPr/>
          </p:nvSpPr>
          <p:spPr bwMode="auto">
            <a:xfrm>
              <a:off x="1156" y="3249"/>
              <a:ext cx="405" cy="1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fr-FR" sz="1200" b="0" dirty="0">
                  <a:solidFill>
                    <a:srgbClr val="000000"/>
                  </a:solidFill>
                  <a:latin typeface="Symbol" pitchFamily="18" charset="2"/>
                </a:rPr>
                <a:t>g* </a:t>
              </a:r>
              <a:r>
                <a:rPr lang="fr-FR" sz="1200" b="0" dirty="0">
                  <a:solidFill>
                    <a:srgbClr val="000000"/>
                  </a:solidFill>
                  <a:cs typeface="Times New Roman" pitchFamily="18" charset="0"/>
                </a:rPr>
                <a:t>(Q</a:t>
              </a:r>
              <a:r>
                <a:rPr lang="fr-FR" sz="1200" b="0" baseline="30000" dirty="0">
                  <a:solidFill>
                    <a:srgbClr val="000000"/>
                  </a:solidFill>
                  <a:cs typeface="Times New Roman" pitchFamily="18" charset="0"/>
                </a:rPr>
                <a:t>2</a:t>
              </a:r>
              <a:r>
                <a:rPr lang="fr-FR" sz="1200" b="0" dirty="0">
                  <a:solidFill>
                    <a:srgbClr val="000000"/>
                  </a:solidFill>
                  <a:cs typeface="Times New Roman" pitchFamily="18" charset="0"/>
                </a:rPr>
                <a:t>)</a:t>
              </a:r>
            </a:p>
          </p:txBody>
        </p:sp>
      </p:grpSp>
      <p:grpSp>
        <p:nvGrpSpPr>
          <p:cNvPr id="123" name="Groupe 122"/>
          <p:cNvGrpSpPr/>
          <p:nvPr/>
        </p:nvGrpSpPr>
        <p:grpSpPr>
          <a:xfrm>
            <a:off x="6545977" y="3575482"/>
            <a:ext cx="2433802" cy="1334134"/>
            <a:chOff x="-11904" y="559635"/>
            <a:chExt cx="4360798" cy="2387459"/>
          </a:xfrm>
        </p:grpSpPr>
        <p:grpSp>
          <p:nvGrpSpPr>
            <p:cNvPr id="73" name="Group 41"/>
            <p:cNvGrpSpPr>
              <a:grpSpLocks noChangeAspect="1"/>
            </p:cNvGrpSpPr>
            <p:nvPr/>
          </p:nvGrpSpPr>
          <p:grpSpPr bwMode="auto">
            <a:xfrm rot="-2865258">
              <a:off x="1467644" y="1142207"/>
              <a:ext cx="128587" cy="546100"/>
              <a:chOff x="1324" y="1002"/>
              <a:chExt cx="146" cy="462"/>
            </a:xfrm>
          </p:grpSpPr>
          <p:sp>
            <p:nvSpPr>
              <p:cNvPr id="74" name="Freeform 42"/>
              <p:cNvSpPr>
                <a:spLocks noChangeAspect="1"/>
              </p:cNvSpPr>
              <p:nvPr/>
            </p:nvSpPr>
            <p:spPr bwMode="auto">
              <a:xfrm>
                <a:off x="1326" y="1002"/>
                <a:ext cx="143" cy="75"/>
              </a:xfrm>
              <a:custGeom>
                <a:avLst/>
                <a:gdLst>
                  <a:gd name="T0" fmla="*/ 0 w 143"/>
                  <a:gd name="T1" fmla="*/ 0 h 75"/>
                  <a:gd name="T2" fmla="*/ 0 w 143"/>
                  <a:gd name="T3" fmla="*/ 4 h 75"/>
                  <a:gd name="T4" fmla="*/ 4 w 143"/>
                  <a:gd name="T5" fmla="*/ 7 h 75"/>
                  <a:gd name="T6" fmla="*/ 8 w 143"/>
                  <a:gd name="T7" fmla="*/ 9 h 75"/>
                  <a:gd name="T8" fmla="*/ 12 w 143"/>
                  <a:gd name="T9" fmla="*/ 11 h 75"/>
                  <a:gd name="T10" fmla="*/ 129 w 143"/>
                  <a:gd name="T11" fmla="*/ 58 h 75"/>
                  <a:gd name="T12" fmla="*/ 135 w 143"/>
                  <a:gd name="T13" fmla="*/ 60 h 75"/>
                  <a:gd name="T14" fmla="*/ 139 w 143"/>
                  <a:gd name="T15" fmla="*/ 63 h 75"/>
                  <a:gd name="T16" fmla="*/ 142 w 143"/>
                  <a:gd name="T17" fmla="*/ 65 h 75"/>
                  <a:gd name="T18" fmla="*/ 141 w 143"/>
                  <a:gd name="T19" fmla="*/ 69 h 75"/>
                  <a:gd name="T20" fmla="*/ 141 w 143"/>
                  <a:gd name="T21" fmla="*/ 71 h 75"/>
                  <a:gd name="T22" fmla="*/ 138 w 143"/>
                  <a:gd name="T23" fmla="*/ 74 h 75"/>
                  <a:gd name="T24" fmla="*/ 11 w 143"/>
                  <a:gd name="T25" fmla="*/ 60 h 75"/>
                  <a:gd name="T26" fmla="*/ 10 w 143"/>
                  <a:gd name="T27" fmla="*/ 61 h 75"/>
                  <a:gd name="T28" fmla="*/ 4 w 143"/>
                  <a:gd name="T29" fmla="*/ 59 h 75"/>
                  <a:gd name="T30" fmla="*/ 4 w 143"/>
                  <a:gd name="T31" fmla="*/ 60 h 75"/>
                  <a:gd name="T32" fmla="*/ 2 w 143"/>
                  <a:gd name="T33" fmla="*/ 62 h 75"/>
                  <a:gd name="T34" fmla="*/ 0 w 143"/>
                  <a:gd name="T35" fmla="*/ 65 h 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43"/>
                  <a:gd name="T55" fmla="*/ 0 h 75"/>
                  <a:gd name="T56" fmla="*/ 143 w 143"/>
                  <a:gd name="T57" fmla="*/ 75 h 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43" h="75">
                    <a:moveTo>
                      <a:pt x="0" y="0"/>
                    </a:moveTo>
                    <a:lnTo>
                      <a:pt x="0" y="4"/>
                    </a:lnTo>
                    <a:lnTo>
                      <a:pt x="4" y="7"/>
                    </a:lnTo>
                    <a:lnTo>
                      <a:pt x="8" y="9"/>
                    </a:lnTo>
                    <a:lnTo>
                      <a:pt x="12" y="11"/>
                    </a:lnTo>
                    <a:lnTo>
                      <a:pt x="129" y="58"/>
                    </a:lnTo>
                    <a:lnTo>
                      <a:pt x="135" y="60"/>
                    </a:lnTo>
                    <a:lnTo>
                      <a:pt x="139" y="63"/>
                    </a:lnTo>
                    <a:lnTo>
                      <a:pt x="142" y="65"/>
                    </a:lnTo>
                    <a:lnTo>
                      <a:pt x="141" y="69"/>
                    </a:lnTo>
                    <a:lnTo>
                      <a:pt x="141" y="71"/>
                    </a:lnTo>
                    <a:lnTo>
                      <a:pt x="138" y="74"/>
                    </a:lnTo>
                    <a:lnTo>
                      <a:pt x="11" y="60"/>
                    </a:lnTo>
                    <a:lnTo>
                      <a:pt x="10" y="61"/>
                    </a:lnTo>
                    <a:lnTo>
                      <a:pt x="4" y="59"/>
                    </a:lnTo>
                    <a:lnTo>
                      <a:pt x="4" y="60"/>
                    </a:lnTo>
                    <a:lnTo>
                      <a:pt x="2" y="62"/>
                    </a:lnTo>
                    <a:lnTo>
                      <a:pt x="0" y="65"/>
                    </a:lnTo>
                  </a:path>
                </a:pathLst>
              </a:custGeom>
              <a:noFill/>
              <a:ln w="25400" cap="rnd" cmpd="sng">
                <a:solidFill>
                  <a:srgbClr val="FF993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 sz="1200" b="0"/>
              </a:p>
            </p:txBody>
          </p:sp>
          <p:sp>
            <p:nvSpPr>
              <p:cNvPr id="75" name="Freeform 43"/>
              <p:cNvSpPr>
                <a:spLocks noChangeAspect="1"/>
              </p:cNvSpPr>
              <p:nvPr/>
            </p:nvSpPr>
            <p:spPr bwMode="auto">
              <a:xfrm>
                <a:off x="1324" y="1069"/>
                <a:ext cx="143" cy="72"/>
              </a:xfrm>
              <a:custGeom>
                <a:avLst/>
                <a:gdLst>
                  <a:gd name="T0" fmla="*/ 0 w 143"/>
                  <a:gd name="T1" fmla="*/ 0 h 72"/>
                  <a:gd name="T2" fmla="*/ 1 w 143"/>
                  <a:gd name="T3" fmla="*/ 2 h 72"/>
                  <a:gd name="T4" fmla="*/ 4 w 143"/>
                  <a:gd name="T5" fmla="*/ 4 h 72"/>
                  <a:gd name="T6" fmla="*/ 6 w 143"/>
                  <a:gd name="T7" fmla="*/ 6 h 72"/>
                  <a:gd name="T8" fmla="*/ 10 w 143"/>
                  <a:gd name="T9" fmla="*/ 7 h 72"/>
                  <a:gd name="T10" fmla="*/ 133 w 143"/>
                  <a:gd name="T11" fmla="*/ 57 h 72"/>
                  <a:gd name="T12" fmla="*/ 137 w 143"/>
                  <a:gd name="T13" fmla="*/ 61 h 72"/>
                  <a:gd name="T14" fmla="*/ 140 w 143"/>
                  <a:gd name="T15" fmla="*/ 61 h 72"/>
                  <a:gd name="T16" fmla="*/ 141 w 143"/>
                  <a:gd name="T17" fmla="*/ 65 h 72"/>
                  <a:gd name="T18" fmla="*/ 141 w 143"/>
                  <a:gd name="T19" fmla="*/ 66 h 72"/>
                  <a:gd name="T20" fmla="*/ 142 w 143"/>
                  <a:gd name="T21" fmla="*/ 71 h 72"/>
                  <a:gd name="T22" fmla="*/ 137 w 143"/>
                  <a:gd name="T23" fmla="*/ 71 h 72"/>
                  <a:gd name="T24" fmla="*/ 12 w 143"/>
                  <a:gd name="T25" fmla="*/ 59 h 72"/>
                  <a:gd name="T26" fmla="*/ 7 w 143"/>
                  <a:gd name="T27" fmla="*/ 59 h 72"/>
                  <a:gd name="T28" fmla="*/ 6 w 143"/>
                  <a:gd name="T29" fmla="*/ 59 h 72"/>
                  <a:gd name="T30" fmla="*/ 4 w 143"/>
                  <a:gd name="T31" fmla="*/ 59 h 72"/>
                  <a:gd name="T32" fmla="*/ 1 w 143"/>
                  <a:gd name="T33" fmla="*/ 59 h 72"/>
                  <a:gd name="T34" fmla="*/ 0 w 143"/>
                  <a:gd name="T35" fmla="*/ 61 h 72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43"/>
                  <a:gd name="T55" fmla="*/ 0 h 72"/>
                  <a:gd name="T56" fmla="*/ 143 w 143"/>
                  <a:gd name="T57" fmla="*/ 72 h 72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43" h="72">
                    <a:moveTo>
                      <a:pt x="0" y="0"/>
                    </a:moveTo>
                    <a:lnTo>
                      <a:pt x="1" y="2"/>
                    </a:lnTo>
                    <a:lnTo>
                      <a:pt x="4" y="4"/>
                    </a:lnTo>
                    <a:lnTo>
                      <a:pt x="6" y="6"/>
                    </a:lnTo>
                    <a:lnTo>
                      <a:pt x="10" y="7"/>
                    </a:lnTo>
                    <a:lnTo>
                      <a:pt x="133" y="57"/>
                    </a:lnTo>
                    <a:lnTo>
                      <a:pt x="137" y="61"/>
                    </a:lnTo>
                    <a:lnTo>
                      <a:pt x="140" y="61"/>
                    </a:lnTo>
                    <a:lnTo>
                      <a:pt x="141" y="65"/>
                    </a:lnTo>
                    <a:lnTo>
                      <a:pt x="141" y="66"/>
                    </a:lnTo>
                    <a:lnTo>
                      <a:pt x="142" y="71"/>
                    </a:lnTo>
                    <a:lnTo>
                      <a:pt x="137" y="71"/>
                    </a:lnTo>
                    <a:lnTo>
                      <a:pt x="12" y="59"/>
                    </a:lnTo>
                    <a:lnTo>
                      <a:pt x="7" y="59"/>
                    </a:lnTo>
                    <a:lnTo>
                      <a:pt x="6" y="59"/>
                    </a:lnTo>
                    <a:lnTo>
                      <a:pt x="4" y="59"/>
                    </a:lnTo>
                    <a:lnTo>
                      <a:pt x="1" y="59"/>
                    </a:lnTo>
                    <a:lnTo>
                      <a:pt x="0" y="61"/>
                    </a:lnTo>
                  </a:path>
                </a:pathLst>
              </a:custGeom>
              <a:noFill/>
              <a:ln w="25400" cap="rnd" cmpd="sng">
                <a:solidFill>
                  <a:srgbClr val="FF993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 sz="1200" b="0"/>
              </a:p>
            </p:txBody>
          </p:sp>
          <p:sp>
            <p:nvSpPr>
              <p:cNvPr id="76" name="Freeform 44"/>
              <p:cNvSpPr>
                <a:spLocks noChangeAspect="1"/>
              </p:cNvSpPr>
              <p:nvPr/>
            </p:nvSpPr>
            <p:spPr bwMode="auto">
              <a:xfrm>
                <a:off x="1326" y="1131"/>
                <a:ext cx="144" cy="76"/>
              </a:xfrm>
              <a:custGeom>
                <a:avLst/>
                <a:gdLst>
                  <a:gd name="T0" fmla="*/ 0 w 144"/>
                  <a:gd name="T1" fmla="*/ 0 h 76"/>
                  <a:gd name="T2" fmla="*/ 0 w 144"/>
                  <a:gd name="T3" fmla="*/ 3 h 76"/>
                  <a:gd name="T4" fmla="*/ 2 w 144"/>
                  <a:gd name="T5" fmla="*/ 7 h 76"/>
                  <a:gd name="T6" fmla="*/ 7 w 144"/>
                  <a:gd name="T7" fmla="*/ 9 h 76"/>
                  <a:gd name="T8" fmla="*/ 10 w 144"/>
                  <a:gd name="T9" fmla="*/ 11 h 76"/>
                  <a:gd name="T10" fmla="*/ 133 w 144"/>
                  <a:gd name="T11" fmla="*/ 59 h 76"/>
                  <a:gd name="T12" fmla="*/ 136 w 144"/>
                  <a:gd name="T13" fmla="*/ 63 h 76"/>
                  <a:gd name="T14" fmla="*/ 139 w 144"/>
                  <a:gd name="T15" fmla="*/ 65 h 76"/>
                  <a:gd name="T16" fmla="*/ 143 w 144"/>
                  <a:gd name="T17" fmla="*/ 67 h 76"/>
                  <a:gd name="T18" fmla="*/ 143 w 144"/>
                  <a:gd name="T19" fmla="*/ 71 h 76"/>
                  <a:gd name="T20" fmla="*/ 141 w 144"/>
                  <a:gd name="T21" fmla="*/ 74 h 76"/>
                  <a:gd name="T22" fmla="*/ 138 w 144"/>
                  <a:gd name="T23" fmla="*/ 75 h 76"/>
                  <a:gd name="T24" fmla="*/ 9 w 144"/>
                  <a:gd name="T25" fmla="*/ 63 h 76"/>
                  <a:gd name="T26" fmla="*/ 6 w 144"/>
                  <a:gd name="T27" fmla="*/ 62 h 76"/>
                  <a:gd name="T28" fmla="*/ 6 w 144"/>
                  <a:gd name="T29" fmla="*/ 63 h 76"/>
                  <a:gd name="T30" fmla="*/ 3 w 144"/>
                  <a:gd name="T31" fmla="*/ 62 h 76"/>
                  <a:gd name="T32" fmla="*/ 0 w 144"/>
                  <a:gd name="T33" fmla="*/ 64 h 76"/>
                  <a:gd name="T34" fmla="*/ 0 w 144"/>
                  <a:gd name="T35" fmla="*/ 66 h 7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44"/>
                  <a:gd name="T55" fmla="*/ 0 h 76"/>
                  <a:gd name="T56" fmla="*/ 144 w 144"/>
                  <a:gd name="T57" fmla="*/ 76 h 7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44" h="76">
                    <a:moveTo>
                      <a:pt x="0" y="0"/>
                    </a:moveTo>
                    <a:lnTo>
                      <a:pt x="0" y="3"/>
                    </a:lnTo>
                    <a:lnTo>
                      <a:pt x="2" y="7"/>
                    </a:lnTo>
                    <a:lnTo>
                      <a:pt x="7" y="9"/>
                    </a:lnTo>
                    <a:lnTo>
                      <a:pt x="10" y="11"/>
                    </a:lnTo>
                    <a:lnTo>
                      <a:pt x="133" y="59"/>
                    </a:lnTo>
                    <a:lnTo>
                      <a:pt x="136" y="63"/>
                    </a:lnTo>
                    <a:lnTo>
                      <a:pt x="139" y="65"/>
                    </a:lnTo>
                    <a:lnTo>
                      <a:pt x="143" y="67"/>
                    </a:lnTo>
                    <a:lnTo>
                      <a:pt x="143" y="71"/>
                    </a:lnTo>
                    <a:lnTo>
                      <a:pt x="141" y="74"/>
                    </a:lnTo>
                    <a:lnTo>
                      <a:pt x="138" y="75"/>
                    </a:lnTo>
                    <a:lnTo>
                      <a:pt x="9" y="63"/>
                    </a:lnTo>
                    <a:lnTo>
                      <a:pt x="6" y="62"/>
                    </a:lnTo>
                    <a:lnTo>
                      <a:pt x="6" y="63"/>
                    </a:lnTo>
                    <a:lnTo>
                      <a:pt x="3" y="62"/>
                    </a:lnTo>
                    <a:lnTo>
                      <a:pt x="0" y="64"/>
                    </a:lnTo>
                    <a:lnTo>
                      <a:pt x="0" y="66"/>
                    </a:lnTo>
                  </a:path>
                </a:pathLst>
              </a:custGeom>
              <a:noFill/>
              <a:ln w="25400" cap="rnd" cmpd="sng">
                <a:solidFill>
                  <a:srgbClr val="FF993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 sz="1200" b="0"/>
              </a:p>
            </p:txBody>
          </p:sp>
          <p:sp>
            <p:nvSpPr>
              <p:cNvPr id="77" name="Freeform 45"/>
              <p:cNvSpPr>
                <a:spLocks noChangeAspect="1"/>
              </p:cNvSpPr>
              <p:nvPr/>
            </p:nvSpPr>
            <p:spPr bwMode="auto">
              <a:xfrm>
                <a:off x="1325" y="1202"/>
                <a:ext cx="144" cy="70"/>
              </a:xfrm>
              <a:custGeom>
                <a:avLst/>
                <a:gdLst>
                  <a:gd name="T0" fmla="*/ 0 w 144"/>
                  <a:gd name="T1" fmla="*/ 0 h 70"/>
                  <a:gd name="T2" fmla="*/ 0 w 144"/>
                  <a:gd name="T3" fmla="*/ 0 h 70"/>
                  <a:gd name="T4" fmla="*/ 4 w 144"/>
                  <a:gd name="T5" fmla="*/ 4 h 70"/>
                  <a:gd name="T6" fmla="*/ 6 w 144"/>
                  <a:gd name="T7" fmla="*/ 6 h 70"/>
                  <a:gd name="T8" fmla="*/ 11 w 144"/>
                  <a:gd name="T9" fmla="*/ 7 h 70"/>
                  <a:gd name="T10" fmla="*/ 131 w 144"/>
                  <a:gd name="T11" fmla="*/ 54 h 70"/>
                  <a:gd name="T12" fmla="*/ 136 w 144"/>
                  <a:gd name="T13" fmla="*/ 58 h 70"/>
                  <a:gd name="T14" fmla="*/ 139 w 144"/>
                  <a:gd name="T15" fmla="*/ 59 h 70"/>
                  <a:gd name="T16" fmla="*/ 143 w 144"/>
                  <a:gd name="T17" fmla="*/ 63 h 70"/>
                  <a:gd name="T18" fmla="*/ 143 w 144"/>
                  <a:gd name="T19" fmla="*/ 66 h 70"/>
                  <a:gd name="T20" fmla="*/ 140 w 144"/>
                  <a:gd name="T21" fmla="*/ 69 h 70"/>
                  <a:gd name="T22" fmla="*/ 138 w 144"/>
                  <a:gd name="T23" fmla="*/ 69 h 70"/>
                  <a:gd name="T24" fmla="*/ 11 w 144"/>
                  <a:gd name="T25" fmla="*/ 57 h 70"/>
                  <a:gd name="T26" fmla="*/ 7 w 144"/>
                  <a:gd name="T27" fmla="*/ 58 h 70"/>
                  <a:gd name="T28" fmla="*/ 4 w 144"/>
                  <a:gd name="T29" fmla="*/ 57 h 70"/>
                  <a:gd name="T30" fmla="*/ 1 w 144"/>
                  <a:gd name="T31" fmla="*/ 57 h 70"/>
                  <a:gd name="T32" fmla="*/ 1 w 144"/>
                  <a:gd name="T33" fmla="*/ 59 h 70"/>
                  <a:gd name="T34" fmla="*/ 0 w 144"/>
                  <a:gd name="T35" fmla="*/ 62 h 70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44"/>
                  <a:gd name="T55" fmla="*/ 0 h 70"/>
                  <a:gd name="T56" fmla="*/ 144 w 144"/>
                  <a:gd name="T57" fmla="*/ 70 h 70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44" h="70">
                    <a:moveTo>
                      <a:pt x="0" y="0"/>
                    </a:moveTo>
                    <a:lnTo>
                      <a:pt x="0" y="0"/>
                    </a:lnTo>
                    <a:lnTo>
                      <a:pt x="4" y="4"/>
                    </a:lnTo>
                    <a:lnTo>
                      <a:pt x="6" y="6"/>
                    </a:lnTo>
                    <a:lnTo>
                      <a:pt x="11" y="7"/>
                    </a:lnTo>
                    <a:lnTo>
                      <a:pt x="131" y="54"/>
                    </a:lnTo>
                    <a:lnTo>
                      <a:pt x="136" y="58"/>
                    </a:lnTo>
                    <a:lnTo>
                      <a:pt x="139" y="59"/>
                    </a:lnTo>
                    <a:lnTo>
                      <a:pt x="143" y="63"/>
                    </a:lnTo>
                    <a:lnTo>
                      <a:pt x="143" y="66"/>
                    </a:lnTo>
                    <a:lnTo>
                      <a:pt x="140" y="69"/>
                    </a:lnTo>
                    <a:lnTo>
                      <a:pt x="138" y="69"/>
                    </a:lnTo>
                    <a:lnTo>
                      <a:pt x="11" y="57"/>
                    </a:lnTo>
                    <a:lnTo>
                      <a:pt x="7" y="58"/>
                    </a:lnTo>
                    <a:lnTo>
                      <a:pt x="4" y="57"/>
                    </a:lnTo>
                    <a:lnTo>
                      <a:pt x="1" y="57"/>
                    </a:lnTo>
                    <a:lnTo>
                      <a:pt x="1" y="59"/>
                    </a:lnTo>
                    <a:lnTo>
                      <a:pt x="0" y="62"/>
                    </a:lnTo>
                  </a:path>
                </a:pathLst>
              </a:custGeom>
              <a:noFill/>
              <a:ln w="25400" cap="rnd" cmpd="sng">
                <a:solidFill>
                  <a:srgbClr val="FF993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 sz="1200" b="0"/>
              </a:p>
            </p:txBody>
          </p:sp>
          <p:sp>
            <p:nvSpPr>
              <p:cNvPr id="78" name="Freeform 46"/>
              <p:cNvSpPr>
                <a:spLocks noChangeAspect="1"/>
              </p:cNvSpPr>
              <p:nvPr/>
            </p:nvSpPr>
            <p:spPr bwMode="auto">
              <a:xfrm>
                <a:off x="1327" y="1260"/>
                <a:ext cx="142" cy="76"/>
              </a:xfrm>
              <a:custGeom>
                <a:avLst/>
                <a:gdLst>
                  <a:gd name="T0" fmla="*/ 0 w 142"/>
                  <a:gd name="T1" fmla="*/ 0 h 76"/>
                  <a:gd name="T2" fmla="*/ 0 w 142"/>
                  <a:gd name="T3" fmla="*/ 4 h 76"/>
                  <a:gd name="T4" fmla="*/ 3 w 142"/>
                  <a:gd name="T5" fmla="*/ 7 h 76"/>
                  <a:gd name="T6" fmla="*/ 6 w 142"/>
                  <a:gd name="T7" fmla="*/ 8 h 76"/>
                  <a:gd name="T8" fmla="*/ 11 w 142"/>
                  <a:gd name="T9" fmla="*/ 11 h 76"/>
                  <a:gd name="T10" fmla="*/ 132 w 142"/>
                  <a:gd name="T11" fmla="*/ 61 h 76"/>
                  <a:gd name="T12" fmla="*/ 137 w 142"/>
                  <a:gd name="T13" fmla="*/ 64 h 76"/>
                  <a:gd name="T14" fmla="*/ 137 w 142"/>
                  <a:gd name="T15" fmla="*/ 65 h 76"/>
                  <a:gd name="T16" fmla="*/ 140 w 142"/>
                  <a:gd name="T17" fmla="*/ 68 h 76"/>
                  <a:gd name="T18" fmla="*/ 141 w 142"/>
                  <a:gd name="T19" fmla="*/ 71 h 76"/>
                  <a:gd name="T20" fmla="*/ 139 w 142"/>
                  <a:gd name="T21" fmla="*/ 74 h 76"/>
                  <a:gd name="T22" fmla="*/ 136 w 142"/>
                  <a:gd name="T23" fmla="*/ 75 h 76"/>
                  <a:gd name="T24" fmla="*/ 11 w 142"/>
                  <a:gd name="T25" fmla="*/ 62 h 76"/>
                  <a:gd name="T26" fmla="*/ 8 w 142"/>
                  <a:gd name="T27" fmla="*/ 62 h 76"/>
                  <a:gd name="T28" fmla="*/ 6 w 142"/>
                  <a:gd name="T29" fmla="*/ 62 h 76"/>
                  <a:gd name="T30" fmla="*/ 4 w 142"/>
                  <a:gd name="T31" fmla="*/ 62 h 76"/>
                  <a:gd name="T32" fmla="*/ 2 w 142"/>
                  <a:gd name="T33" fmla="*/ 63 h 76"/>
                  <a:gd name="T34" fmla="*/ 2 w 142"/>
                  <a:gd name="T35" fmla="*/ 66 h 7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42"/>
                  <a:gd name="T55" fmla="*/ 0 h 76"/>
                  <a:gd name="T56" fmla="*/ 142 w 142"/>
                  <a:gd name="T57" fmla="*/ 76 h 7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42" h="76">
                    <a:moveTo>
                      <a:pt x="0" y="0"/>
                    </a:moveTo>
                    <a:lnTo>
                      <a:pt x="0" y="4"/>
                    </a:lnTo>
                    <a:lnTo>
                      <a:pt x="3" y="7"/>
                    </a:lnTo>
                    <a:lnTo>
                      <a:pt x="6" y="8"/>
                    </a:lnTo>
                    <a:lnTo>
                      <a:pt x="11" y="11"/>
                    </a:lnTo>
                    <a:lnTo>
                      <a:pt x="132" y="61"/>
                    </a:lnTo>
                    <a:lnTo>
                      <a:pt x="137" y="64"/>
                    </a:lnTo>
                    <a:lnTo>
                      <a:pt x="137" y="65"/>
                    </a:lnTo>
                    <a:lnTo>
                      <a:pt x="140" y="68"/>
                    </a:lnTo>
                    <a:lnTo>
                      <a:pt x="141" y="71"/>
                    </a:lnTo>
                    <a:lnTo>
                      <a:pt x="139" y="74"/>
                    </a:lnTo>
                    <a:lnTo>
                      <a:pt x="136" y="75"/>
                    </a:lnTo>
                    <a:lnTo>
                      <a:pt x="11" y="62"/>
                    </a:lnTo>
                    <a:lnTo>
                      <a:pt x="8" y="62"/>
                    </a:lnTo>
                    <a:lnTo>
                      <a:pt x="6" y="62"/>
                    </a:lnTo>
                    <a:lnTo>
                      <a:pt x="4" y="62"/>
                    </a:lnTo>
                    <a:lnTo>
                      <a:pt x="2" y="63"/>
                    </a:lnTo>
                    <a:lnTo>
                      <a:pt x="2" y="66"/>
                    </a:lnTo>
                  </a:path>
                </a:pathLst>
              </a:custGeom>
              <a:noFill/>
              <a:ln w="25400" cap="rnd" cmpd="sng">
                <a:solidFill>
                  <a:srgbClr val="FF993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 sz="1200" b="0"/>
              </a:p>
            </p:txBody>
          </p:sp>
          <p:sp>
            <p:nvSpPr>
              <p:cNvPr id="79" name="Freeform 47"/>
              <p:cNvSpPr>
                <a:spLocks noChangeAspect="1"/>
              </p:cNvSpPr>
              <p:nvPr/>
            </p:nvSpPr>
            <p:spPr bwMode="auto">
              <a:xfrm>
                <a:off x="1326" y="1328"/>
                <a:ext cx="142" cy="74"/>
              </a:xfrm>
              <a:custGeom>
                <a:avLst/>
                <a:gdLst>
                  <a:gd name="T0" fmla="*/ 0 w 142"/>
                  <a:gd name="T1" fmla="*/ 0 h 74"/>
                  <a:gd name="T2" fmla="*/ 2 w 142"/>
                  <a:gd name="T3" fmla="*/ 2 h 74"/>
                  <a:gd name="T4" fmla="*/ 4 w 142"/>
                  <a:gd name="T5" fmla="*/ 4 h 74"/>
                  <a:gd name="T6" fmla="*/ 4 w 142"/>
                  <a:gd name="T7" fmla="*/ 5 h 74"/>
                  <a:gd name="T8" fmla="*/ 10 w 142"/>
                  <a:gd name="T9" fmla="*/ 8 h 74"/>
                  <a:gd name="T10" fmla="*/ 129 w 142"/>
                  <a:gd name="T11" fmla="*/ 57 h 74"/>
                  <a:gd name="T12" fmla="*/ 136 w 142"/>
                  <a:gd name="T13" fmla="*/ 59 h 74"/>
                  <a:gd name="T14" fmla="*/ 138 w 142"/>
                  <a:gd name="T15" fmla="*/ 62 h 74"/>
                  <a:gd name="T16" fmla="*/ 139 w 142"/>
                  <a:gd name="T17" fmla="*/ 66 h 74"/>
                  <a:gd name="T18" fmla="*/ 141 w 142"/>
                  <a:gd name="T19" fmla="*/ 68 h 74"/>
                  <a:gd name="T20" fmla="*/ 140 w 142"/>
                  <a:gd name="T21" fmla="*/ 70 h 74"/>
                  <a:gd name="T22" fmla="*/ 136 w 142"/>
                  <a:gd name="T23" fmla="*/ 73 h 74"/>
                  <a:gd name="T24" fmla="*/ 12 w 142"/>
                  <a:gd name="T25" fmla="*/ 59 h 74"/>
                  <a:gd name="T26" fmla="*/ 8 w 142"/>
                  <a:gd name="T27" fmla="*/ 59 h 74"/>
                  <a:gd name="T28" fmla="*/ 4 w 142"/>
                  <a:gd name="T29" fmla="*/ 59 h 74"/>
                  <a:gd name="T30" fmla="*/ 3 w 142"/>
                  <a:gd name="T31" fmla="*/ 59 h 74"/>
                  <a:gd name="T32" fmla="*/ 3 w 142"/>
                  <a:gd name="T33" fmla="*/ 61 h 74"/>
                  <a:gd name="T34" fmla="*/ 2 w 142"/>
                  <a:gd name="T35" fmla="*/ 64 h 74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42"/>
                  <a:gd name="T55" fmla="*/ 0 h 74"/>
                  <a:gd name="T56" fmla="*/ 142 w 142"/>
                  <a:gd name="T57" fmla="*/ 74 h 74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42" h="74">
                    <a:moveTo>
                      <a:pt x="0" y="0"/>
                    </a:moveTo>
                    <a:lnTo>
                      <a:pt x="2" y="2"/>
                    </a:lnTo>
                    <a:lnTo>
                      <a:pt x="4" y="4"/>
                    </a:lnTo>
                    <a:lnTo>
                      <a:pt x="4" y="5"/>
                    </a:lnTo>
                    <a:lnTo>
                      <a:pt x="10" y="8"/>
                    </a:lnTo>
                    <a:lnTo>
                      <a:pt x="129" y="57"/>
                    </a:lnTo>
                    <a:lnTo>
                      <a:pt x="136" y="59"/>
                    </a:lnTo>
                    <a:lnTo>
                      <a:pt x="138" y="62"/>
                    </a:lnTo>
                    <a:lnTo>
                      <a:pt x="139" y="66"/>
                    </a:lnTo>
                    <a:lnTo>
                      <a:pt x="141" y="68"/>
                    </a:lnTo>
                    <a:lnTo>
                      <a:pt x="140" y="70"/>
                    </a:lnTo>
                    <a:lnTo>
                      <a:pt x="136" y="73"/>
                    </a:lnTo>
                    <a:lnTo>
                      <a:pt x="12" y="59"/>
                    </a:lnTo>
                    <a:lnTo>
                      <a:pt x="8" y="59"/>
                    </a:lnTo>
                    <a:lnTo>
                      <a:pt x="4" y="59"/>
                    </a:lnTo>
                    <a:lnTo>
                      <a:pt x="3" y="59"/>
                    </a:lnTo>
                    <a:lnTo>
                      <a:pt x="3" y="61"/>
                    </a:lnTo>
                    <a:lnTo>
                      <a:pt x="2" y="64"/>
                    </a:lnTo>
                  </a:path>
                </a:pathLst>
              </a:custGeom>
              <a:noFill/>
              <a:ln w="25400" cap="rnd" cmpd="sng">
                <a:solidFill>
                  <a:srgbClr val="FF993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 sz="1200" b="0"/>
              </a:p>
            </p:txBody>
          </p:sp>
          <p:sp>
            <p:nvSpPr>
              <p:cNvPr id="80" name="Freeform 48"/>
              <p:cNvSpPr>
                <a:spLocks noChangeAspect="1"/>
              </p:cNvSpPr>
              <p:nvPr/>
            </p:nvSpPr>
            <p:spPr bwMode="auto">
              <a:xfrm>
                <a:off x="1326" y="1391"/>
                <a:ext cx="142" cy="73"/>
              </a:xfrm>
              <a:custGeom>
                <a:avLst/>
                <a:gdLst>
                  <a:gd name="T0" fmla="*/ 0 w 142"/>
                  <a:gd name="T1" fmla="*/ 0 h 73"/>
                  <a:gd name="T2" fmla="*/ 0 w 142"/>
                  <a:gd name="T3" fmla="*/ 3 h 73"/>
                  <a:gd name="T4" fmla="*/ 1 w 142"/>
                  <a:gd name="T5" fmla="*/ 7 h 73"/>
                  <a:gd name="T6" fmla="*/ 5 w 142"/>
                  <a:gd name="T7" fmla="*/ 9 h 73"/>
                  <a:gd name="T8" fmla="*/ 11 w 142"/>
                  <a:gd name="T9" fmla="*/ 10 h 73"/>
                  <a:gd name="T10" fmla="*/ 129 w 142"/>
                  <a:gd name="T11" fmla="*/ 59 h 73"/>
                  <a:gd name="T12" fmla="*/ 137 w 142"/>
                  <a:gd name="T13" fmla="*/ 61 h 73"/>
                  <a:gd name="T14" fmla="*/ 138 w 142"/>
                  <a:gd name="T15" fmla="*/ 63 h 73"/>
                  <a:gd name="T16" fmla="*/ 141 w 142"/>
                  <a:gd name="T17" fmla="*/ 67 h 73"/>
                  <a:gd name="T18" fmla="*/ 141 w 142"/>
                  <a:gd name="T19" fmla="*/ 69 h 73"/>
                  <a:gd name="T20" fmla="*/ 140 w 142"/>
                  <a:gd name="T21" fmla="*/ 72 h 73"/>
                  <a:gd name="T22" fmla="*/ 135 w 142"/>
                  <a:gd name="T23" fmla="*/ 72 h 73"/>
                  <a:gd name="T24" fmla="*/ 73 w 142"/>
                  <a:gd name="T25" fmla="*/ 65 h 73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42"/>
                  <a:gd name="T40" fmla="*/ 0 h 73"/>
                  <a:gd name="T41" fmla="*/ 142 w 142"/>
                  <a:gd name="T42" fmla="*/ 73 h 73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42" h="73">
                    <a:moveTo>
                      <a:pt x="0" y="0"/>
                    </a:moveTo>
                    <a:lnTo>
                      <a:pt x="0" y="3"/>
                    </a:lnTo>
                    <a:lnTo>
                      <a:pt x="1" y="7"/>
                    </a:lnTo>
                    <a:lnTo>
                      <a:pt x="5" y="9"/>
                    </a:lnTo>
                    <a:lnTo>
                      <a:pt x="11" y="10"/>
                    </a:lnTo>
                    <a:lnTo>
                      <a:pt x="129" y="59"/>
                    </a:lnTo>
                    <a:lnTo>
                      <a:pt x="137" y="61"/>
                    </a:lnTo>
                    <a:lnTo>
                      <a:pt x="138" y="63"/>
                    </a:lnTo>
                    <a:lnTo>
                      <a:pt x="141" y="67"/>
                    </a:lnTo>
                    <a:lnTo>
                      <a:pt x="141" y="69"/>
                    </a:lnTo>
                    <a:lnTo>
                      <a:pt x="140" y="72"/>
                    </a:lnTo>
                    <a:lnTo>
                      <a:pt x="135" y="72"/>
                    </a:lnTo>
                    <a:lnTo>
                      <a:pt x="73" y="65"/>
                    </a:lnTo>
                  </a:path>
                </a:pathLst>
              </a:custGeom>
              <a:noFill/>
              <a:ln w="25400" cap="rnd" cmpd="sng">
                <a:solidFill>
                  <a:srgbClr val="FF993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 sz="1200" b="0"/>
              </a:p>
            </p:txBody>
          </p:sp>
        </p:grpSp>
        <p:sp>
          <p:nvSpPr>
            <p:cNvPr id="81" name="Line 49"/>
            <p:cNvSpPr>
              <a:spLocks noChangeShapeType="1"/>
            </p:cNvSpPr>
            <p:nvPr/>
          </p:nvSpPr>
          <p:spPr bwMode="auto">
            <a:xfrm flipV="1">
              <a:off x="1477963" y="1604963"/>
              <a:ext cx="304800" cy="609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200" b="0"/>
            </a:p>
          </p:txBody>
        </p:sp>
        <p:sp>
          <p:nvSpPr>
            <p:cNvPr id="82" name="Line 50"/>
            <p:cNvSpPr>
              <a:spLocks noChangeShapeType="1"/>
            </p:cNvSpPr>
            <p:nvPr/>
          </p:nvSpPr>
          <p:spPr bwMode="auto">
            <a:xfrm rot="18742695" flipV="1">
              <a:off x="2767013" y="1598613"/>
              <a:ext cx="303212" cy="6143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200" b="0"/>
            </a:p>
          </p:txBody>
        </p:sp>
        <p:sp>
          <p:nvSpPr>
            <p:cNvPr id="83" name="Line 51"/>
            <p:cNvSpPr>
              <a:spLocks noChangeShapeType="1"/>
            </p:cNvSpPr>
            <p:nvPr/>
          </p:nvSpPr>
          <p:spPr bwMode="auto">
            <a:xfrm rot="12777622" flipV="1">
              <a:off x="3529013" y="2390775"/>
              <a:ext cx="685800" cy="228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200" b="0"/>
            </a:p>
          </p:txBody>
        </p:sp>
        <p:sp>
          <p:nvSpPr>
            <p:cNvPr id="84" name="Freeform 52"/>
            <p:cNvSpPr>
              <a:spLocks/>
            </p:cNvSpPr>
            <p:nvPr/>
          </p:nvSpPr>
          <p:spPr bwMode="auto">
            <a:xfrm>
              <a:off x="415925" y="954088"/>
              <a:ext cx="1439863" cy="441325"/>
            </a:xfrm>
            <a:custGeom>
              <a:avLst/>
              <a:gdLst>
                <a:gd name="T0" fmla="*/ 0 w 672"/>
                <a:gd name="T1" fmla="*/ 2147483647 h 144"/>
                <a:gd name="T2" fmla="*/ 2147483647 w 672"/>
                <a:gd name="T3" fmla="*/ 2147483647 h 144"/>
                <a:gd name="T4" fmla="*/ 2147483647 w 672"/>
                <a:gd name="T5" fmla="*/ 0 h 144"/>
                <a:gd name="T6" fmla="*/ 0 60000 65536"/>
                <a:gd name="T7" fmla="*/ 0 60000 65536"/>
                <a:gd name="T8" fmla="*/ 0 60000 65536"/>
                <a:gd name="T9" fmla="*/ 0 w 672"/>
                <a:gd name="T10" fmla="*/ 0 h 144"/>
                <a:gd name="T11" fmla="*/ 672 w 672"/>
                <a:gd name="T12" fmla="*/ 144 h 14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672" h="144">
                  <a:moveTo>
                    <a:pt x="0" y="144"/>
                  </a:moveTo>
                  <a:lnTo>
                    <a:pt x="432" y="96"/>
                  </a:lnTo>
                  <a:lnTo>
                    <a:pt x="672" y="0"/>
                  </a:ln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 type="none" w="med" len="med"/>
              <a:tailEnd type="triangle" w="med" len="med"/>
            </a:ln>
          </p:spPr>
          <p:txBody>
            <a:bodyPr/>
            <a:lstStyle/>
            <a:p>
              <a:endParaRPr lang="en-US" sz="1200" b="0"/>
            </a:p>
          </p:txBody>
        </p:sp>
        <p:sp>
          <p:nvSpPr>
            <p:cNvPr id="85" name="Text Box 53"/>
            <p:cNvSpPr txBox="1">
              <a:spLocks noChangeArrowheads="1"/>
            </p:cNvSpPr>
            <p:nvPr/>
          </p:nvSpPr>
          <p:spPr bwMode="auto">
            <a:xfrm>
              <a:off x="1568450" y="559635"/>
              <a:ext cx="312907" cy="277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/>
                <a:t>e’</a:t>
              </a:r>
            </a:p>
          </p:txBody>
        </p:sp>
        <p:sp>
          <p:nvSpPr>
            <p:cNvPr id="86" name="Line 54"/>
            <p:cNvSpPr>
              <a:spLocks noChangeShapeType="1"/>
            </p:cNvSpPr>
            <p:nvPr/>
          </p:nvSpPr>
          <p:spPr bwMode="auto">
            <a:xfrm flipV="1">
              <a:off x="487363" y="2489200"/>
              <a:ext cx="685800" cy="228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200" b="0"/>
            </a:p>
          </p:txBody>
        </p:sp>
        <p:sp>
          <p:nvSpPr>
            <p:cNvPr id="87" name="Line 55"/>
            <p:cNvSpPr>
              <a:spLocks noChangeShapeType="1"/>
            </p:cNvSpPr>
            <p:nvPr/>
          </p:nvSpPr>
          <p:spPr bwMode="auto">
            <a:xfrm rot="12777622" flipV="1">
              <a:off x="3513138" y="2425700"/>
              <a:ext cx="685800" cy="228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200" b="0"/>
            </a:p>
          </p:txBody>
        </p:sp>
        <p:grpSp>
          <p:nvGrpSpPr>
            <p:cNvPr id="88" name="Group 56"/>
            <p:cNvGrpSpPr>
              <a:grpSpLocks/>
            </p:cNvGrpSpPr>
            <p:nvPr/>
          </p:nvGrpSpPr>
          <p:grpSpPr bwMode="auto">
            <a:xfrm>
              <a:off x="333376" y="903287"/>
              <a:ext cx="3878263" cy="1865311"/>
              <a:chOff x="210" y="767"/>
              <a:chExt cx="2443" cy="1175"/>
            </a:xfrm>
          </p:grpSpPr>
          <p:sp>
            <p:nvSpPr>
              <p:cNvPr id="89" name="Freeform 57"/>
              <p:cNvSpPr>
                <a:spLocks/>
              </p:cNvSpPr>
              <p:nvPr/>
            </p:nvSpPr>
            <p:spPr bwMode="auto">
              <a:xfrm>
                <a:off x="1027" y="1017"/>
                <a:ext cx="758" cy="66"/>
              </a:xfrm>
              <a:custGeom>
                <a:avLst/>
                <a:gdLst>
                  <a:gd name="T0" fmla="*/ 0 w 1200"/>
                  <a:gd name="T1" fmla="*/ 124910 h 48"/>
                  <a:gd name="T2" fmla="*/ 1 w 1200"/>
                  <a:gd name="T3" fmla="*/ 0 h 48"/>
                  <a:gd name="T4" fmla="*/ 1 w 1200"/>
                  <a:gd name="T5" fmla="*/ 124910 h 48"/>
                  <a:gd name="T6" fmla="*/ 0 60000 65536"/>
                  <a:gd name="T7" fmla="*/ 0 60000 65536"/>
                  <a:gd name="T8" fmla="*/ 0 60000 65536"/>
                  <a:gd name="T9" fmla="*/ 0 w 1200"/>
                  <a:gd name="T10" fmla="*/ 0 h 48"/>
                  <a:gd name="T11" fmla="*/ 1200 w 1200"/>
                  <a:gd name="T12" fmla="*/ 48 h 48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200" h="48">
                    <a:moveTo>
                      <a:pt x="0" y="48"/>
                    </a:moveTo>
                    <a:cubicBezTo>
                      <a:pt x="212" y="24"/>
                      <a:pt x="424" y="0"/>
                      <a:pt x="624" y="0"/>
                    </a:cubicBezTo>
                    <a:cubicBezTo>
                      <a:pt x="824" y="0"/>
                      <a:pt x="1012" y="24"/>
                      <a:pt x="1200" y="48"/>
                    </a:cubicBezTo>
                  </a:path>
                </a:pathLst>
              </a:custGeom>
              <a:noFill/>
              <a:ln w="9525" cap="flat">
                <a:solidFill>
                  <a:schemeClr val="tx1"/>
                </a:solidFill>
                <a:prstDash val="dash"/>
                <a:round/>
                <a:headEnd type="none" w="med" len="med"/>
                <a:tailEnd type="arrow" w="med" len="med"/>
              </a:ln>
            </p:spPr>
            <p:txBody>
              <a:bodyPr/>
              <a:lstStyle/>
              <a:p>
                <a:endParaRPr lang="en-US" sz="1200" b="0"/>
              </a:p>
            </p:txBody>
          </p:sp>
          <p:sp>
            <p:nvSpPr>
              <p:cNvPr id="90" name="Text Box 58"/>
              <p:cNvSpPr txBox="1">
                <a:spLocks noChangeArrowheads="1"/>
              </p:cNvSpPr>
              <p:nvPr/>
            </p:nvSpPr>
            <p:spPr bwMode="auto">
              <a:xfrm>
                <a:off x="1325" y="767"/>
                <a:ext cx="192" cy="17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200" b="0" dirty="0"/>
                  <a:t>t</a:t>
                </a:r>
              </a:p>
            </p:txBody>
          </p:sp>
          <p:sp>
            <p:nvSpPr>
              <p:cNvPr id="91" name="Line 59"/>
              <p:cNvSpPr>
                <a:spLocks noChangeShapeType="1"/>
              </p:cNvSpPr>
              <p:nvPr/>
            </p:nvSpPr>
            <p:spPr bwMode="auto">
              <a:xfrm flipV="1">
                <a:off x="1123" y="1207"/>
                <a:ext cx="623" cy="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1200" b="0"/>
              </a:p>
            </p:txBody>
          </p:sp>
          <p:grpSp>
            <p:nvGrpSpPr>
              <p:cNvPr id="92" name="Group 60"/>
              <p:cNvGrpSpPr>
                <a:grpSpLocks/>
              </p:cNvGrpSpPr>
              <p:nvPr/>
            </p:nvGrpSpPr>
            <p:grpSpPr bwMode="auto">
              <a:xfrm>
                <a:off x="210" y="792"/>
                <a:ext cx="2443" cy="1150"/>
                <a:chOff x="67" y="734"/>
                <a:chExt cx="2443" cy="1150"/>
              </a:xfrm>
            </p:grpSpPr>
            <p:sp>
              <p:nvSpPr>
                <p:cNvPr id="102" name="Text Box 61"/>
                <p:cNvSpPr txBox="1">
                  <a:spLocks noChangeArrowheads="1"/>
                </p:cNvSpPr>
                <p:nvPr/>
              </p:nvSpPr>
              <p:spPr bwMode="auto">
                <a:xfrm>
                  <a:off x="209" y="990"/>
                  <a:ext cx="971" cy="31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square">
                  <a:spAutoFit/>
                </a:bodyPr>
                <a:lstStyle/>
                <a:p>
                  <a:pPr algn="ctr">
                    <a:spcBef>
                      <a:spcPct val="50000"/>
                    </a:spcBef>
                  </a:pPr>
                  <a:r>
                    <a:rPr lang="en-US" sz="1200" b="0" dirty="0"/>
                    <a:t>(Q</a:t>
                  </a:r>
                  <a:r>
                    <a:rPr lang="en-US" sz="1200" b="0" baseline="30000" dirty="0"/>
                    <a:t>2</a:t>
                  </a:r>
                  <a:r>
                    <a:rPr lang="en-US" sz="1200" b="0" dirty="0"/>
                    <a:t>)</a:t>
                  </a:r>
                </a:p>
              </p:txBody>
            </p:sp>
            <p:sp>
              <p:nvSpPr>
                <p:cNvPr id="103" name="Text Box 62"/>
                <p:cNvSpPr txBox="1">
                  <a:spLocks noChangeArrowheads="1"/>
                </p:cNvSpPr>
                <p:nvPr/>
              </p:nvSpPr>
              <p:spPr bwMode="auto">
                <a:xfrm>
                  <a:off x="100" y="734"/>
                  <a:ext cx="170" cy="17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US" sz="1200" b="0" dirty="0"/>
                    <a:t>e</a:t>
                  </a:r>
                </a:p>
              </p:txBody>
            </p:sp>
            <p:sp>
              <p:nvSpPr>
                <p:cNvPr id="104" name="Text Box 63"/>
                <p:cNvSpPr txBox="1">
                  <a:spLocks noChangeArrowheads="1"/>
                </p:cNvSpPr>
                <p:nvPr/>
              </p:nvSpPr>
              <p:spPr bwMode="auto">
                <a:xfrm>
                  <a:off x="295" y="981"/>
                  <a:ext cx="194" cy="17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US" sz="1200" b="0" dirty="0">
                      <a:latin typeface="Symbol" pitchFamily="18" charset="2"/>
                    </a:rPr>
                    <a:t>g</a:t>
                  </a:r>
                  <a:r>
                    <a:rPr lang="en-US" sz="1200" b="0" dirty="0"/>
                    <a:t>*</a:t>
                  </a:r>
                </a:p>
              </p:txBody>
            </p:sp>
            <p:grpSp>
              <p:nvGrpSpPr>
                <p:cNvPr id="105" name="Group 64"/>
                <p:cNvGrpSpPr>
                  <a:grpSpLocks/>
                </p:cNvGrpSpPr>
                <p:nvPr/>
              </p:nvGrpSpPr>
              <p:grpSpPr bwMode="auto">
                <a:xfrm>
                  <a:off x="67" y="1267"/>
                  <a:ext cx="2443" cy="617"/>
                  <a:chOff x="67" y="1267"/>
                  <a:chExt cx="2443" cy="617"/>
                </a:xfrm>
              </p:grpSpPr>
              <p:sp>
                <p:nvSpPr>
                  <p:cNvPr id="106" name="Text Box 65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67" y="1274"/>
                    <a:ext cx="947" cy="312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square">
                    <a:spAutoFit/>
                  </a:bodyPr>
                  <a:lstStyle/>
                  <a:p>
                    <a:pPr algn="ctr">
                      <a:spcBef>
                        <a:spcPct val="50000"/>
                      </a:spcBef>
                    </a:pPr>
                    <a:r>
                      <a:rPr lang="en-US" sz="1200" b="0" dirty="0" err="1"/>
                      <a:t>x+ξ</a:t>
                    </a:r>
                    <a:r>
                      <a:rPr lang="en-US" sz="1200" b="0" dirty="0"/>
                      <a:t> </a:t>
                    </a:r>
                  </a:p>
                </p:txBody>
              </p:sp>
              <p:sp>
                <p:nvSpPr>
                  <p:cNvPr id="107" name="Text Box 66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666" y="1267"/>
                    <a:ext cx="476" cy="174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>
                    <a:spAutoFit/>
                  </a:bodyPr>
                  <a:lstStyle/>
                  <a:p>
                    <a:pPr algn="ctr">
                      <a:spcBef>
                        <a:spcPct val="50000"/>
                      </a:spcBef>
                    </a:pPr>
                    <a:r>
                      <a:rPr lang="en-US" sz="1200" b="0" dirty="0"/>
                      <a:t>x-ξ </a:t>
                    </a:r>
                  </a:p>
                </p:txBody>
              </p:sp>
              <p:sp>
                <p:nvSpPr>
                  <p:cNvPr id="108" name="Line 67"/>
                  <p:cNvSpPr>
                    <a:spLocks noChangeShapeType="1"/>
                  </p:cNvSpPr>
                  <p:nvPr/>
                </p:nvSpPr>
                <p:spPr bwMode="auto">
                  <a:xfrm rot="12777622" flipV="1">
                    <a:off x="2078" y="1692"/>
                    <a:ext cx="432" cy="144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 sz="1200" b="0"/>
                  </a:p>
                </p:txBody>
              </p:sp>
              <p:grpSp>
                <p:nvGrpSpPr>
                  <p:cNvPr id="111" name="Group 70"/>
                  <p:cNvGrpSpPr>
                    <a:grpSpLocks/>
                  </p:cNvGrpSpPr>
                  <p:nvPr/>
                </p:nvGrpSpPr>
                <p:grpSpPr bwMode="auto">
                  <a:xfrm>
                    <a:off x="159" y="1500"/>
                    <a:ext cx="1923" cy="384"/>
                    <a:chOff x="241" y="746"/>
                    <a:chExt cx="1923" cy="384"/>
                  </a:xfrm>
                </p:grpSpPr>
                <p:grpSp>
                  <p:nvGrpSpPr>
                    <p:cNvPr id="113" name="Group 71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241" y="746"/>
                      <a:ext cx="1923" cy="384"/>
                      <a:chOff x="241" y="746"/>
                      <a:chExt cx="1923" cy="384"/>
                    </a:xfrm>
                  </p:grpSpPr>
                  <p:sp>
                    <p:nvSpPr>
                      <p:cNvPr id="117" name="Oval 73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672" y="746"/>
                        <a:ext cx="1492" cy="384"/>
                      </a:xfrm>
                      <a:prstGeom prst="ellipse">
                        <a:avLst/>
                      </a:prstGeom>
                      <a:gradFill rotWithShape="0">
                        <a:gsLst>
                          <a:gs pos="0">
                            <a:srgbClr val="FF0000"/>
                          </a:gs>
                          <a:gs pos="100000">
                            <a:srgbClr val="760000"/>
                          </a:gs>
                        </a:gsLst>
                        <a:path path="shape">
                          <a:fillToRect l="50000" t="50000" r="50000" b="50000"/>
                        </a:path>
                      </a:gradFill>
                      <a:ln w="9525">
                        <a:solidFill>
                          <a:srgbClr val="FF0000"/>
                        </a:solidFill>
                        <a:round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endParaRPr lang="fr-FR" sz="1200" b="0"/>
                      </a:p>
                    </p:txBody>
                  </p:sp>
                  <p:sp>
                    <p:nvSpPr>
                      <p:cNvPr id="116" name="Line 76"/>
                      <p:cNvSpPr>
                        <a:spLocks noChangeShapeType="1"/>
                      </p:cNvSpPr>
                      <p:nvPr/>
                    </p:nvSpPr>
                    <p:spPr bwMode="auto">
                      <a:xfrm flipV="1">
                        <a:off x="241" y="927"/>
                        <a:ext cx="432" cy="144"/>
                      </a:xfrm>
                      <a:prstGeom prst="line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en-US" sz="1200" b="0"/>
                      </a:p>
                    </p:txBody>
                  </p:sp>
                </p:grpSp>
                <p:sp>
                  <p:nvSpPr>
                    <p:cNvPr id="114" name="Line 77"/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254" y="977"/>
                      <a:ext cx="432" cy="144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 sz="1200" b="0"/>
                    </a:p>
                  </p:txBody>
                </p:sp>
              </p:grpSp>
            </p:grpSp>
          </p:grpSp>
          <p:grpSp>
            <p:nvGrpSpPr>
              <p:cNvPr id="93" name="Group 79"/>
              <p:cNvGrpSpPr>
                <a:grpSpLocks noChangeAspect="1"/>
              </p:cNvGrpSpPr>
              <p:nvPr/>
            </p:nvGrpSpPr>
            <p:grpSpPr bwMode="auto">
              <a:xfrm rot="2775006">
                <a:off x="1832" y="895"/>
                <a:ext cx="81" cy="344"/>
                <a:chOff x="1324" y="1002"/>
                <a:chExt cx="146" cy="462"/>
              </a:xfrm>
            </p:grpSpPr>
            <p:sp>
              <p:nvSpPr>
                <p:cNvPr id="95" name="Freeform 80"/>
                <p:cNvSpPr>
                  <a:spLocks noChangeAspect="1"/>
                </p:cNvSpPr>
                <p:nvPr/>
              </p:nvSpPr>
              <p:spPr bwMode="auto">
                <a:xfrm>
                  <a:off x="1326" y="1002"/>
                  <a:ext cx="143" cy="75"/>
                </a:xfrm>
                <a:custGeom>
                  <a:avLst/>
                  <a:gdLst>
                    <a:gd name="T0" fmla="*/ 0 w 143"/>
                    <a:gd name="T1" fmla="*/ 0 h 75"/>
                    <a:gd name="T2" fmla="*/ 0 w 143"/>
                    <a:gd name="T3" fmla="*/ 4 h 75"/>
                    <a:gd name="T4" fmla="*/ 4 w 143"/>
                    <a:gd name="T5" fmla="*/ 7 h 75"/>
                    <a:gd name="T6" fmla="*/ 8 w 143"/>
                    <a:gd name="T7" fmla="*/ 9 h 75"/>
                    <a:gd name="T8" fmla="*/ 12 w 143"/>
                    <a:gd name="T9" fmla="*/ 11 h 75"/>
                    <a:gd name="T10" fmla="*/ 129 w 143"/>
                    <a:gd name="T11" fmla="*/ 58 h 75"/>
                    <a:gd name="T12" fmla="*/ 135 w 143"/>
                    <a:gd name="T13" fmla="*/ 60 h 75"/>
                    <a:gd name="T14" fmla="*/ 139 w 143"/>
                    <a:gd name="T15" fmla="*/ 63 h 75"/>
                    <a:gd name="T16" fmla="*/ 142 w 143"/>
                    <a:gd name="T17" fmla="*/ 65 h 75"/>
                    <a:gd name="T18" fmla="*/ 141 w 143"/>
                    <a:gd name="T19" fmla="*/ 69 h 75"/>
                    <a:gd name="T20" fmla="*/ 141 w 143"/>
                    <a:gd name="T21" fmla="*/ 71 h 75"/>
                    <a:gd name="T22" fmla="*/ 138 w 143"/>
                    <a:gd name="T23" fmla="*/ 74 h 75"/>
                    <a:gd name="T24" fmla="*/ 11 w 143"/>
                    <a:gd name="T25" fmla="*/ 60 h 75"/>
                    <a:gd name="T26" fmla="*/ 10 w 143"/>
                    <a:gd name="T27" fmla="*/ 61 h 75"/>
                    <a:gd name="T28" fmla="*/ 4 w 143"/>
                    <a:gd name="T29" fmla="*/ 59 h 75"/>
                    <a:gd name="T30" fmla="*/ 4 w 143"/>
                    <a:gd name="T31" fmla="*/ 60 h 75"/>
                    <a:gd name="T32" fmla="*/ 2 w 143"/>
                    <a:gd name="T33" fmla="*/ 62 h 75"/>
                    <a:gd name="T34" fmla="*/ 0 w 143"/>
                    <a:gd name="T35" fmla="*/ 65 h 75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143"/>
                    <a:gd name="T55" fmla="*/ 0 h 75"/>
                    <a:gd name="T56" fmla="*/ 143 w 143"/>
                    <a:gd name="T57" fmla="*/ 75 h 75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143" h="75">
                      <a:moveTo>
                        <a:pt x="0" y="0"/>
                      </a:moveTo>
                      <a:lnTo>
                        <a:pt x="0" y="4"/>
                      </a:lnTo>
                      <a:lnTo>
                        <a:pt x="4" y="7"/>
                      </a:lnTo>
                      <a:lnTo>
                        <a:pt x="8" y="9"/>
                      </a:lnTo>
                      <a:lnTo>
                        <a:pt x="12" y="11"/>
                      </a:lnTo>
                      <a:lnTo>
                        <a:pt x="129" y="58"/>
                      </a:lnTo>
                      <a:lnTo>
                        <a:pt x="135" y="60"/>
                      </a:lnTo>
                      <a:lnTo>
                        <a:pt x="139" y="63"/>
                      </a:lnTo>
                      <a:lnTo>
                        <a:pt x="142" y="65"/>
                      </a:lnTo>
                      <a:lnTo>
                        <a:pt x="141" y="69"/>
                      </a:lnTo>
                      <a:lnTo>
                        <a:pt x="141" y="71"/>
                      </a:lnTo>
                      <a:lnTo>
                        <a:pt x="138" y="74"/>
                      </a:lnTo>
                      <a:lnTo>
                        <a:pt x="11" y="60"/>
                      </a:lnTo>
                      <a:lnTo>
                        <a:pt x="10" y="61"/>
                      </a:lnTo>
                      <a:lnTo>
                        <a:pt x="4" y="59"/>
                      </a:lnTo>
                      <a:lnTo>
                        <a:pt x="4" y="60"/>
                      </a:lnTo>
                      <a:lnTo>
                        <a:pt x="2" y="62"/>
                      </a:lnTo>
                      <a:lnTo>
                        <a:pt x="0" y="65"/>
                      </a:lnTo>
                    </a:path>
                  </a:pathLst>
                </a:custGeom>
                <a:noFill/>
                <a:ln w="25400" cap="rnd" cmpd="sng">
                  <a:solidFill>
                    <a:srgbClr val="FF66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endParaRPr lang="en-US" sz="1200" b="0"/>
                </a:p>
              </p:txBody>
            </p:sp>
            <p:sp>
              <p:nvSpPr>
                <p:cNvPr id="96" name="Freeform 81"/>
                <p:cNvSpPr>
                  <a:spLocks noChangeAspect="1"/>
                </p:cNvSpPr>
                <p:nvPr/>
              </p:nvSpPr>
              <p:spPr bwMode="auto">
                <a:xfrm>
                  <a:off x="1324" y="1069"/>
                  <a:ext cx="143" cy="72"/>
                </a:xfrm>
                <a:custGeom>
                  <a:avLst/>
                  <a:gdLst>
                    <a:gd name="T0" fmla="*/ 0 w 143"/>
                    <a:gd name="T1" fmla="*/ 0 h 72"/>
                    <a:gd name="T2" fmla="*/ 1 w 143"/>
                    <a:gd name="T3" fmla="*/ 2 h 72"/>
                    <a:gd name="T4" fmla="*/ 4 w 143"/>
                    <a:gd name="T5" fmla="*/ 4 h 72"/>
                    <a:gd name="T6" fmla="*/ 6 w 143"/>
                    <a:gd name="T7" fmla="*/ 6 h 72"/>
                    <a:gd name="T8" fmla="*/ 10 w 143"/>
                    <a:gd name="T9" fmla="*/ 7 h 72"/>
                    <a:gd name="T10" fmla="*/ 133 w 143"/>
                    <a:gd name="T11" fmla="*/ 57 h 72"/>
                    <a:gd name="T12" fmla="*/ 137 w 143"/>
                    <a:gd name="T13" fmla="*/ 61 h 72"/>
                    <a:gd name="T14" fmla="*/ 140 w 143"/>
                    <a:gd name="T15" fmla="*/ 61 h 72"/>
                    <a:gd name="T16" fmla="*/ 141 w 143"/>
                    <a:gd name="T17" fmla="*/ 65 h 72"/>
                    <a:gd name="T18" fmla="*/ 141 w 143"/>
                    <a:gd name="T19" fmla="*/ 66 h 72"/>
                    <a:gd name="T20" fmla="*/ 142 w 143"/>
                    <a:gd name="T21" fmla="*/ 71 h 72"/>
                    <a:gd name="T22" fmla="*/ 137 w 143"/>
                    <a:gd name="T23" fmla="*/ 71 h 72"/>
                    <a:gd name="T24" fmla="*/ 12 w 143"/>
                    <a:gd name="T25" fmla="*/ 59 h 72"/>
                    <a:gd name="T26" fmla="*/ 7 w 143"/>
                    <a:gd name="T27" fmla="*/ 59 h 72"/>
                    <a:gd name="T28" fmla="*/ 6 w 143"/>
                    <a:gd name="T29" fmla="*/ 59 h 72"/>
                    <a:gd name="T30" fmla="*/ 4 w 143"/>
                    <a:gd name="T31" fmla="*/ 59 h 72"/>
                    <a:gd name="T32" fmla="*/ 1 w 143"/>
                    <a:gd name="T33" fmla="*/ 59 h 72"/>
                    <a:gd name="T34" fmla="*/ 0 w 143"/>
                    <a:gd name="T35" fmla="*/ 61 h 72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143"/>
                    <a:gd name="T55" fmla="*/ 0 h 72"/>
                    <a:gd name="T56" fmla="*/ 143 w 143"/>
                    <a:gd name="T57" fmla="*/ 72 h 72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143" h="72">
                      <a:moveTo>
                        <a:pt x="0" y="0"/>
                      </a:moveTo>
                      <a:lnTo>
                        <a:pt x="1" y="2"/>
                      </a:lnTo>
                      <a:lnTo>
                        <a:pt x="4" y="4"/>
                      </a:lnTo>
                      <a:lnTo>
                        <a:pt x="6" y="6"/>
                      </a:lnTo>
                      <a:lnTo>
                        <a:pt x="10" y="7"/>
                      </a:lnTo>
                      <a:lnTo>
                        <a:pt x="133" y="57"/>
                      </a:lnTo>
                      <a:lnTo>
                        <a:pt x="137" y="61"/>
                      </a:lnTo>
                      <a:lnTo>
                        <a:pt x="140" y="61"/>
                      </a:lnTo>
                      <a:lnTo>
                        <a:pt x="141" y="65"/>
                      </a:lnTo>
                      <a:lnTo>
                        <a:pt x="141" y="66"/>
                      </a:lnTo>
                      <a:lnTo>
                        <a:pt x="142" y="71"/>
                      </a:lnTo>
                      <a:lnTo>
                        <a:pt x="137" y="71"/>
                      </a:lnTo>
                      <a:lnTo>
                        <a:pt x="12" y="59"/>
                      </a:lnTo>
                      <a:lnTo>
                        <a:pt x="7" y="59"/>
                      </a:lnTo>
                      <a:lnTo>
                        <a:pt x="6" y="59"/>
                      </a:lnTo>
                      <a:lnTo>
                        <a:pt x="4" y="59"/>
                      </a:lnTo>
                      <a:lnTo>
                        <a:pt x="1" y="59"/>
                      </a:lnTo>
                      <a:lnTo>
                        <a:pt x="0" y="61"/>
                      </a:lnTo>
                    </a:path>
                  </a:pathLst>
                </a:custGeom>
                <a:noFill/>
                <a:ln w="25400" cap="rnd" cmpd="sng">
                  <a:solidFill>
                    <a:srgbClr val="FF66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endParaRPr lang="en-US" sz="1200" b="0"/>
                </a:p>
              </p:txBody>
            </p:sp>
            <p:sp>
              <p:nvSpPr>
                <p:cNvPr id="97" name="Freeform 82"/>
                <p:cNvSpPr>
                  <a:spLocks noChangeAspect="1"/>
                </p:cNvSpPr>
                <p:nvPr/>
              </p:nvSpPr>
              <p:spPr bwMode="auto">
                <a:xfrm>
                  <a:off x="1326" y="1131"/>
                  <a:ext cx="144" cy="76"/>
                </a:xfrm>
                <a:custGeom>
                  <a:avLst/>
                  <a:gdLst>
                    <a:gd name="T0" fmla="*/ 0 w 144"/>
                    <a:gd name="T1" fmla="*/ 0 h 76"/>
                    <a:gd name="T2" fmla="*/ 0 w 144"/>
                    <a:gd name="T3" fmla="*/ 3 h 76"/>
                    <a:gd name="T4" fmla="*/ 2 w 144"/>
                    <a:gd name="T5" fmla="*/ 7 h 76"/>
                    <a:gd name="T6" fmla="*/ 7 w 144"/>
                    <a:gd name="T7" fmla="*/ 9 h 76"/>
                    <a:gd name="T8" fmla="*/ 10 w 144"/>
                    <a:gd name="T9" fmla="*/ 11 h 76"/>
                    <a:gd name="T10" fmla="*/ 133 w 144"/>
                    <a:gd name="T11" fmla="*/ 59 h 76"/>
                    <a:gd name="T12" fmla="*/ 136 w 144"/>
                    <a:gd name="T13" fmla="*/ 63 h 76"/>
                    <a:gd name="T14" fmla="*/ 139 w 144"/>
                    <a:gd name="T15" fmla="*/ 65 h 76"/>
                    <a:gd name="T16" fmla="*/ 143 w 144"/>
                    <a:gd name="T17" fmla="*/ 67 h 76"/>
                    <a:gd name="T18" fmla="*/ 143 w 144"/>
                    <a:gd name="T19" fmla="*/ 71 h 76"/>
                    <a:gd name="T20" fmla="*/ 141 w 144"/>
                    <a:gd name="T21" fmla="*/ 74 h 76"/>
                    <a:gd name="T22" fmla="*/ 138 w 144"/>
                    <a:gd name="T23" fmla="*/ 75 h 76"/>
                    <a:gd name="T24" fmla="*/ 9 w 144"/>
                    <a:gd name="T25" fmla="*/ 63 h 76"/>
                    <a:gd name="T26" fmla="*/ 6 w 144"/>
                    <a:gd name="T27" fmla="*/ 62 h 76"/>
                    <a:gd name="T28" fmla="*/ 6 w 144"/>
                    <a:gd name="T29" fmla="*/ 63 h 76"/>
                    <a:gd name="T30" fmla="*/ 3 w 144"/>
                    <a:gd name="T31" fmla="*/ 62 h 76"/>
                    <a:gd name="T32" fmla="*/ 0 w 144"/>
                    <a:gd name="T33" fmla="*/ 64 h 76"/>
                    <a:gd name="T34" fmla="*/ 0 w 144"/>
                    <a:gd name="T35" fmla="*/ 66 h 7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144"/>
                    <a:gd name="T55" fmla="*/ 0 h 76"/>
                    <a:gd name="T56" fmla="*/ 144 w 144"/>
                    <a:gd name="T57" fmla="*/ 76 h 76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144" h="76">
                      <a:moveTo>
                        <a:pt x="0" y="0"/>
                      </a:moveTo>
                      <a:lnTo>
                        <a:pt x="0" y="3"/>
                      </a:lnTo>
                      <a:lnTo>
                        <a:pt x="2" y="7"/>
                      </a:lnTo>
                      <a:lnTo>
                        <a:pt x="7" y="9"/>
                      </a:lnTo>
                      <a:lnTo>
                        <a:pt x="10" y="11"/>
                      </a:lnTo>
                      <a:lnTo>
                        <a:pt x="133" y="59"/>
                      </a:lnTo>
                      <a:lnTo>
                        <a:pt x="136" y="63"/>
                      </a:lnTo>
                      <a:lnTo>
                        <a:pt x="139" y="65"/>
                      </a:lnTo>
                      <a:lnTo>
                        <a:pt x="143" y="67"/>
                      </a:lnTo>
                      <a:lnTo>
                        <a:pt x="143" y="71"/>
                      </a:lnTo>
                      <a:lnTo>
                        <a:pt x="141" y="74"/>
                      </a:lnTo>
                      <a:lnTo>
                        <a:pt x="138" y="75"/>
                      </a:lnTo>
                      <a:lnTo>
                        <a:pt x="9" y="63"/>
                      </a:lnTo>
                      <a:lnTo>
                        <a:pt x="6" y="62"/>
                      </a:lnTo>
                      <a:lnTo>
                        <a:pt x="6" y="63"/>
                      </a:lnTo>
                      <a:lnTo>
                        <a:pt x="3" y="62"/>
                      </a:lnTo>
                      <a:lnTo>
                        <a:pt x="0" y="64"/>
                      </a:lnTo>
                      <a:lnTo>
                        <a:pt x="0" y="66"/>
                      </a:lnTo>
                    </a:path>
                  </a:pathLst>
                </a:custGeom>
                <a:noFill/>
                <a:ln w="25400" cap="rnd" cmpd="sng">
                  <a:solidFill>
                    <a:srgbClr val="FF66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endParaRPr lang="en-US" sz="1200" b="0"/>
                </a:p>
              </p:txBody>
            </p:sp>
            <p:sp>
              <p:nvSpPr>
                <p:cNvPr id="98" name="Freeform 83"/>
                <p:cNvSpPr>
                  <a:spLocks noChangeAspect="1"/>
                </p:cNvSpPr>
                <p:nvPr/>
              </p:nvSpPr>
              <p:spPr bwMode="auto">
                <a:xfrm>
                  <a:off x="1325" y="1202"/>
                  <a:ext cx="144" cy="70"/>
                </a:xfrm>
                <a:custGeom>
                  <a:avLst/>
                  <a:gdLst>
                    <a:gd name="T0" fmla="*/ 0 w 144"/>
                    <a:gd name="T1" fmla="*/ 0 h 70"/>
                    <a:gd name="T2" fmla="*/ 0 w 144"/>
                    <a:gd name="T3" fmla="*/ 0 h 70"/>
                    <a:gd name="T4" fmla="*/ 4 w 144"/>
                    <a:gd name="T5" fmla="*/ 4 h 70"/>
                    <a:gd name="T6" fmla="*/ 6 w 144"/>
                    <a:gd name="T7" fmla="*/ 6 h 70"/>
                    <a:gd name="T8" fmla="*/ 11 w 144"/>
                    <a:gd name="T9" fmla="*/ 7 h 70"/>
                    <a:gd name="T10" fmla="*/ 131 w 144"/>
                    <a:gd name="T11" fmla="*/ 54 h 70"/>
                    <a:gd name="T12" fmla="*/ 136 w 144"/>
                    <a:gd name="T13" fmla="*/ 58 h 70"/>
                    <a:gd name="T14" fmla="*/ 139 w 144"/>
                    <a:gd name="T15" fmla="*/ 59 h 70"/>
                    <a:gd name="T16" fmla="*/ 143 w 144"/>
                    <a:gd name="T17" fmla="*/ 63 h 70"/>
                    <a:gd name="T18" fmla="*/ 143 w 144"/>
                    <a:gd name="T19" fmla="*/ 66 h 70"/>
                    <a:gd name="T20" fmla="*/ 140 w 144"/>
                    <a:gd name="T21" fmla="*/ 69 h 70"/>
                    <a:gd name="T22" fmla="*/ 138 w 144"/>
                    <a:gd name="T23" fmla="*/ 69 h 70"/>
                    <a:gd name="T24" fmla="*/ 11 w 144"/>
                    <a:gd name="T25" fmla="*/ 57 h 70"/>
                    <a:gd name="T26" fmla="*/ 7 w 144"/>
                    <a:gd name="T27" fmla="*/ 58 h 70"/>
                    <a:gd name="T28" fmla="*/ 4 w 144"/>
                    <a:gd name="T29" fmla="*/ 57 h 70"/>
                    <a:gd name="T30" fmla="*/ 1 w 144"/>
                    <a:gd name="T31" fmla="*/ 57 h 70"/>
                    <a:gd name="T32" fmla="*/ 1 w 144"/>
                    <a:gd name="T33" fmla="*/ 59 h 70"/>
                    <a:gd name="T34" fmla="*/ 0 w 144"/>
                    <a:gd name="T35" fmla="*/ 62 h 70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144"/>
                    <a:gd name="T55" fmla="*/ 0 h 70"/>
                    <a:gd name="T56" fmla="*/ 144 w 144"/>
                    <a:gd name="T57" fmla="*/ 70 h 70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144" h="7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4"/>
                      </a:lnTo>
                      <a:lnTo>
                        <a:pt x="6" y="6"/>
                      </a:lnTo>
                      <a:lnTo>
                        <a:pt x="11" y="7"/>
                      </a:lnTo>
                      <a:lnTo>
                        <a:pt x="131" y="54"/>
                      </a:lnTo>
                      <a:lnTo>
                        <a:pt x="136" y="58"/>
                      </a:lnTo>
                      <a:lnTo>
                        <a:pt x="139" y="59"/>
                      </a:lnTo>
                      <a:lnTo>
                        <a:pt x="143" y="63"/>
                      </a:lnTo>
                      <a:lnTo>
                        <a:pt x="143" y="66"/>
                      </a:lnTo>
                      <a:lnTo>
                        <a:pt x="140" y="69"/>
                      </a:lnTo>
                      <a:lnTo>
                        <a:pt x="138" y="69"/>
                      </a:lnTo>
                      <a:lnTo>
                        <a:pt x="11" y="57"/>
                      </a:lnTo>
                      <a:lnTo>
                        <a:pt x="7" y="58"/>
                      </a:lnTo>
                      <a:lnTo>
                        <a:pt x="4" y="57"/>
                      </a:lnTo>
                      <a:lnTo>
                        <a:pt x="1" y="57"/>
                      </a:lnTo>
                      <a:lnTo>
                        <a:pt x="1" y="59"/>
                      </a:lnTo>
                      <a:lnTo>
                        <a:pt x="0" y="62"/>
                      </a:lnTo>
                    </a:path>
                  </a:pathLst>
                </a:custGeom>
                <a:noFill/>
                <a:ln w="25400" cap="rnd" cmpd="sng">
                  <a:solidFill>
                    <a:srgbClr val="FF66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endParaRPr lang="en-US" sz="1200" b="0"/>
                </a:p>
              </p:txBody>
            </p:sp>
            <p:sp>
              <p:nvSpPr>
                <p:cNvPr id="99" name="Freeform 84"/>
                <p:cNvSpPr>
                  <a:spLocks noChangeAspect="1"/>
                </p:cNvSpPr>
                <p:nvPr/>
              </p:nvSpPr>
              <p:spPr bwMode="auto">
                <a:xfrm>
                  <a:off x="1327" y="1260"/>
                  <a:ext cx="142" cy="76"/>
                </a:xfrm>
                <a:custGeom>
                  <a:avLst/>
                  <a:gdLst>
                    <a:gd name="T0" fmla="*/ 0 w 142"/>
                    <a:gd name="T1" fmla="*/ 0 h 76"/>
                    <a:gd name="T2" fmla="*/ 0 w 142"/>
                    <a:gd name="T3" fmla="*/ 4 h 76"/>
                    <a:gd name="T4" fmla="*/ 3 w 142"/>
                    <a:gd name="T5" fmla="*/ 7 h 76"/>
                    <a:gd name="T6" fmla="*/ 6 w 142"/>
                    <a:gd name="T7" fmla="*/ 8 h 76"/>
                    <a:gd name="T8" fmla="*/ 11 w 142"/>
                    <a:gd name="T9" fmla="*/ 11 h 76"/>
                    <a:gd name="T10" fmla="*/ 132 w 142"/>
                    <a:gd name="T11" fmla="*/ 61 h 76"/>
                    <a:gd name="T12" fmla="*/ 137 w 142"/>
                    <a:gd name="T13" fmla="*/ 64 h 76"/>
                    <a:gd name="T14" fmla="*/ 137 w 142"/>
                    <a:gd name="T15" fmla="*/ 65 h 76"/>
                    <a:gd name="T16" fmla="*/ 140 w 142"/>
                    <a:gd name="T17" fmla="*/ 68 h 76"/>
                    <a:gd name="T18" fmla="*/ 141 w 142"/>
                    <a:gd name="T19" fmla="*/ 71 h 76"/>
                    <a:gd name="T20" fmla="*/ 139 w 142"/>
                    <a:gd name="T21" fmla="*/ 74 h 76"/>
                    <a:gd name="T22" fmla="*/ 136 w 142"/>
                    <a:gd name="T23" fmla="*/ 75 h 76"/>
                    <a:gd name="T24" fmla="*/ 11 w 142"/>
                    <a:gd name="T25" fmla="*/ 62 h 76"/>
                    <a:gd name="T26" fmla="*/ 8 w 142"/>
                    <a:gd name="T27" fmla="*/ 62 h 76"/>
                    <a:gd name="T28" fmla="*/ 6 w 142"/>
                    <a:gd name="T29" fmla="*/ 62 h 76"/>
                    <a:gd name="T30" fmla="*/ 4 w 142"/>
                    <a:gd name="T31" fmla="*/ 62 h 76"/>
                    <a:gd name="T32" fmla="*/ 2 w 142"/>
                    <a:gd name="T33" fmla="*/ 63 h 76"/>
                    <a:gd name="T34" fmla="*/ 2 w 142"/>
                    <a:gd name="T35" fmla="*/ 66 h 7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142"/>
                    <a:gd name="T55" fmla="*/ 0 h 76"/>
                    <a:gd name="T56" fmla="*/ 142 w 142"/>
                    <a:gd name="T57" fmla="*/ 76 h 76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142" h="76">
                      <a:moveTo>
                        <a:pt x="0" y="0"/>
                      </a:moveTo>
                      <a:lnTo>
                        <a:pt x="0" y="4"/>
                      </a:lnTo>
                      <a:lnTo>
                        <a:pt x="3" y="7"/>
                      </a:lnTo>
                      <a:lnTo>
                        <a:pt x="6" y="8"/>
                      </a:lnTo>
                      <a:lnTo>
                        <a:pt x="11" y="11"/>
                      </a:lnTo>
                      <a:lnTo>
                        <a:pt x="132" y="61"/>
                      </a:lnTo>
                      <a:lnTo>
                        <a:pt x="137" y="64"/>
                      </a:lnTo>
                      <a:lnTo>
                        <a:pt x="137" y="65"/>
                      </a:lnTo>
                      <a:lnTo>
                        <a:pt x="140" y="68"/>
                      </a:lnTo>
                      <a:lnTo>
                        <a:pt x="141" y="71"/>
                      </a:lnTo>
                      <a:lnTo>
                        <a:pt x="139" y="74"/>
                      </a:lnTo>
                      <a:lnTo>
                        <a:pt x="136" y="75"/>
                      </a:lnTo>
                      <a:lnTo>
                        <a:pt x="11" y="62"/>
                      </a:lnTo>
                      <a:lnTo>
                        <a:pt x="8" y="62"/>
                      </a:lnTo>
                      <a:lnTo>
                        <a:pt x="6" y="62"/>
                      </a:lnTo>
                      <a:lnTo>
                        <a:pt x="4" y="62"/>
                      </a:lnTo>
                      <a:lnTo>
                        <a:pt x="2" y="63"/>
                      </a:lnTo>
                      <a:lnTo>
                        <a:pt x="2" y="66"/>
                      </a:lnTo>
                    </a:path>
                  </a:pathLst>
                </a:custGeom>
                <a:noFill/>
                <a:ln w="25400" cap="rnd" cmpd="sng">
                  <a:solidFill>
                    <a:srgbClr val="FF66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endParaRPr lang="en-US" sz="1200" b="0"/>
                </a:p>
              </p:txBody>
            </p:sp>
            <p:sp>
              <p:nvSpPr>
                <p:cNvPr id="100" name="Freeform 85"/>
                <p:cNvSpPr>
                  <a:spLocks noChangeAspect="1"/>
                </p:cNvSpPr>
                <p:nvPr/>
              </p:nvSpPr>
              <p:spPr bwMode="auto">
                <a:xfrm>
                  <a:off x="1326" y="1328"/>
                  <a:ext cx="142" cy="74"/>
                </a:xfrm>
                <a:custGeom>
                  <a:avLst/>
                  <a:gdLst>
                    <a:gd name="T0" fmla="*/ 0 w 142"/>
                    <a:gd name="T1" fmla="*/ 0 h 74"/>
                    <a:gd name="T2" fmla="*/ 2 w 142"/>
                    <a:gd name="T3" fmla="*/ 2 h 74"/>
                    <a:gd name="T4" fmla="*/ 4 w 142"/>
                    <a:gd name="T5" fmla="*/ 4 h 74"/>
                    <a:gd name="T6" fmla="*/ 4 w 142"/>
                    <a:gd name="T7" fmla="*/ 5 h 74"/>
                    <a:gd name="T8" fmla="*/ 10 w 142"/>
                    <a:gd name="T9" fmla="*/ 8 h 74"/>
                    <a:gd name="T10" fmla="*/ 129 w 142"/>
                    <a:gd name="T11" fmla="*/ 57 h 74"/>
                    <a:gd name="T12" fmla="*/ 136 w 142"/>
                    <a:gd name="T13" fmla="*/ 59 h 74"/>
                    <a:gd name="T14" fmla="*/ 138 w 142"/>
                    <a:gd name="T15" fmla="*/ 62 h 74"/>
                    <a:gd name="T16" fmla="*/ 139 w 142"/>
                    <a:gd name="T17" fmla="*/ 66 h 74"/>
                    <a:gd name="T18" fmla="*/ 141 w 142"/>
                    <a:gd name="T19" fmla="*/ 68 h 74"/>
                    <a:gd name="T20" fmla="*/ 140 w 142"/>
                    <a:gd name="T21" fmla="*/ 70 h 74"/>
                    <a:gd name="T22" fmla="*/ 136 w 142"/>
                    <a:gd name="T23" fmla="*/ 73 h 74"/>
                    <a:gd name="T24" fmla="*/ 12 w 142"/>
                    <a:gd name="T25" fmla="*/ 59 h 74"/>
                    <a:gd name="T26" fmla="*/ 8 w 142"/>
                    <a:gd name="T27" fmla="*/ 59 h 74"/>
                    <a:gd name="T28" fmla="*/ 4 w 142"/>
                    <a:gd name="T29" fmla="*/ 59 h 74"/>
                    <a:gd name="T30" fmla="*/ 3 w 142"/>
                    <a:gd name="T31" fmla="*/ 59 h 74"/>
                    <a:gd name="T32" fmla="*/ 3 w 142"/>
                    <a:gd name="T33" fmla="*/ 61 h 74"/>
                    <a:gd name="T34" fmla="*/ 2 w 142"/>
                    <a:gd name="T35" fmla="*/ 64 h 74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142"/>
                    <a:gd name="T55" fmla="*/ 0 h 74"/>
                    <a:gd name="T56" fmla="*/ 142 w 142"/>
                    <a:gd name="T57" fmla="*/ 74 h 74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142" h="74">
                      <a:moveTo>
                        <a:pt x="0" y="0"/>
                      </a:moveTo>
                      <a:lnTo>
                        <a:pt x="2" y="2"/>
                      </a:lnTo>
                      <a:lnTo>
                        <a:pt x="4" y="4"/>
                      </a:lnTo>
                      <a:lnTo>
                        <a:pt x="4" y="5"/>
                      </a:lnTo>
                      <a:lnTo>
                        <a:pt x="10" y="8"/>
                      </a:lnTo>
                      <a:lnTo>
                        <a:pt x="129" y="57"/>
                      </a:lnTo>
                      <a:lnTo>
                        <a:pt x="136" y="59"/>
                      </a:lnTo>
                      <a:lnTo>
                        <a:pt x="138" y="62"/>
                      </a:lnTo>
                      <a:lnTo>
                        <a:pt x="139" y="66"/>
                      </a:lnTo>
                      <a:lnTo>
                        <a:pt x="141" y="68"/>
                      </a:lnTo>
                      <a:lnTo>
                        <a:pt x="140" y="70"/>
                      </a:lnTo>
                      <a:lnTo>
                        <a:pt x="136" y="73"/>
                      </a:lnTo>
                      <a:lnTo>
                        <a:pt x="12" y="59"/>
                      </a:lnTo>
                      <a:lnTo>
                        <a:pt x="8" y="59"/>
                      </a:lnTo>
                      <a:lnTo>
                        <a:pt x="4" y="59"/>
                      </a:lnTo>
                      <a:lnTo>
                        <a:pt x="3" y="59"/>
                      </a:lnTo>
                      <a:lnTo>
                        <a:pt x="3" y="61"/>
                      </a:lnTo>
                      <a:lnTo>
                        <a:pt x="2" y="64"/>
                      </a:lnTo>
                    </a:path>
                  </a:pathLst>
                </a:custGeom>
                <a:noFill/>
                <a:ln w="25400" cap="rnd" cmpd="sng">
                  <a:solidFill>
                    <a:srgbClr val="FF66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endParaRPr lang="en-US" sz="1200" b="0"/>
                </a:p>
              </p:txBody>
            </p:sp>
            <p:sp>
              <p:nvSpPr>
                <p:cNvPr id="101" name="Freeform 86"/>
                <p:cNvSpPr>
                  <a:spLocks noChangeAspect="1"/>
                </p:cNvSpPr>
                <p:nvPr/>
              </p:nvSpPr>
              <p:spPr bwMode="auto">
                <a:xfrm>
                  <a:off x="1326" y="1391"/>
                  <a:ext cx="142" cy="73"/>
                </a:xfrm>
                <a:custGeom>
                  <a:avLst/>
                  <a:gdLst>
                    <a:gd name="T0" fmla="*/ 0 w 142"/>
                    <a:gd name="T1" fmla="*/ 0 h 73"/>
                    <a:gd name="T2" fmla="*/ 0 w 142"/>
                    <a:gd name="T3" fmla="*/ 3 h 73"/>
                    <a:gd name="T4" fmla="*/ 1 w 142"/>
                    <a:gd name="T5" fmla="*/ 7 h 73"/>
                    <a:gd name="T6" fmla="*/ 5 w 142"/>
                    <a:gd name="T7" fmla="*/ 9 h 73"/>
                    <a:gd name="T8" fmla="*/ 11 w 142"/>
                    <a:gd name="T9" fmla="*/ 10 h 73"/>
                    <a:gd name="T10" fmla="*/ 129 w 142"/>
                    <a:gd name="T11" fmla="*/ 59 h 73"/>
                    <a:gd name="T12" fmla="*/ 137 w 142"/>
                    <a:gd name="T13" fmla="*/ 61 h 73"/>
                    <a:gd name="T14" fmla="*/ 138 w 142"/>
                    <a:gd name="T15" fmla="*/ 63 h 73"/>
                    <a:gd name="T16" fmla="*/ 141 w 142"/>
                    <a:gd name="T17" fmla="*/ 67 h 73"/>
                    <a:gd name="T18" fmla="*/ 141 w 142"/>
                    <a:gd name="T19" fmla="*/ 69 h 73"/>
                    <a:gd name="T20" fmla="*/ 140 w 142"/>
                    <a:gd name="T21" fmla="*/ 72 h 73"/>
                    <a:gd name="T22" fmla="*/ 135 w 142"/>
                    <a:gd name="T23" fmla="*/ 72 h 73"/>
                    <a:gd name="T24" fmla="*/ 73 w 142"/>
                    <a:gd name="T25" fmla="*/ 65 h 73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w 142"/>
                    <a:gd name="T40" fmla="*/ 0 h 73"/>
                    <a:gd name="T41" fmla="*/ 142 w 142"/>
                    <a:gd name="T42" fmla="*/ 73 h 73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T39" t="T40" r="T41" b="T42"/>
                  <a:pathLst>
                    <a:path w="142" h="73">
                      <a:moveTo>
                        <a:pt x="0" y="0"/>
                      </a:moveTo>
                      <a:lnTo>
                        <a:pt x="0" y="3"/>
                      </a:lnTo>
                      <a:lnTo>
                        <a:pt x="1" y="7"/>
                      </a:lnTo>
                      <a:lnTo>
                        <a:pt x="5" y="9"/>
                      </a:lnTo>
                      <a:lnTo>
                        <a:pt x="11" y="10"/>
                      </a:lnTo>
                      <a:lnTo>
                        <a:pt x="129" y="59"/>
                      </a:lnTo>
                      <a:lnTo>
                        <a:pt x="137" y="61"/>
                      </a:lnTo>
                      <a:lnTo>
                        <a:pt x="138" y="63"/>
                      </a:lnTo>
                      <a:lnTo>
                        <a:pt x="141" y="67"/>
                      </a:lnTo>
                      <a:lnTo>
                        <a:pt x="141" y="69"/>
                      </a:lnTo>
                      <a:lnTo>
                        <a:pt x="140" y="72"/>
                      </a:lnTo>
                      <a:lnTo>
                        <a:pt x="135" y="72"/>
                      </a:lnTo>
                      <a:lnTo>
                        <a:pt x="73" y="65"/>
                      </a:lnTo>
                    </a:path>
                  </a:pathLst>
                </a:custGeom>
                <a:noFill/>
                <a:ln w="25400" cap="rnd" cmpd="sng">
                  <a:solidFill>
                    <a:srgbClr val="FF66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endParaRPr lang="en-US" sz="1200" b="0"/>
                </a:p>
              </p:txBody>
            </p:sp>
          </p:grpSp>
          <p:sp>
            <p:nvSpPr>
              <p:cNvPr id="94" name="Text Box 87"/>
              <p:cNvSpPr txBox="1">
                <a:spLocks noChangeArrowheads="1"/>
              </p:cNvSpPr>
              <p:nvPr/>
            </p:nvSpPr>
            <p:spPr bwMode="auto">
              <a:xfrm>
                <a:off x="2018" y="799"/>
                <a:ext cx="157" cy="17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1200" b="0">
                    <a:latin typeface="Symbol" pitchFamily="18" charset="2"/>
                  </a:rPr>
                  <a:t>g</a:t>
                </a:r>
              </a:p>
            </p:txBody>
          </p:sp>
        </p:grpSp>
        <p:sp>
          <p:nvSpPr>
            <p:cNvPr id="120" name="Text Box 88"/>
            <p:cNvSpPr txBox="1">
              <a:spLocks noChangeArrowheads="1"/>
            </p:cNvSpPr>
            <p:nvPr/>
          </p:nvSpPr>
          <p:spPr bwMode="auto">
            <a:xfrm>
              <a:off x="-11904" y="2670094"/>
              <a:ext cx="492443" cy="277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/>
                <a:t>N(p)</a:t>
              </a:r>
            </a:p>
          </p:txBody>
        </p:sp>
        <p:sp>
          <p:nvSpPr>
            <p:cNvPr id="121" name="Text Box 89"/>
            <p:cNvSpPr txBox="1">
              <a:spLocks noChangeArrowheads="1"/>
            </p:cNvSpPr>
            <p:nvPr/>
          </p:nvSpPr>
          <p:spPr bwMode="auto">
            <a:xfrm>
              <a:off x="3813171" y="2628067"/>
              <a:ext cx="535723" cy="277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/>
                <a:t>N(p’)</a:t>
              </a:r>
            </a:p>
          </p:txBody>
        </p:sp>
      </p:grpSp>
    </p:spTree>
    <p:extLst>
      <p:ext uri="{BB962C8B-B14F-4D97-AF65-F5344CB8AC3E}">
        <p14:creationId xmlns="" xmlns:p14="http://schemas.microsoft.com/office/powerpoint/2010/main" val="1017069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2"/>
          <p:cNvSpPr/>
          <p:nvPr/>
        </p:nvSpPr>
        <p:spPr>
          <a:xfrm>
            <a:off x="1810540" y="63064"/>
            <a:ext cx="541994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2800" b="1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Single-</a:t>
            </a:r>
            <a:r>
              <a:rPr lang="it-IT" sz="2800" b="1" dirty="0" err="1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hadron</a:t>
            </a:r>
            <a:r>
              <a:rPr lang="it-IT" sz="2800" b="1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SIDIS cross-</a:t>
            </a:r>
            <a:r>
              <a:rPr lang="it-IT" sz="2800" b="1" dirty="0" err="1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section</a:t>
            </a:r>
            <a:endParaRPr lang="it-IT" sz="2800" b="1" dirty="0">
              <a:solidFill>
                <a:srgbClr val="0000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CasellaDiTesto 4"/>
          <p:cNvSpPr txBox="1"/>
          <p:nvPr/>
        </p:nvSpPr>
        <p:spPr>
          <a:xfrm>
            <a:off x="123270" y="666884"/>
            <a:ext cx="8856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>
                <a:latin typeface="Times New Roman" pitchFamily="18" charset="0"/>
                <a:cs typeface="Times New Roman" pitchFamily="18" charset="0"/>
              </a:rPr>
              <a:t>Depending on the </a:t>
            </a:r>
            <a:r>
              <a:rPr lang="it-IT" dirty="0" smtClean="0">
                <a:latin typeface="Times New Roman" pitchFamily="18" charset="0"/>
                <a:cs typeface="Times New Roman" pitchFamily="18" charset="0"/>
              </a:rPr>
              <a:t>degrees </a:t>
            </a:r>
            <a:r>
              <a:rPr lang="it-IT" dirty="0" smtClean="0">
                <a:latin typeface="Times New Roman" pitchFamily="18" charset="0"/>
                <a:cs typeface="Times New Roman" pitchFamily="18" charset="0"/>
              </a:rPr>
              <a:t>of </a:t>
            </a:r>
            <a:r>
              <a:rPr lang="it-IT" dirty="0" smtClean="0">
                <a:latin typeface="Times New Roman" pitchFamily="18" charset="0"/>
                <a:cs typeface="Times New Roman" pitchFamily="18" charset="0"/>
              </a:rPr>
              <a:t>freedom at play, </a:t>
            </a:r>
            <a:r>
              <a:rPr lang="it-IT" dirty="0" smtClean="0">
                <a:latin typeface="Times New Roman" pitchFamily="18" charset="0"/>
                <a:cs typeface="Times New Roman" pitchFamily="18" charset="0"/>
              </a:rPr>
              <a:t>various TMD&amp;&amp;FF can be accessed:</a:t>
            </a:r>
            <a:endParaRPr lang="it-IT" dirty="0"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2" name="Group 18"/>
          <p:cNvGrpSpPr/>
          <p:nvPr/>
        </p:nvGrpSpPr>
        <p:grpSpPr>
          <a:xfrm>
            <a:off x="107505" y="1229710"/>
            <a:ext cx="5410425" cy="5165929"/>
            <a:chOff x="403804" y="1124743"/>
            <a:chExt cx="5597747" cy="5328593"/>
          </a:xfrm>
        </p:grpSpPr>
        <p:grpSp>
          <p:nvGrpSpPr>
            <p:cNvPr id="4" name="Group 15"/>
            <p:cNvGrpSpPr/>
            <p:nvPr/>
          </p:nvGrpSpPr>
          <p:grpSpPr>
            <a:xfrm>
              <a:off x="1111239" y="1124743"/>
              <a:ext cx="4890312" cy="5328593"/>
              <a:chOff x="823207" y="1124743"/>
              <a:chExt cx="4890312" cy="5328593"/>
            </a:xfrm>
          </p:grpSpPr>
          <p:pic>
            <p:nvPicPr>
              <p:cNvPr id="11" name="Picture 5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23207" y="1124743"/>
                <a:ext cx="4890310" cy="532859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12" name="Rectangle 9"/>
              <p:cNvSpPr/>
              <p:nvPr/>
            </p:nvSpPr>
            <p:spPr>
              <a:xfrm>
                <a:off x="1465047" y="1700807"/>
                <a:ext cx="3816424" cy="1296144"/>
              </a:xfrm>
              <a:prstGeom prst="rect">
                <a:avLst/>
              </a:prstGeom>
              <a:noFill/>
              <a:ln w="25400">
                <a:solidFill>
                  <a:srgbClr val="00B050"/>
                </a:solidFill>
                <a:prstDash val="dash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6"/>
              <p:cNvSpPr/>
              <p:nvPr/>
            </p:nvSpPr>
            <p:spPr>
              <a:xfrm>
                <a:off x="1249021" y="3068960"/>
                <a:ext cx="3954880" cy="1008112"/>
              </a:xfrm>
              <a:prstGeom prst="rect">
                <a:avLst/>
              </a:prstGeom>
              <a:noFill/>
              <a:ln w="25400">
                <a:solidFill>
                  <a:srgbClr val="7030A0"/>
                </a:solidFill>
                <a:prstDash val="dash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7"/>
              <p:cNvSpPr/>
              <p:nvPr/>
            </p:nvSpPr>
            <p:spPr>
              <a:xfrm>
                <a:off x="1249024" y="4149080"/>
                <a:ext cx="4464495" cy="2223864"/>
              </a:xfrm>
              <a:prstGeom prst="rect">
                <a:avLst/>
              </a:prstGeom>
              <a:noFill/>
              <a:ln w="25400">
                <a:solidFill>
                  <a:srgbClr val="00B0F0"/>
                </a:solidFill>
                <a:prstDash val="dash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" name="TextBox 6"/>
            <p:cNvSpPr txBox="1"/>
            <p:nvPr/>
          </p:nvSpPr>
          <p:spPr>
            <a:xfrm rot="16200000">
              <a:off x="-124362" y="1706255"/>
              <a:ext cx="1717489" cy="6383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600" b="1" dirty="0" smtClean="0">
                  <a:latin typeface="Times New Roman" pitchFamily="18" charset="0"/>
                  <a:cs typeface="Times New Roman" pitchFamily="18" charset="0"/>
                </a:rPr>
                <a:t>Unpolarized target</a:t>
              </a:r>
              <a:endParaRPr lang="en-US" sz="1600" b="1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9" name="TextBox 19"/>
            <p:cNvSpPr txBox="1"/>
            <p:nvPr/>
          </p:nvSpPr>
          <p:spPr>
            <a:xfrm rot="16200000">
              <a:off x="-105118" y="3393093"/>
              <a:ext cx="1656185" cy="6383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600" b="1" dirty="0" smtClean="0">
                  <a:latin typeface="Times New Roman" pitchFamily="18" charset="0"/>
                  <a:cs typeface="Times New Roman" pitchFamily="18" charset="0"/>
                </a:rPr>
                <a:t>Longitudinally pol. target</a:t>
              </a:r>
              <a:endParaRPr lang="en-US" sz="1600" b="1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0" name="TextBox 20"/>
            <p:cNvSpPr txBox="1"/>
            <p:nvPr/>
          </p:nvSpPr>
          <p:spPr>
            <a:xfrm rot="16200000">
              <a:off x="115797" y="5103620"/>
              <a:ext cx="1395841" cy="63834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600" b="1" dirty="0" smtClean="0">
                  <a:latin typeface="Times New Roman" pitchFamily="18" charset="0"/>
                  <a:cs typeface="Times New Roman" pitchFamily="18" charset="0"/>
                </a:rPr>
                <a:t>Tranversely pol. target</a:t>
              </a:r>
              <a:endParaRPr lang="en-US" sz="1600" b="1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mc:AlternateContent xmlns:mc="http://schemas.openxmlformats.org/markup-compatibility/2006">
        <mc:Choice xmlns="" xmlns:a14="http://schemas.microsoft.com/office/drawing/2010/main" Requires="a14">
          <p:sp>
            <p:nvSpPr>
              <p:cNvPr id="15" name="Rectangle 21"/>
              <p:cNvSpPr/>
              <p:nvPr/>
            </p:nvSpPr>
            <p:spPr>
              <a:xfrm>
                <a:off x="5724128" y="1583462"/>
                <a:ext cx="2903089" cy="3805465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 algn="ctr"/>
                <a:r>
                  <a:rPr lang="it-IT" sz="1600" b="0" i="1" dirty="0" smtClean="0">
                    <a:latin typeface="+mj-lt"/>
                    <a:sym typeface="Symbol"/>
                  </a:rPr>
                  <a:t>18 structure functions appear in the cross-section</a:t>
                </a:r>
              </a:p>
              <a:p>
                <a:pPr algn="ctr"/>
                <a:endParaRPr lang="it-IT" sz="1600" b="0" i="1" dirty="0" smtClean="0">
                  <a:latin typeface="+mj-lt"/>
                  <a:sym typeface="Symbol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600" b="0" i="1" smtClean="0">
                              <a:latin typeface="Cambria Math"/>
                              <a:sym typeface="Symbol"/>
                            </a:rPr>
                          </m:ctrlPr>
                        </m:sSubPr>
                        <m:e>
                          <m:r>
                            <a:rPr lang="it-IT" sz="1600" b="0" i="1" smtClean="0">
                              <a:latin typeface="Cambria Math"/>
                              <a:sym typeface="Symbol"/>
                            </a:rPr>
                            <m:t>𝐹</m:t>
                          </m:r>
                        </m:e>
                        <m:sub>
                          <m:r>
                            <a:rPr lang="it-IT" sz="1600" b="0" i="1" smtClean="0">
                              <a:latin typeface="Cambria Math"/>
                              <a:sym typeface="Symbol"/>
                            </a:rPr>
                            <m:t>𝑖𝑗</m:t>
                          </m:r>
                          <m:r>
                            <a:rPr lang="it-IT" sz="1600" b="0" i="1" smtClean="0">
                              <a:latin typeface="Cambria Math"/>
                              <a:sym typeface="Symbol"/>
                            </a:rPr>
                            <m:t>,</m:t>
                          </m:r>
                          <m:r>
                            <a:rPr lang="it-IT" sz="1600" b="0" i="1" smtClean="0">
                              <a:latin typeface="Cambria Math"/>
                              <a:sym typeface="Symbol"/>
                            </a:rPr>
                            <m:t>𝐾</m:t>
                          </m:r>
                        </m:sub>
                      </m:sSub>
                      <m:r>
                        <a:rPr lang="it-IT" sz="1600" b="0" i="1" smtClean="0">
                          <a:latin typeface="Cambria Math"/>
                          <a:sym typeface="Symbol"/>
                        </a:rPr>
                        <m:t> </m:t>
                      </m:r>
                      <m:r>
                        <a:rPr lang="it-IT" sz="1600" b="0" i="1" smtClean="0">
                          <a:latin typeface="Cambria Math"/>
                          <a:ea typeface="Cambria Math"/>
                          <a:sym typeface="Symbol"/>
                        </a:rPr>
                        <m:t>∝</m:t>
                      </m:r>
                      <m:r>
                        <a:rPr lang="it-IT" sz="1600" b="0" i="1" smtClean="0">
                          <a:latin typeface="Cambria Math"/>
                          <a:sym typeface="Symbol"/>
                        </a:rPr>
                        <m:t>𝐷𝐹</m:t>
                      </m:r>
                      <m:r>
                        <a:rPr lang="it-IT" sz="1600" i="1">
                          <a:latin typeface="Cambria Math"/>
                          <a:ea typeface="Cambria Math"/>
                          <a:sym typeface="Symbol"/>
                        </a:rPr>
                        <m:t>  </m:t>
                      </m:r>
                      <m:r>
                        <a:rPr lang="it-IT" sz="1600" i="1">
                          <a:latin typeface="Cambria Math"/>
                          <a:ea typeface="Cambria Math"/>
                          <a:sym typeface="Symbol"/>
                        </a:rPr>
                        <m:t>𝐹𝐹</m:t>
                      </m:r>
                    </m:oMath>
                  </m:oMathPara>
                </a14:m>
                <a:endParaRPr lang="en-US" sz="1600" dirty="0" smtClean="0"/>
              </a:p>
              <a:p>
                <a:pPr algn="ctr"/>
                <a:endParaRPr lang="en-US" sz="1600" dirty="0"/>
              </a:p>
              <a:p>
                <a:pPr algn="ctr"/>
                <a:endParaRPr lang="en-US" sz="1600" dirty="0" smtClean="0"/>
              </a:p>
              <a:p>
                <a:r>
                  <a:rPr lang="en-US" sz="1600" dirty="0" err="1" smtClean="0"/>
                  <a:t>JLab</a:t>
                </a:r>
                <a:r>
                  <a:rPr lang="en-US" sz="1600" dirty="0" smtClean="0"/>
                  <a:t> TMD program explored the different terms:</a:t>
                </a:r>
              </a:p>
              <a:p>
                <a:endParaRPr lang="en-US" sz="1600" dirty="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1600" dirty="0" err="1" smtClean="0"/>
                  <a:t>Unpolarized</a:t>
                </a:r>
                <a:r>
                  <a:rPr lang="en-US" sz="1600" dirty="0" smtClean="0"/>
                  <a:t> contributions (Hall-B, Hall-C)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1600" dirty="0" smtClean="0"/>
                  <a:t>Longitudinally-polarized contributions (Hall-B)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1600" dirty="0" smtClean="0"/>
                  <a:t>Transversely-polarized contributions (Hall-A)</a:t>
                </a:r>
                <a:endParaRPr lang="en-US" sz="1600" dirty="0"/>
              </a:p>
            </p:txBody>
          </p:sp>
        </mc:Choice>
        <mc:Fallback>
          <p:sp>
            <p:nvSpPr>
              <p:cNvPr id="15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4128" y="1583462"/>
                <a:ext cx="2903089" cy="3805465"/>
              </a:xfrm>
              <a:prstGeom prst="rect">
                <a:avLst/>
              </a:prstGeom>
              <a:blipFill rotWithShape="1">
                <a:blip r:embed="rId3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="" xmlns:p14="http://schemas.microsoft.com/office/powerpoint/2010/main" val="1567990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878363" y="2582"/>
            <a:ext cx="75253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 err="1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Summary</a:t>
            </a:r>
            <a:r>
              <a:rPr lang="fr-FR" sz="320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of setup and </a:t>
            </a:r>
            <a:r>
              <a:rPr lang="fr-FR" sz="3200" dirty="0" err="1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beam</a:t>
            </a:r>
            <a:r>
              <a:rPr lang="fr-FR" sz="320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-time </a:t>
            </a:r>
            <a:r>
              <a:rPr lang="fr-FR" sz="3200" dirty="0" err="1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request</a:t>
            </a:r>
            <a:endParaRPr lang="fr-FR" sz="3200" dirty="0">
              <a:solidFill>
                <a:srgbClr val="0000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ZoneTexte 11"/>
          <p:cNvSpPr txBox="1"/>
          <p:nvPr/>
        </p:nvSpPr>
        <p:spPr>
          <a:xfrm>
            <a:off x="5847064" y="1068128"/>
            <a:ext cx="2860078" cy="707886"/>
          </a:xfrm>
          <a:prstGeom prst="rect">
            <a:avLst/>
          </a:prstGeom>
          <a:solidFill>
            <a:srgbClr val="FFCCCC"/>
          </a:solidFill>
        </p:spPr>
        <p:txBody>
          <a:bodyPr wrap="none" rtlCol="0">
            <a:spAutoFit/>
          </a:bodyPr>
          <a:lstStyle/>
          <a:p>
            <a:r>
              <a:rPr lang="fr-FR" sz="2000" dirty="0" err="1" smtClean="0">
                <a:latin typeface="Times New Roman" pitchFamily="18" charset="0"/>
                <a:cs typeface="Times New Roman" pitchFamily="18" charset="0"/>
              </a:rPr>
              <a:t>Beam</a:t>
            </a:r>
            <a:r>
              <a:rPr lang="fr-FR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sz="2000" dirty="0" err="1" smtClean="0">
                <a:latin typeface="Times New Roman" pitchFamily="18" charset="0"/>
                <a:cs typeface="Times New Roman" pitchFamily="18" charset="0"/>
              </a:rPr>
              <a:t>energy</a:t>
            </a:r>
            <a:r>
              <a:rPr lang="fr-FR" sz="2000" dirty="0" smtClean="0">
                <a:latin typeface="Times New Roman" pitchFamily="18" charset="0"/>
                <a:cs typeface="Times New Roman" pitchFamily="18" charset="0"/>
              </a:rPr>
              <a:t>: 11 </a:t>
            </a:r>
            <a:r>
              <a:rPr lang="fr-FR" sz="2000" dirty="0" err="1" smtClean="0">
                <a:latin typeface="Times New Roman" pitchFamily="18" charset="0"/>
                <a:cs typeface="Times New Roman" pitchFamily="18" charset="0"/>
              </a:rPr>
              <a:t>GeV</a:t>
            </a:r>
            <a:endParaRPr lang="fr-FR" sz="20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fr-FR" sz="2000" dirty="0" err="1" smtClean="0">
                <a:latin typeface="Times New Roman" pitchFamily="18" charset="0"/>
                <a:cs typeface="Times New Roman" pitchFamily="18" charset="0"/>
              </a:rPr>
              <a:t>Beam</a:t>
            </a:r>
            <a:r>
              <a:rPr lang="fr-FR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sz="2000" dirty="0" err="1" smtClean="0">
                <a:latin typeface="Times New Roman" pitchFamily="18" charset="0"/>
                <a:cs typeface="Times New Roman" pitchFamily="18" charset="0"/>
              </a:rPr>
              <a:t>polarization</a:t>
            </a:r>
            <a:r>
              <a:rPr lang="fr-FR" sz="2000" dirty="0" smtClean="0">
                <a:latin typeface="Times New Roman" pitchFamily="18" charset="0"/>
                <a:cs typeface="Times New Roman" pitchFamily="18" charset="0"/>
              </a:rPr>
              <a:t>: 85%</a:t>
            </a:r>
            <a:endParaRPr lang="fr-FR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8" name="ZoneTexte 17"/>
          <p:cNvSpPr txBox="1"/>
          <p:nvPr/>
        </p:nvSpPr>
        <p:spPr>
          <a:xfrm>
            <a:off x="152399" y="836442"/>
            <a:ext cx="538129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err="1" smtClean="0">
                <a:latin typeface="Times New Roman" pitchFamily="18" charset="0"/>
                <a:cs typeface="Times New Roman" pitchFamily="18" charset="0"/>
              </a:rPr>
              <a:t>Experimental</a:t>
            </a:r>
            <a:r>
              <a:rPr lang="fr-FR" sz="2000" dirty="0" smtClean="0">
                <a:latin typeface="Times New Roman" pitchFamily="18" charset="0"/>
                <a:cs typeface="Times New Roman" pitchFamily="18" charset="0"/>
              </a:rPr>
              <a:t> setup:</a:t>
            </a:r>
          </a:p>
          <a:p>
            <a:pPr>
              <a:buFont typeface="Arial" pitchFamily="34" charset="0"/>
              <a:buChar char="•"/>
            </a:pPr>
            <a:r>
              <a:rPr lang="fr-FR" sz="2000" dirty="0" smtClean="0">
                <a:latin typeface="Times New Roman" pitchFamily="18" charset="0"/>
                <a:cs typeface="Times New Roman" pitchFamily="18" charset="0"/>
              </a:rPr>
              <a:t> CLAS12</a:t>
            </a:r>
          </a:p>
          <a:p>
            <a:pPr>
              <a:buFont typeface="Arial" pitchFamily="34" charset="0"/>
              <a:buChar char="•"/>
            </a:pPr>
            <a:r>
              <a:rPr lang="fr-FR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sz="2000" dirty="0" err="1" smtClean="0">
                <a:latin typeface="Times New Roman" pitchFamily="18" charset="0"/>
                <a:cs typeface="Times New Roman" pitchFamily="18" charset="0"/>
              </a:rPr>
              <a:t>Longitudinally</a:t>
            </a:r>
            <a:r>
              <a:rPr lang="fr-FR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sz="2000" dirty="0" err="1" smtClean="0">
                <a:latin typeface="Times New Roman" pitchFamily="18" charset="0"/>
                <a:cs typeface="Times New Roman" pitchFamily="18" charset="0"/>
              </a:rPr>
              <a:t>polarized</a:t>
            </a:r>
            <a:r>
              <a:rPr lang="fr-FR" sz="2000" dirty="0" smtClean="0">
                <a:latin typeface="Times New Roman" pitchFamily="18" charset="0"/>
                <a:cs typeface="Times New Roman" pitchFamily="18" charset="0"/>
              </a:rPr>
              <a:t> ND</a:t>
            </a:r>
            <a:r>
              <a:rPr lang="fr-FR" sz="2000" baseline="-25000" dirty="0" smtClean="0">
                <a:latin typeface="Times New Roman" pitchFamily="18" charset="0"/>
                <a:cs typeface="Times New Roman" pitchFamily="18" charset="0"/>
              </a:rPr>
              <a:t>3</a:t>
            </a:r>
            <a:r>
              <a:rPr lang="fr-FR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sz="2000" dirty="0" err="1" smtClean="0">
                <a:latin typeface="Times New Roman" pitchFamily="18" charset="0"/>
                <a:cs typeface="Times New Roman" pitchFamily="18" charset="0"/>
              </a:rPr>
              <a:t>target</a:t>
            </a:r>
            <a:r>
              <a:rPr lang="fr-FR" sz="2000" dirty="0" smtClean="0">
                <a:latin typeface="Times New Roman" pitchFamily="18" charset="0"/>
                <a:cs typeface="Times New Roman" pitchFamily="18" charset="0"/>
              </a:rPr>
              <a:t> (P</a:t>
            </a:r>
            <a:r>
              <a:rPr lang="fr-FR" sz="2000" baseline="-25000" dirty="0" smtClean="0">
                <a:latin typeface="Times New Roman" pitchFamily="18" charset="0"/>
                <a:cs typeface="Times New Roman" pitchFamily="18" charset="0"/>
              </a:rPr>
              <a:t>t</a:t>
            </a:r>
            <a:r>
              <a:rPr lang="fr-FR" sz="2000" dirty="0" smtClean="0">
                <a:latin typeface="Times New Roman" pitchFamily="18" charset="0"/>
                <a:cs typeface="Times New Roman" pitchFamily="18" charset="0"/>
              </a:rPr>
              <a:t>~40%)</a:t>
            </a:r>
          </a:p>
          <a:p>
            <a:pPr>
              <a:buFont typeface="Arial" pitchFamily="34" charset="0"/>
              <a:buChar char="•"/>
            </a:pPr>
            <a:r>
              <a:rPr lang="fr-FR" sz="2000" dirty="0" smtClean="0">
                <a:latin typeface="Times New Roman" pitchFamily="18" charset="0"/>
                <a:cs typeface="Times New Roman" pitchFamily="18" charset="0"/>
              </a:rPr>
              <a:t> Central Neutron Detector (</a:t>
            </a:r>
            <a:r>
              <a:rPr lang="fr-FR" sz="2000" dirty="0" err="1" smtClean="0">
                <a:latin typeface="Times New Roman" pitchFamily="18" charset="0"/>
                <a:cs typeface="Times New Roman" pitchFamily="18" charset="0"/>
              </a:rPr>
              <a:t>ready</a:t>
            </a:r>
            <a:r>
              <a:rPr lang="fr-FR" sz="2000" dirty="0" smtClean="0">
                <a:latin typeface="Times New Roman" pitchFamily="18" charset="0"/>
                <a:cs typeface="Times New Roman" pitchFamily="18" charset="0"/>
              </a:rPr>
              <a:t>!)</a:t>
            </a:r>
            <a:endParaRPr lang="fr-FR" sz="2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3177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30165" y="2575082"/>
            <a:ext cx="7509859" cy="21230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ZoneTexte 18"/>
          <p:cNvSpPr txBox="1"/>
          <p:nvPr/>
        </p:nvSpPr>
        <p:spPr>
          <a:xfrm>
            <a:off x="135508" y="5376055"/>
            <a:ext cx="9008492" cy="830997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pPr algn="ctr"/>
            <a:r>
              <a:rPr lang="fr-FR" sz="2400" dirty="0" err="1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Half</a:t>
            </a:r>
            <a:r>
              <a:rPr lang="fr-FR" sz="240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of the </a:t>
            </a:r>
            <a:r>
              <a:rPr lang="fr-FR" sz="2400" dirty="0" err="1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requested</a:t>
            </a:r>
            <a:r>
              <a:rPr lang="fr-FR" sz="240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sz="2400" dirty="0" err="1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beam</a:t>
            </a:r>
            <a:r>
              <a:rPr lang="fr-FR" sz="240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time </a:t>
            </a:r>
            <a:r>
              <a:rPr lang="fr-FR" sz="2400" dirty="0" err="1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can</a:t>
            </a:r>
            <a:r>
              <a:rPr lang="fr-FR" sz="240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sz="2400" dirty="0" err="1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be</a:t>
            </a:r>
            <a:r>
              <a:rPr lang="fr-FR" sz="240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sz="2400" dirty="0" err="1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shared</a:t>
            </a:r>
            <a:r>
              <a:rPr lang="fr-FR" sz="240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sz="2400" dirty="0" err="1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with</a:t>
            </a:r>
            <a:r>
              <a:rPr lang="fr-FR" sz="240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sz="2400" dirty="0" err="1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  <a:hlinkClick r:id="rId3"/>
              </a:rPr>
              <a:t>Run</a:t>
            </a:r>
            <a:r>
              <a:rPr lang="fr-FR" sz="240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  <a:hlinkClick r:id="rId3"/>
              </a:rPr>
              <a:t> Group Cb</a:t>
            </a:r>
            <a:endParaRPr lang="fr-FR" sz="2400" dirty="0" smtClean="0">
              <a:solidFill>
                <a:srgbClr val="0000FF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fr-FR" sz="2400" dirty="0" err="1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We</a:t>
            </a:r>
            <a:r>
              <a:rPr lang="fr-FR" sz="240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sz="2400" dirty="0" err="1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request</a:t>
            </a:r>
            <a:r>
              <a:rPr lang="fr-FR" sz="240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sz="2400" u="sng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62 </a:t>
            </a:r>
            <a:r>
              <a:rPr lang="fr-FR" sz="2400" u="sng" dirty="0" err="1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days</a:t>
            </a:r>
            <a:r>
              <a:rPr lang="fr-FR" sz="2400" u="sng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of new </a:t>
            </a:r>
            <a:r>
              <a:rPr lang="fr-FR" sz="2400" u="sng" dirty="0" err="1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beam</a:t>
            </a:r>
            <a:r>
              <a:rPr lang="fr-FR" sz="2400" u="sng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time</a:t>
            </a:r>
            <a:endParaRPr lang="en-US" sz="2400" u="sng" dirty="0">
              <a:solidFill>
                <a:srgbClr val="0000FF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8"/>
          <p:cNvGrpSpPr>
            <a:grpSpLocks/>
          </p:cNvGrpSpPr>
          <p:nvPr/>
        </p:nvGrpSpPr>
        <p:grpSpPr bwMode="auto">
          <a:xfrm>
            <a:off x="1884636" y="6166074"/>
            <a:ext cx="5162550" cy="660400"/>
            <a:chOff x="748" y="1616"/>
            <a:chExt cx="4173" cy="567"/>
          </a:xfrm>
        </p:grpSpPr>
        <p:grpSp>
          <p:nvGrpSpPr>
            <p:cNvPr id="3" name="Group 19"/>
            <p:cNvGrpSpPr>
              <a:grpSpLocks/>
            </p:cNvGrpSpPr>
            <p:nvPr/>
          </p:nvGrpSpPr>
          <p:grpSpPr bwMode="auto">
            <a:xfrm>
              <a:off x="1564" y="1616"/>
              <a:ext cx="3357" cy="544"/>
              <a:chOff x="1292" y="2024"/>
              <a:chExt cx="3357" cy="544"/>
            </a:xfrm>
          </p:grpSpPr>
          <p:sp>
            <p:nvSpPr>
              <p:cNvPr id="118806" name="AutoShape 14"/>
              <p:cNvSpPr>
                <a:spLocks noChangeArrowheads="1"/>
              </p:cNvSpPr>
              <p:nvPr/>
            </p:nvSpPr>
            <p:spPr bwMode="auto">
              <a:xfrm>
                <a:off x="4105" y="2024"/>
                <a:ext cx="544" cy="544"/>
              </a:xfrm>
              <a:prstGeom prst="flowChartDelay">
                <a:avLst/>
              </a:prstGeom>
              <a:solidFill>
                <a:srgbClr val="FFFFFF"/>
              </a:solidFill>
              <a:ln w="1587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fr-FR"/>
              </a:p>
            </p:txBody>
          </p:sp>
          <p:grpSp>
            <p:nvGrpSpPr>
              <p:cNvPr id="4" name="Group 16"/>
              <p:cNvGrpSpPr>
                <a:grpSpLocks/>
              </p:cNvGrpSpPr>
              <p:nvPr/>
            </p:nvGrpSpPr>
            <p:grpSpPr bwMode="auto">
              <a:xfrm>
                <a:off x="1292" y="2024"/>
                <a:ext cx="3085" cy="544"/>
                <a:chOff x="1020" y="2024"/>
                <a:chExt cx="3085" cy="544"/>
              </a:xfrm>
            </p:grpSpPr>
            <p:sp>
              <p:nvSpPr>
                <p:cNvPr id="118808" name="Rectangle 17"/>
                <p:cNvSpPr>
                  <a:spLocks noChangeArrowheads="1"/>
                </p:cNvSpPr>
                <p:nvPr/>
              </p:nvSpPr>
              <p:spPr bwMode="auto">
                <a:xfrm>
                  <a:off x="1020" y="2024"/>
                  <a:ext cx="3085" cy="272"/>
                </a:xfrm>
                <a:prstGeom prst="rect">
                  <a:avLst/>
                </a:prstGeom>
                <a:solidFill>
                  <a:srgbClr val="FFFFFF"/>
                </a:solidFill>
                <a:ln w="158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fr-FR"/>
                </a:p>
              </p:txBody>
            </p:sp>
            <p:sp>
              <p:nvSpPr>
                <p:cNvPr id="118809" name="Rectangle 18"/>
                <p:cNvSpPr>
                  <a:spLocks noChangeArrowheads="1"/>
                </p:cNvSpPr>
                <p:nvPr/>
              </p:nvSpPr>
              <p:spPr bwMode="auto">
                <a:xfrm>
                  <a:off x="1020" y="2296"/>
                  <a:ext cx="3085" cy="272"/>
                </a:xfrm>
                <a:prstGeom prst="rect">
                  <a:avLst/>
                </a:prstGeom>
                <a:solidFill>
                  <a:srgbClr val="84DC9B"/>
                </a:solidFill>
                <a:ln w="158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fr-FR"/>
                </a:p>
              </p:txBody>
            </p:sp>
          </p:grpSp>
        </p:grpSp>
        <p:sp>
          <p:nvSpPr>
            <p:cNvPr id="118797" name="AutoShape 20"/>
            <p:cNvSpPr>
              <a:spLocks noChangeArrowheads="1"/>
            </p:cNvSpPr>
            <p:nvPr/>
          </p:nvSpPr>
          <p:spPr bwMode="auto">
            <a:xfrm>
              <a:off x="2925" y="1933"/>
              <a:ext cx="182" cy="181"/>
            </a:xfrm>
            <a:prstGeom prst="irregularSeal1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18798" name="Line 21"/>
            <p:cNvSpPr>
              <a:spLocks noChangeShapeType="1"/>
            </p:cNvSpPr>
            <p:nvPr/>
          </p:nvSpPr>
          <p:spPr bwMode="auto">
            <a:xfrm flipH="1">
              <a:off x="1564" y="2024"/>
              <a:ext cx="1270" cy="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 type="stealth" w="lg" len="lg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8799" name="Line 31"/>
            <p:cNvSpPr>
              <a:spLocks noChangeShapeType="1"/>
            </p:cNvSpPr>
            <p:nvPr/>
          </p:nvSpPr>
          <p:spPr bwMode="auto">
            <a:xfrm>
              <a:off x="3198" y="2024"/>
              <a:ext cx="1361" cy="0"/>
            </a:xfrm>
            <a:prstGeom prst="line">
              <a:avLst/>
            </a:prstGeom>
            <a:noFill/>
            <a:ln w="15875">
              <a:solidFill>
                <a:schemeClr val="hlink"/>
              </a:solidFill>
              <a:round/>
              <a:headEnd/>
              <a:tailEnd type="none" w="lg" len="lg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8800" name="Freeform 32"/>
            <p:cNvSpPr>
              <a:spLocks/>
            </p:cNvSpPr>
            <p:nvPr/>
          </p:nvSpPr>
          <p:spPr bwMode="auto">
            <a:xfrm>
              <a:off x="4513" y="1706"/>
              <a:ext cx="326" cy="318"/>
            </a:xfrm>
            <a:custGeom>
              <a:avLst/>
              <a:gdLst>
                <a:gd name="T0" fmla="*/ 46 w 326"/>
                <a:gd name="T1" fmla="*/ 45 h 469"/>
                <a:gd name="T2" fmla="*/ 227 w 326"/>
                <a:gd name="T3" fmla="*/ 41 h 469"/>
                <a:gd name="T4" fmla="*/ 318 w 326"/>
                <a:gd name="T5" fmla="*/ 28 h 469"/>
                <a:gd name="T6" fmla="*/ 273 w 326"/>
                <a:gd name="T7" fmla="*/ 10 h 469"/>
                <a:gd name="T8" fmla="*/ 91 w 326"/>
                <a:gd name="T9" fmla="*/ 1 h 469"/>
                <a:gd name="T10" fmla="*/ 0 w 326"/>
                <a:gd name="T11" fmla="*/ 1 h 46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26"/>
                <a:gd name="T19" fmla="*/ 0 h 469"/>
                <a:gd name="T20" fmla="*/ 326 w 326"/>
                <a:gd name="T21" fmla="*/ 469 h 46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26" h="469">
                  <a:moveTo>
                    <a:pt x="46" y="469"/>
                  </a:moveTo>
                  <a:cubicBezTo>
                    <a:pt x="114" y="461"/>
                    <a:pt x="182" y="454"/>
                    <a:pt x="227" y="424"/>
                  </a:cubicBezTo>
                  <a:cubicBezTo>
                    <a:pt x="272" y="394"/>
                    <a:pt x="310" y="340"/>
                    <a:pt x="318" y="287"/>
                  </a:cubicBezTo>
                  <a:cubicBezTo>
                    <a:pt x="326" y="234"/>
                    <a:pt x="311" y="151"/>
                    <a:pt x="273" y="106"/>
                  </a:cubicBezTo>
                  <a:cubicBezTo>
                    <a:pt x="235" y="61"/>
                    <a:pt x="136" y="30"/>
                    <a:pt x="91" y="15"/>
                  </a:cubicBezTo>
                  <a:cubicBezTo>
                    <a:pt x="46" y="0"/>
                    <a:pt x="15" y="15"/>
                    <a:pt x="0" y="15"/>
                  </a:cubicBezTo>
                </a:path>
              </a:pathLst>
            </a:custGeom>
            <a:noFill/>
            <a:ln w="1587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8801" name="Line 33"/>
            <p:cNvSpPr>
              <a:spLocks noChangeShapeType="1"/>
            </p:cNvSpPr>
            <p:nvPr/>
          </p:nvSpPr>
          <p:spPr bwMode="auto">
            <a:xfrm flipH="1">
              <a:off x="1565" y="1706"/>
              <a:ext cx="2994" cy="0"/>
            </a:xfrm>
            <a:prstGeom prst="line">
              <a:avLst/>
            </a:prstGeom>
            <a:noFill/>
            <a:ln w="15875">
              <a:solidFill>
                <a:schemeClr val="hlink"/>
              </a:solidFill>
              <a:round/>
              <a:headEnd/>
              <a:tailEnd type="stealth" w="lg" len="lg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8802" name="AutoShape 35"/>
            <p:cNvSpPr>
              <a:spLocks noChangeArrowheads="1"/>
            </p:cNvSpPr>
            <p:nvPr/>
          </p:nvSpPr>
          <p:spPr bwMode="auto">
            <a:xfrm rot="-5400000">
              <a:off x="983" y="1381"/>
              <a:ext cx="272" cy="742"/>
            </a:xfrm>
            <a:prstGeom prst="can">
              <a:avLst>
                <a:gd name="adj" fmla="val 68199"/>
              </a:avLst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18803" name="AutoShape 36"/>
            <p:cNvSpPr>
              <a:spLocks noChangeArrowheads="1"/>
            </p:cNvSpPr>
            <p:nvPr/>
          </p:nvSpPr>
          <p:spPr bwMode="auto">
            <a:xfrm rot="-5400000">
              <a:off x="983" y="1653"/>
              <a:ext cx="272" cy="742"/>
            </a:xfrm>
            <a:prstGeom prst="can">
              <a:avLst>
                <a:gd name="adj" fmla="val 68199"/>
              </a:avLst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18804" name="Text Box 37"/>
            <p:cNvSpPr txBox="1">
              <a:spLocks noChangeArrowheads="1"/>
            </p:cNvSpPr>
            <p:nvPr/>
          </p:nvSpPr>
          <p:spPr bwMode="auto">
            <a:xfrm>
              <a:off x="929" y="1662"/>
              <a:ext cx="555" cy="2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GB" sz="1400"/>
                <a:t>PMT-N</a:t>
              </a:r>
            </a:p>
          </p:txBody>
        </p:sp>
        <p:sp>
          <p:nvSpPr>
            <p:cNvPr id="118805" name="Text Box 38"/>
            <p:cNvSpPr txBox="1">
              <a:spLocks noChangeArrowheads="1"/>
            </p:cNvSpPr>
            <p:nvPr/>
          </p:nvSpPr>
          <p:spPr bwMode="auto">
            <a:xfrm>
              <a:off x="929" y="1933"/>
              <a:ext cx="555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GB" sz="1400"/>
                <a:t>PMT-D</a:t>
              </a:r>
            </a:p>
          </p:txBody>
        </p:sp>
      </p:grpSp>
      <p:sp>
        <p:nvSpPr>
          <p:cNvPr id="118787" name="Text Box 14"/>
          <p:cNvSpPr txBox="1">
            <a:spLocks noChangeArrowheads="1"/>
          </p:cNvSpPr>
          <p:nvPr/>
        </p:nvSpPr>
        <p:spPr bwMode="auto">
          <a:xfrm>
            <a:off x="4715738" y="780065"/>
            <a:ext cx="4236096" cy="1754326"/>
          </a:xfrm>
          <a:prstGeom prst="rect">
            <a:avLst/>
          </a:prstGeom>
          <a:solidFill>
            <a:srgbClr val="FDA1E5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GEANT4 simulations used to evaluate:</a:t>
            </a:r>
          </a:p>
          <a:p>
            <a:pPr>
              <a:buFont typeface="Wingdings" pitchFamily="2" charset="2"/>
              <a:buChar char="Ø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 efficiency</a:t>
            </a:r>
          </a:p>
          <a:p>
            <a:pPr>
              <a:buFont typeface="Wingdings" pitchFamily="2" charset="2"/>
              <a:buChar char="Ø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PID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(neutron/photon separation)</a:t>
            </a:r>
          </a:p>
          <a:p>
            <a:pPr>
              <a:buFont typeface="Wingdings" pitchFamily="2" charset="2"/>
              <a:buChar char="Ø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 momentum and angular resolutions</a:t>
            </a:r>
          </a:p>
          <a:p>
            <a:pPr>
              <a:buFont typeface="Wingdings" pitchFamily="2" charset="2"/>
              <a:buChar char="Ø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 definition of reconstruction algorithms</a:t>
            </a:r>
          </a:p>
          <a:p>
            <a:pPr>
              <a:buFont typeface="Wingdings" pitchFamily="2" charset="2"/>
              <a:buChar char="Ø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 background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studies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8788" name="Rectangle 4"/>
          <p:cNvSpPr>
            <a:spLocks noGrp="1" noChangeArrowheads="1"/>
          </p:cNvSpPr>
          <p:nvPr>
            <p:ph type="title"/>
          </p:nvPr>
        </p:nvSpPr>
        <p:spPr>
          <a:xfrm>
            <a:off x="584200" y="-53975"/>
            <a:ext cx="8229600" cy="579438"/>
          </a:xfrm>
        </p:spPr>
        <p:txBody>
          <a:bodyPr/>
          <a:lstStyle/>
          <a:p>
            <a:pPr eaLnBrk="1" hangingPunct="1"/>
            <a:r>
              <a:rPr lang="en-US" sz="2800" b="1" dirty="0" err="1" smtClean="0">
                <a:solidFill>
                  <a:srgbClr val="0000FF"/>
                </a:solidFill>
                <a:latin typeface="Times New Roman" pitchFamily="18" charset="0"/>
              </a:rPr>
              <a:t>CND</a:t>
            </a:r>
            <a:r>
              <a:rPr lang="en-US" sz="2800" b="1" dirty="0" smtClean="0">
                <a:solidFill>
                  <a:srgbClr val="0000FF"/>
                </a:solidFill>
                <a:latin typeface="Times New Roman" pitchFamily="18" charset="0"/>
              </a:rPr>
              <a:t>: expected performances (Monte Carlo)</a:t>
            </a:r>
          </a:p>
        </p:txBody>
      </p:sp>
      <p:sp>
        <p:nvSpPr>
          <p:cNvPr id="118789" name="Text Box 7"/>
          <p:cNvSpPr txBox="1">
            <a:spLocks noChangeArrowheads="1"/>
          </p:cNvSpPr>
          <p:nvPr/>
        </p:nvSpPr>
        <p:spPr bwMode="auto">
          <a:xfrm>
            <a:off x="5320912" y="4444837"/>
            <a:ext cx="3680879" cy="923330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Efficiency ~ 8-9% </a:t>
            </a:r>
          </a:p>
          <a:p>
            <a:r>
              <a:rPr lang="en-US">
                <a:latin typeface="Times New Roman" pitchFamily="18" charset="0"/>
                <a:cs typeface="Times New Roman" pitchFamily="18" charset="0"/>
              </a:rPr>
              <a:t>for a threshold of 3 MeV, TOF&lt;8 ns</a:t>
            </a:r>
          </a:p>
          <a:p>
            <a:r>
              <a:rPr lang="en-US">
                <a:latin typeface="Times New Roman" pitchFamily="18" charset="0"/>
                <a:cs typeface="Times New Roman" pitchFamily="18" charset="0"/>
              </a:rPr>
              <a:t>and p</a:t>
            </a:r>
            <a:r>
              <a:rPr lang="en-US" baseline="-2500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>
                <a:latin typeface="Times New Roman" pitchFamily="18" charset="0"/>
                <a:cs typeface="Times New Roman" pitchFamily="18" charset="0"/>
              </a:rPr>
              <a:t> = 0.2 - 1 GeV/c</a:t>
            </a:r>
          </a:p>
        </p:txBody>
      </p:sp>
      <p:pic>
        <p:nvPicPr>
          <p:cNvPr id="11879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5014" y="436563"/>
            <a:ext cx="4340225" cy="2894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" name="ZoneTexte 25"/>
          <p:cNvSpPr txBox="1"/>
          <p:nvPr/>
        </p:nvSpPr>
        <p:spPr>
          <a:xfrm>
            <a:off x="5312979" y="2979682"/>
            <a:ext cx="351571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Measured </a:t>
            </a:r>
            <a:r>
              <a:rPr lang="en-US" sz="2000" dirty="0" err="1" smtClean="0">
                <a:solidFill>
                  <a:srgbClr val="0000FF"/>
                </a:solidFill>
                <a:latin typeface="Symbol" pitchFamily="18" charset="2"/>
                <a:cs typeface="Times New Roman" pitchFamily="18" charset="0"/>
              </a:rPr>
              <a:t>s</a:t>
            </a:r>
            <a:r>
              <a:rPr lang="en-US" sz="2000" baseline="-25000" dirty="0" err="1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sz="200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and light loss due to u-turn implemented in the simulation</a:t>
            </a:r>
            <a:endParaRPr lang="en-US" sz="2000" dirty="0">
              <a:solidFill>
                <a:srgbClr val="0000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55329" name="Picture 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1533" y="3307263"/>
            <a:ext cx="4587766" cy="28097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tangolo 12"/>
          <p:cNvSpPr/>
          <p:nvPr/>
        </p:nvSpPr>
        <p:spPr>
          <a:xfrm>
            <a:off x="1274515" y="0"/>
            <a:ext cx="664470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2800" b="1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Flavor dependence of parton distributions</a:t>
            </a:r>
            <a:endParaRPr lang="it-IT" sz="2800" b="1" dirty="0">
              <a:solidFill>
                <a:srgbClr val="0000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CasellaDiTesto 3"/>
          <p:cNvSpPr txBox="1"/>
          <p:nvPr/>
        </p:nvSpPr>
        <p:spPr>
          <a:xfrm>
            <a:off x="1264688" y="5501517"/>
            <a:ext cx="7500939" cy="1015663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it-IT" sz="2000" dirty="0" smtClean="0">
                <a:latin typeface="Times New Roman" pitchFamily="18" charset="0"/>
                <a:cs typeface="Times New Roman" pitchFamily="18" charset="0"/>
              </a:rPr>
              <a:t>A combined analysis of CLAS12 data to extract flavor-dependent parton distributions will be dominated </a:t>
            </a:r>
            <a:r>
              <a:rPr lang="it-IT" sz="2000" dirty="0" smtClean="0">
                <a:latin typeface="Times New Roman" pitchFamily="18" charset="0"/>
                <a:cs typeface="Times New Roman" pitchFamily="18" charset="0"/>
              </a:rPr>
              <a:t>by the </a:t>
            </a:r>
            <a:r>
              <a:rPr lang="it-IT" sz="2000" dirty="0" smtClean="0">
                <a:latin typeface="Times New Roman" pitchFamily="18" charset="0"/>
                <a:cs typeface="Times New Roman" pitchFamily="18" charset="0"/>
              </a:rPr>
              <a:t>statistical </a:t>
            </a:r>
            <a:r>
              <a:rPr lang="it-IT" sz="2000" dirty="0" smtClean="0">
                <a:latin typeface="Times New Roman" pitchFamily="18" charset="0"/>
                <a:cs typeface="Times New Roman" pitchFamily="18" charset="0"/>
              </a:rPr>
              <a:t>error </a:t>
            </a:r>
            <a:r>
              <a:rPr lang="it-IT" sz="2000" dirty="0" smtClean="0">
                <a:latin typeface="Times New Roman" pitchFamily="18" charset="0"/>
                <a:cs typeface="Times New Roman" pitchFamily="18" charset="0"/>
              </a:rPr>
              <a:t>on</a:t>
            </a:r>
            <a:r>
              <a:rPr lang="it-IT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it-IT" sz="2000" dirty="0" smtClean="0">
                <a:latin typeface="Times New Roman" pitchFamily="18" charset="0"/>
                <a:cs typeface="Times New Roman" pitchFamily="18" charset="0"/>
              </a:rPr>
              <a:t>the </a:t>
            </a:r>
            <a:r>
              <a:rPr lang="it-IT" sz="2000" dirty="0" smtClean="0">
                <a:latin typeface="Times New Roman" pitchFamily="18" charset="0"/>
                <a:cs typeface="Times New Roman" pitchFamily="18" charset="0"/>
              </a:rPr>
              <a:t>polarized-deuteron data</a:t>
            </a:r>
            <a:endParaRPr lang="it-IT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4" name="Freccia a destra con strisce 13"/>
          <p:cNvSpPr/>
          <p:nvPr/>
        </p:nvSpPr>
        <p:spPr>
          <a:xfrm>
            <a:off x="305954" y="5764896"/>
            <a:ext cx="720080" cy="436404"/>
          </a:xfrm>
          <a:prstGeom prst="stripedRightArrow">
            <a:avLst>
              <a:gd name="adj1" fmla="val 33437"/>
              <a:gd name="adj2" fmla="val 91408"/>
            </a:avLst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ZoneTexte 14"/>
          <p:cNvSpPr txBox="1"/>
          <p:nvPr/>
        </p:nvSpPr>
        <p:spPr>
          <a:xfrm>
            <a:off x="220718" y="772505"/>
            <a:ext cx="476118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fr-FR" b="0" dirty="0" smtClean="0">
                <a:latin typeface="Times New Roman" pitchFamily="18" charset="0"/>
                <a:cs typeface="Times New Roman" pitchFamily="18" charset="0"/>
              </a:rPr>
              <a:t> Proton and neutron have </a:t>
            </a:r>
            <a:r>
              <a:rPr lang="fr-FR" b="0" dirty="0" err="1" smtClean="0">
                <a:latin typeface="Times New Roman" pitchFamily="18" charset="0"/>
                <a:cs typeface="Times New Roman" pitchFamily="18" charset="0"/>
              </a:rPr>
              <a:t>different</a:t>
            </a:r>
            <a:r>
              <a:rPr lang="fr-FR" b="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b="0" dirty="0" err="1" smtClean="0">
                <a:latin typeface="Times New Roman" pitchFamily="18" charset="0"/>
                <a:cs typeface="Times New Roman" pitchFamily="18" charset="0"/>
              </a:rPr>
              <a:t>flavor</a:t>
            </a:r>
            <a:r>
              <a:rPr lang="fr-FR" b="0" dirty="0" smtClean="0">
                <a:latin typeface="Times New Roman" pitchFamily="18" charset="0"/>
                <a:cs typeface="Times New Roman" pitchFamily="18" charset="0"/>
              </a:rPr>
              <a:t> composition → observables on </a:t>
            </a:r>
            <a:r>
              <a:rPr lang="fr-FR" b="0" dirty="0" err="1" smtClean="0">
                <a:latin typeface="Times New Roman" pitchFamily="18" charset="0"/>
                <a:cs typeface="Times New Roman" pitchFamily="18" charset="0"/>
              </a:rPr>
              <a:t>these</a:t>
            </a:r>
            <a:r>
              <a:rPr lang="fr-FR" b="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b="0" dirty="0" err="1" smtClean="0">
                <a:latin typeface="Times New Roman" pitchFamily="18" charset="0"/>
                <a:cs typeface="Times New Roman" pitchFamily="18" charset="0"/>
              </a:rPr>
              <a:t>two</a:t>
            </a:r>
            <a:r>
              <a:rPr lang="fr-FR" b="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b="0" dirty="0" err="1" smtClean="0">
                <a:latin typeface="Times New Roman" pitchFamily="18" charset="0"/>
                <a:cs typeface="Times New Roman" pitchFamily="18" charset="0"/>
              </a:rPr>
              <a:t>target</a:t>
            </a:r>
            <a:r>
              <a:rPr lang="fr-FR" b="0" dirty="0" smtClean="0">
                <a:latin typeface="Times New Roman" pitchFamily="18" charset="0"/>
                <a:cs typeface="Times New Roman" pitchFamily="18" charset="0"/>
              </a:rPr>
              <a:t> types are </a:t>
            </a:r>
            <a:r>
              <a:rPr lang="fr-FR" b="0" dirty="0" err="1" smtClean="0">
                <a:latin typeface="Times New Roman" pitchFamily="18" charset="0"/>
                <a:cs typeface="Times New Roman" pitchFamily="18" charset="0"/>
              </a:rPr>
              <a:t>linked</a:t>
            </a:r>
            <a:r>
              <a:rPr lang="fr-FR" b="0" dirty="0" smtClean="0">
                <a:latin typeface="Times New Roman" pitchFamily="18" charset="0"/>
                <a:cs typeface="Times New Roman" pitchFamily="18" charset="0"/>
              </a:rPr>
              <a:t> to </a:t>
            </a:r>
            <a:r>
              <a:rPr lang="fr-FR" b="0" dirty="0" err="1" smtClean="0">
                <a:latin typeface="Times New Roman" pitchFamily="18" charset="0"/>
                <a:cs typeface="Times New Roman" pitchFamily="18" charset="0"/>
              </a:rPr>
              <a:t>different</a:t>
            </a:r>
            <a:r>
              <a:rPr lang="fr-FR" b="0" dirty="0" smtClean="0">
                <a:latin typeface="Times New Roman" pitchFamily="18" charset="0"/>
                <a:cs typeface="Times New Roman" pitchFamily="18" charset="0"/>
              </a:rPr>
              <a:t> mixtures of u and d structure </a:t>
            </a:r>
            <a:r>
              <a:rPr lang="fr-FR" b="0" dirty="0" err="1" smtClean="0">
                <a:latin typeface="Times New Roman" pitchFamily="18" charset="0"/>
                <a:cs typeface="Times New Roman" pitchFamily="18" charset="0"/>
              </a:rPr>
              <a:t>functions</a:t>
            </a:r>
            <a:endParaRPr lang="fr-FR" b="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Arial" pitchFamily="34" charset="0"/>
              <a:buChar char="•"/>
            </a:pPr>
            <a:endParaRPr lang="fr-FR" b="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Arial" pitchFamily="34" charset="0"/>
              <a:buChar char="•"/>
            </a:pPr>
            <a:r>
              <a:rPr lang="fr-FR" b="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b="0" dirty="0" err="1" smtClean="0">
                <a:latin typeface="Times New Roman" pitchFamily="18" charset="0"/>
                <a:cs typeface="Times New Roman" pitchFamily="18" charset="0"/>
              </a:rPr>
              <a:t>Experiments</a:t>
            </a:r>
            <a:r>
              <a:rPr lang="fr-FR" b="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b="0" dirty="0" err="1" smtClean="0">
                <a:latin typeface="Times New Roman" pitchFamily="18" charset="0"/>
                <a:cs typeface="Times New Roman" pitchFamily="18" charset="0"/>
              </a:rPr>
              <a:t>with</a:t>
            </a:r>
            <a:r>
              <a:rPr lang="fr-FR" b="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b="0" dirty="0" err="1" smtClean="0">
                <a:latin typeface="Times New Roman" pitchFamily="18" charset="0"/>
                <a:cs typeface="Times New Roman" pitchFamily="18" charset="0"/>
              </a:rPr>
              <a:t>different</a:t>
            </a:r>
            <a:r>
              <a:rPr lang="fr-FR" b="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b="0" dirty="0" err="1" smtClean="0">
                <a:latin typeface="Times New Roman" pitchFamily="18" charset="0"/>
                <a:cs typeface="Times New Roman" pitchFamily="18" charset="0"/>
              </a:rPr>
              <a:t>targets</a:t>
            </a:r>
            <a:r>
              <a:rPr lang="fr-FR" b="0" dirty="0" smtClean="0">
                <a:latin typeface="Times New Roman" pitchFamily="18" charset="0"/>
                <a:cs typeface="Times New Roman" pitchFamily="18" charset="0"/>
              </a:rPr>
              <a:t> must </a:t>
            </a:r>
            <a:r>
              <a:rPr lang="fr-FR" b="0" dirty="0" err="1" smtClean="0">
                <a:latin typeface="Times New Roman" pitchFamily="18" charset="0"/>
                <a:cs typeface="Times New Roman" pitchFamily="18" charset="0"/>
              </a:rPr>
              <a:t>be</a:t>
            </a:r>
            <a:r>
              <a:rPr lang="fr-FR" b="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b="0" dirty="0" err="1" smtClean="0">
                <a:latin typeface="Times New Roman" pitchFamily="18" charset="0"/>
                <a:cs typeface="Times New Roman" pitchFamily="18" charset="0"/>
              </a:rPr>
              <a:t>performed</a:t>
            </a:r>
            <a:r>
              <a:rPr lang="fr-FR" b="0" dirty="0" smtClean="0">
                <a:latin typeface="Times New Roman" pitchFamily="18" charset="0"/>
                <a:cs typeface="Times New Roman" pitchFamily="18" charset="0"/>
              </a:rPr>
              <a:t> to </a:t>
            </a:r>
            <a:r>
              <a:rPr lang="fr-FR" b="0" dirty="0" err="1" smtClean="0">
                <a:latin typeface="Times New Roman" pitchFamily="18" charset="0"/>
                <a:cs typeface="Times New Roman" pitchFamily="18" charset="0"/>
              </a:rPr>
              <a:t>access</a:t>
            </a:r>
            <a:r>
              <a:rPr lang="fr-FR" b="0" dirty="0" smtClean="0">
                <a:latin typeface="Times New Roman" pitchFamily="18" charset="0"/>
                <a:cs typeface="Times New Roman" pitchFamily="18" charset="0"/>
              </a:rPr>
              <a:t> the single </a:t>
            </a:r>
            <a:r>
              <a:rPr lang="fr-FR" b="0" dirty="0" err="1" smtClean="0">
                <a:latin typeface="Times New Roman" pitchFamily="18" charset="0"/>
                <a:cs typeface="Times New Roman" pitchFamily="18" charset="0"/>
              </a:rPr>
              <a:t>flavor</a:t>
            </a:r>
            <a:r>
              <a:rPr lang="fr-FR" b="0" dirty="0" smtClean="0">
                <a:latin typeface="Times New Roman" pitchFamily="18" charset="0"/>
                <a:cs typeface="Times New Roman" pitchFamily="18" charset="0"/>
              </a:rPr>
              <a:t> structure </a:t>
            </a:r>
            <a:r>
              <a:rPr lang="fr-FR" b="0" dirty="0" err="1" smtClean="0">
                <a:latin typeface="Times New Roman" pitchFamily="18" charset="0"/>
                <a:cs typeface="Times New Roman" pitchFamily="18" charset="0"/>
              </a:rPr>
              <a:t>functions</a:t>
            </a:r>
            <a:endParaRPr lang="fr-FR" b="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Arial" pitchFamily="34" charset="0"/>
              <a:buChar char="•"/>
            </a:pPr>
            <a:endParaRPr lang="fr-FR" b="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Arial" pitchFamily="34" charset="0"/>
              <a:buChar char="•"/>
            </a:pPr>
            <a:r>
              <a:rPr lang="fr-FR" b="0" dirty="0" smtClean="0">
                <a:latin typeface="Times New Roman" pitchFamily="18" charset="0"/>
                <a:cs typeface="Times New Roman" pitchFamily="18" charset="0"/>
              </a:rPr>
              <a:t> No free neutron </a:t>
            </a:r>
            <a:r>
              <a:rPr lang="fr-FR" b="0" dirty="0" err="1" smtClean="0">
                <a:latin typeface="Times New Roman" pitchFamily="18" charset="0"/>
                <a:cs typeface="Times New Roman" pitchFamily="18" charset="0"/>
              </a:rPr>
              <a:t>target</a:t>
            </a:r>
            <a:r>
              <a:rPr lang="fr-FR" b="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b="0" dirty="0" err="1" smtClean="0">
                <a:latin typeface="Times New Roman" pitchFamily="18" charset="0"/>
                <a:cs typeface="Times New Roman" pitchFamily="18" charset="0"/>
              </a:rPr>
              <a:t>exists</a:t>
            </a:r>
            <a:r>
              <a:rPr lang="fr-FR" b="0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fr-FR" b="0" dirty="0" err="1" smtClean="0">
                <a:latin typeface="Times New Roman" pitchFamily="18" charset="0"/>
                <a:cs typeface="Times New Roman" pitchFamily="18" charset="0"/>
              </a:rPr>
              <a:t>deuterium</a:t>
            </a:r>
            <a:r>
              <a:rPr lang="fr-FR" b="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b="0" dirty="0" err="1" smtClean="0">
                <a:latin typeface="Times New Roman" pitchFamily="18" charset="0"/>
                <a:cs typeface="Times New Roman" pitchFamily="18" charset="0"/>
              </a:rPr>
              <a:t>is</a:t>
            </a:r>
            <a:r>
              <a:rPr lang="fr-FR" b="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b="0" dirty="0" err="1" smtClean="0">
                <a:latin typeface="Times New Roman" pitchFamily="18" charset="0"/>
                <a:cs typeface="Times New Roman" pitchFamily="18" charset="0"/>
              </a:rPr>
              <a:t>used</a:t>
            </a:r>
            <a:endParaRPr lang="fr-FR" b="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Arial" pitchFamily="34" charset="0"/>
              <a:buChar char="•"/>
            </a:pPr>
            <a:endParaRPr lang="fr-FR" b="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Arial" pitchFamily="34" charset="0"/>
              <a:buChar char="•"/>
            </a:pPr>
            <a:r>
              <a:rPr lang="fr-FR" b="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b="0" dirty="0" err="1" smtClean="0">
                <a:latin typeface="Times New Roman" pitchFamily="18" charset="0"/>
                <a:cs typeface="Times New Roman" pitchFamily="18" charset="0"/>
              </a:rPr>
              <a:t>Longitudinally</a:t>
            </a:r>
            <a:r>
              <a:rPr lang="fr-FR" b="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b="0" dirty="0" err="1" smtClean="0">
                <a:latin typeface="Times New Roman" pitchFamily="18" charset="0"/>
                <a:cs typeface="Times New Roman" pitchFamily="18" charset="0"/>
              </a:rPr>
              <a:t>polarized</a:t>
            </a:r>
            <a:r>
              <a:rPr lang="fr-FR" b="0" dirty="0" smtClean="0">
                <a:latin typeface="Times New Roman" pitchFamily="18" charset="0"/>
                <a:cs typeface="Times New Roman" pitchFamily="18" charset="0"/>
              </a:rPr>
              <a:t> observables: </a:t>
            </a:r>
            <a:r>
              <a:rPr lang="fr-FR" b="0" dirty="0" err="1" smtClean="0">
                <a:latin typeface="Times New Roman" pitchFamily="18" charset="0"/>
                <a:cs typeface="Times New Roman" pitchFamily="18" charset="0"/>
              </a:rPr>
              <a:t>nuclear</a:t>
            </a:r>
            <a:r>
              <a:rPr lang="fr-FR" b="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b="0" dirty="0" err="1" smtClean="0">
                <a:latin typeface="Times New Roman" pitchFamily="18" charset="0"/>
                <a:cs typeface="Times New Roman" pitchFamily="18" charset="0"/>
              </a:rPr>
              <a:t>targets</a:t>
            </a:r>
            <a:r>
              <a:rPr lang="fr-FR" b="0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fr-FR" b="0" dirty="0" err="1" smtClean="0">
                <a:latin typeface="Times New Roman" pitchFamily="18" charset="0"/>
                <a:cs typeface="Times New Roman" pitchFamily="18" charset="0"/>
              </a:rPr>
              <a:t>such</a:t>
            </a:r>
            <a:r>
              <a:rPr lang="fr-FR" b="0" dirty="0" smtClean="0">
                <a:latin typeface="Times New Roman" pitchFamily="18" charset="0"/>
                <a:cs typeface="Times New Roman" pitchFamily="18" charset="0"/>
              </a:rPr>
              <a:t> as NH</a:t>
            </a:r>
            <a:r>
              <a:rPr lang="fr-FR" b="0" baseline="-25000" dirty="0" smtClean="0">
                <a:latin typeface="Times New Roman" pitchFamily="18" charset="0"/>
                <a:cs typeface="Times New Roman" pitchFamily="18" charset="0"/>
              </a:rPr>
              <a:t>3</a:t>
            </a:r>
            <a:r>
              <a:rPr lang="fr-FR" b="0" dirty="0" smtClean="0">
                <a:latin typeface="Times New Roman" pitchFamily="18" charset="0"/>
                <a:cs typeface="Times New Roman" pitchFamily="18" charset="0"/>
              </a:rPr>
              <a:t> and ND</a:t>
            </a:r>
            <a:r>
              <a:rPr lang="fr-FR" b="0" baseline="-25000" dirty="0" smtClean="0">
                <a:latin typeface="Times New Roman" pitchFamily="18" charset="0"/>
                <a:cs typeface="Times New Roman" pitchFamily="18" charset="0"/>
              </a:rPr>
              <a:t>3</a:t>
            </a:r>
            <a:r>
              <a:rPr lang="fr-FR" b="0" dirty="0" smtClean="0">
                <a:latin typeface="Times New Roman" pitchFamily="18" charset="0"/>
                <a:cs typeface="Times New Roman" pitchFamily="18" charset="0"/>
              </a:rPr>
              <a:t> are </a:t>
            </a:r>
            <a:r>
              <a:rPr lang="fr-FR" b="0" dirty="0" err="1" smtClean="0">
                <a:latin typeface="Times New Roman" pitchFamily="18" charset="0"/>
                <a:cs typeface="Times New Roman" pitchFamily="18" charset="0"/>
              </a:rPr>
              <a:t>used</a:t>
            </a:r>
            <a:endParaRPr lang="fr-FR" b="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Arial" pitchFamily="34" charset="0"/>
              <a:buChar char="•"/>
            </a:pPr>
            <a:endParaRPr lang="fr-FR" b="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Arial" pitchFamily="34" charset="0"/>
              <a:buChar char="•"/>
            </a:pPr>
            <a:r>
              <a:rPr lang="fr-FR" b="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b="0" dirty="0" smtClean="0">
                <a:latin typeface="Times New Roman" pitchFamily="18" charset="0"/>
                <a:cs typeface="Times New Roman" pitchFamily="18" charset="0"/>
              </a:rPr>
              <a:t>ND</a:t>
            </a:r>
            <a:r>
              <a:rPr lang="fr-FR" b="0" baseline="-25000" dirty="0" smtClean="0">
                <a:latin typeface="Times New Roman" pitchFamily="18" charset="0"/>
                <a:cs typeface="Times New Roman" pitchFamily="18" charset="0"/>
              </a:rPr>
              <a:t>3</a:t>
            </a:r>
            <a:r>
              <a:rPr lang="fr-FR" b="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b="0" dirty="0" err="1" smtClean="0">
                <a:latin typeface="Times New Roman" pitchFamily="18" charset="0"/>
                <a:cs typeface="Times New Roman" pitchFamily="18" charset="0"/>
              </a:rPr>
              <a:t>typically</a:t>
            </a:r>
            <a:r>
              <a:rPr lang="fr-FR" b="0" dirty="0" smtClean="0">
                <a:latin typeface="Times New Roman" pitchFamily="18" charset="0"/>
                <a:cs typeface="Times New Roman" pitchFamily="18" charset="0"/>
              </a:rPr>
              <a:t> has ½ the </a:t>
            </a:r>
            <a:r>
              <a:rPr lang="fr-FR" b="0" dirty="0" err="1" smtClean="0">
                <a:latin typeface="Times New Roman" pitchFamily="18" charset="0"/>
                <a:cs typeface="Times New Roman" pitchFamily="18" charset="0"/>
              </a:rPr>
              <a:t>polarization</a:t>
            </a:r>
            <a:r>
              <a:rPr lang="fr-FR" b="0" dirty="0" smtClean="0">
                <a:latin typeface="Times New Roman" pitchFamily="18" charset="0"/>
                <a:cs typeface="Times New Roman" pitchFamily="18" charset="0"/>
              </a:rPr>
              <a:t> of NH</a:t>
            </a:r>
            <a:r>
              <a:rPr lang="fr-FR" b="0" baseline="-25000" dirty="0" smtClean="0">
                <a:latin typeface="Times New Roman" pitchFamily="18" charset="0"/>
                <a:cs typeface="Times New Roman" pitchFamily="18" charset="0"/>
              </a:rPr>
              <a:t>3</a:t>
            </a:r>
            <a:endParaRPr lang="en-US" b="0" baseline="-25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5628288" y="977476"/>
            <a:ext cx="3090041" cy="3970318"/>
          </a:xfrm>
          <a:prstGeom prst="rect">
            <a:avLst/>
          </a:prstGeom>
          <a:solidFill>
            <a:srgbClr val="FFCCCC"/>
          </a:solidFill>
        </p:spPr>
        <p:txBody>
          <a:bodyPr wrap="square" rtlCol="0">
            <a:spAutoFit/>
          </a:bodyPr>
          <a:lstStyle/>
          <a:p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CLAS12 program for </a:t>
            </a:r>
            <a:r>
              <a:rPr lang="fr-FR" dirty="0" err="1" smtClean="0">
                <a:latin typeface="Times New Roman" pitchFamily="18" charset="0"/>
                <a:cs typeface="Times New Roman" pitchFamily="18" charset="0"/>
              </a:rPr>
              <a:t>longitudinally</a:t>
            </a:r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dirty="0" err="1" smtClean="0">
                <a:latin typeface="Times New Roman" pitchFamily="18" charset="0"/>
                <a:cs typeface="Times New Roman" pitchFamily="18" charset="0"/>
              </a:rPr>
              <a:t>polarized</a:t>
            </a:r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 observables:</a:t>
            </a:r>
          </a:p>
          <a:p>
            <a:endParaRPr lang="fr-FR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Arial" pitchFamily="34" charset="0"/>
              <a:buChar char="•"/>
            </a:pPr>
            <a:r>
              <a:rPr lang="fr-FR" b="0" dirty="0" smtClean="0">
                <a:latin typeface="Times New Roman" pitchFamily="18" charset="0"/>
                <a:cs typeface="Times New Roman" pitchFamily="18" charset="0"/>
              </a:rPr>
              <a:t> E12-06-109:</a:t>
            </a:r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 30 </a:t>
            </a:r>
            <a:r>
              <a:rPr lang="fr-FR" dirty="0" err="1" smtClean="0">
                <a:latin typeface="Times New Roman" pitchFamily="18" charset="0"/>
                <a:cs typeface="Times New Roman" pitchFamily="18" charset="0"/>
              </a:rPr>
              <a:t>days</a:t>
            </a:r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 on NH</a:t>
            </a:r>
            <a:r>
              <a:rPr lang="fr-FR" baseline="-25000" dirty="0" smtClean="0">
                <a:latin typeface="Times New Roman" pitchFamily="18" charset="0"/>
                <a:cs typeface="Times New Roman" pitchFamily="18" charset="0"/>
              </a:rPr>
              <a:t>3</a:t>
            </a:r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, 50 </a:t>
            </a:r>
            <a:r>
              <a:rPr lang="fr-FR" dirty="0" err="1" smtClean="0">
                <a:latin typeface="Times New Roman" pitchFamily="18" charset="0"/>
                <a:cs typeface="Times New Roman" pitchFamily="18" charset="0"/>
              </a:rPr>
              <a:t>days</a:t>
            </a:r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 on ND3</a:t>
            </a:r>
          </a:p>
          <a:p>
            <a:endParaRPr lang="fr-FR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Arial" pitchFamily="34" charset="0"/>
              <a:buChar char="•"/>
            </a:pPr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 More NH</a:t>
            </a:r>
            <a:r>
              <a:rPr lang="fr-FR" baseline="-25000" dirty="0" smtClean="0">
                <a:latin typeface="Times New Roman" pitchFamily="18" charset="0"/>
                <a:cs typeface="Times New Roman" pitchFamily="18" charset="0"/>
              </a:rPr>
              <a:t>3</a:t>
            </a:r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dirty="0" err="1" smtClean="0">
                <a:latin typeface="Times New Roman" pitchFamily="18" charset="0"/>
                <a:cs typeface="Times New Roman" pitchFamily="18" charset="0"/>
              </a:rPr>
              <a:t>approved</a:t>
            </a:r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dirty="0" err="1" smtClean="0">
                <a:latin typeface="Times New Roman" pitchFamily="18" charset="0"/>
                <a:cs typeface="Times New Roman" pitchFamily="18" charset="0"/>
              </a:rPr>
              <a:t>later</a:t>
            </a:r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fr-FR" b="0" dirty="0" smtClean="0">
                <a:latin typeface="Times New Roman" pitchFamily="18" charset="0"/>
                <a:cs typeface="Times New Roman" pitchFamily="18" charset="0"/>
              </a:rPr>
              <a:t>E12-06-119b, E12-07-107, E12-09-007b, E12-09-009 </a:t>
            </a:r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→ 120 </a:t>
            </a:r>
            <a:r>
              <a:rPr lang="fr-FR" dirty="0" err="1" smtClean="0">
                <a:latin typeface="Times New Roman" pitchFamily="18" charset="0"/>
                <a:cs typeface="Times New Roman" pitchFamily="18" charset="0"/>
              </a:rPr>
              <a:t>days</a:t>
            </a:r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 on NH</a:t>
            </a:r>
            <a:r>
              <a:rPr lang="fr-FR" baseline="-25000" dirty="0" smtClean="0">
                <a:latin typeface="Times New Roman" pitchFamily="18" charset="0"/>
                <a:cs typeface="Times New Roman" pitchFamily="18" charset="0"/>
              </a:rPr>
              <a:t>3</a:t>
            </a:r>
          </a:p>
          <a:p>
            <a:endParaRPr lang="fr-FR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~2.5 more </a:t>
            </a:r>
            <a:r>
              <a:rPr lang="fr-FR" dirty="0" err="1" smtClean="0">
                <a:latin typeface="Times New Roman" pitchFamily="18" charset="0"/>
                <a:cs typeface="Times New Roman" pitchFamily="18" charset="0"/>
              </a:rPr>
              <a:t>beam</a:t>
            </a:r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 time for NH3 </a:t>
            </a:r>
            <a:r>
              <a:rPr lang="fr-FR" dirty="0" err="1" smtClean="0">
                <a:latin typeface="Times New Roman" pitchFamily="18" charset="0"/>
                <a:cs typeface="Times New Roman" pitchFamily="18" charset="0"/>
              </a:rPr>
              <a:t>than</a:t>
            </a:r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 ND</a:t>
            </a:r>
            <a:r>
              <a:rPr lang="fr-FR" baseline="-25000" dirty="0" smtClean="0">
                <a:latin typeface="Times New Roman" pitchFamily="18" charset="0"/>
                <a:cs typeface="Times New Roman" pitchFamily="18" charset="0"/>
              </a:rPr>
              <a:t>3</a:t>
            </a:r>
            <a:endParaRPr lang="en-US" baseline="-250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4159740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1163785" y="2363189"/>
            <a:ext cx="689956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err="1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Deeply</a:t>
            </a:r>
            <a:r>
              <a:rPr lang="fr-FR" sz="280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-</a:t>
            </a:r>
            <a:r>
              <a:rPr lang="fr-FR" sz="2800" dirty="0" err="1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virtual</a:t>
            </a:r>
            <a:r>
              <a:rPr lang="fr-FR" sz="280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Compton </a:t>
            </a:r>
            <a:r>
              <a:rPr lang="fr-FR" sz="2800" dirty="0" err="1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scattering</a:t>
            </a:r>
            <a:r>
              <a:rPr lang="fr-FR" sz="280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on the neutron </a:t>
            </a:r>
            <a:r>
              <a:rPr lang="fr-FR" sz="2800" dirty="0" err="1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with</a:t>
            </a:r>
            <a:r>
              <a:rPr lang="fr-FR" sz="280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a </a:t>
            </a:r>
            <a:r>
              <a:rPr lang="fr-FR" sz="2800" dirty="0" err="1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longitudinally</a:t>
            </a:r>
            <a:r>
              <a:rPr lang="fr-FR" sz="280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sz="2800" dirty="0" err="1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polarized</a:t>
            </a:r>
            <a:r>
              <a:rPr lang="fr-FR" sz="280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sz="2800" dirty="0" err="1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deuteron</a:t>
            </a:r>
            <a:r>
              <a:rPr lang="fr-FR" sz="280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sz="2800" dirty="0" err="1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target</a:t>
            </a:r>
            <a:endParaRPr lang="en-US" sz="2800" dirty="0">
              <a:solidFill>
                <a:srgbClr val="0000FF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Text Box 40"/>
          <p:cNvSpPr txBox="1">
            <a:spLocks noChangeArrowheads="1"/>
          </p:cNvSpPr>
          <p:nvPr/>
        </p:nvSpPr>
        <p:spPr bwMode="auto">
          <a:xfrm>
            <a:off x="1063625" y="58738"/>
            <a:ext cx="7231063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2800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Deeply Virtual Compton Scattering and </a:t>
            </a:r>
            <a:r>
              <a:rPr lang="en-US" sz="2800" b="1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GPDs</a:t>
            </a:r>
            <a:endParaRPr lang="en-US" sz="2800" b="1" dirty="0">
              <a:solidFill>
                <a:srgbClr val="0000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2" name="Group 41"/>
          <p:cNvGrpSpPr>
            <a:grpSpLocks noChangeAspect="1"/>
          </p:cNvGrpSpPr>
          <p:nvPr/>
        </p:nvGrpSpPr>
        <p:grpSpPr bwMode="auto">
          <a:xfrm rot="-2865258">
            <a:off x="1467644" y="1142207"/>
            <a:ext cx="128587" cy="546100"/>
            <a:chOff x="1324" y="1002"/>
            <a:chExt cx="146" cy="462"/>
          </a:xfrm>
        </p:grpSpPr>
        <p:sp>
          <p:nvSpPr>
            <p:cNvPr id="2099" name="Freeform 42"/>
            <p:cNvSpPr>
              <a:spLocks noChangeAspect="1"/>
            </p:cNvSpPr>
            <p:nvPr/>
          </p:nvSpPr>
          <p:spPr bwMode="auto">
            <a:xfrm>
              <a:off x="1326" y="1002"/>
              <a:ext cx="143" cy="75"/>
            </a:xfrm>
            <a:custGeom>
              <a:avLst/>
              <a:gdLst>
                <a:gd name="T0" fmla="*/ 0 w 143"/>
                <a:gd name="T1" fmla="*/ 0 h 75"/>
                <a:gd name="T2" fmla="*/ 0 w 143"/>
                <a:gd name="T3" fmla="*/ 4 h 75"/>
                <a:gd name="T4" fmla="*/ 4 w 143"/>
                <a:gd name="T5" fmla="*/ 7 h 75"/>
                <a:gd name="T6" fmla="*/ 8 w 143"/>
                <a:gd name="T7" fmla="*/ 9 h 75"/>
                <a:gd name="T8" fmla="*/ 12 w 143"/>
                <a:gd name="T9" fmla="*/ 11 h 75"/>
                <a:gd name="T10" fmla="*/ 129 w 143"/>
                <a:gd name="T11" fmla="*/ 58 h 75"/>
                <a:gd name="T12" fmla="*/ 135 w 143"/>
                <a:gd name="T13" fmla="*/ 60 h 75"/>
                <a:gd name="T14" fmla="*/ 139 w 143"/>
                <a:gd name="T15" fmla="*/ 63 h 75"/>
                <a:gd name="T16" fmla="*/ 142 w 143"/>
                <a:gd name="T17" fmla="*/ 65 h 75"/>
                <a:gd name="T18" fmla="*/ 141 w 143"/>
                <a:gd name="T19" fmla="*/ 69 h 75"/>
                <a:gd name="T20" fmla="*/ 141 w 143"/>
                <a:gd name="T21" fmla="*/ 71 h 75"/>
                <a:gd name="T22" fmla="*/ 138 w 143"/>
                <a:gd name="T23" fmla="*/ 74 h 75"/>
                <a:gd name="T24" fmla="*/ 11 w 143"/>
                <a:gd name="T25" fmla="*/ 60 h 75"/>
                <a:gd name="T26" fmla="*/ 10 w 143"/>
                <a:gd name="T27" fmla="*/ 61 h 75"/>
                <a:gd name="T28" fmla="*/ 4 w 143"/>
                <a:gd name="T29" fmla="*/ 59 h 75"/>
                <a:gd name="T30" fmla="*/ 4 w 143"/>
                <a:gd name="T31" fmla="*/ 60 h 75"/>
                <a:gd name="T32" fmla="*/ 2 w 143"/>
                <a:gd name="T33" fmla="*/ 62 h 75"/>
                <a:gd name="T34" fmla="*/ 0 w 143"/>
                <a:gd name="T35" fmla="*/ 65 h 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43"/>
                <a:gd name="T55" fmla="*/ 0 h 75"/>
                <a:gd name="T56" fmla="*/ 143 w 143"/>
                <a:gd name="T57" fmla="*/ 75 h 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43" h="75">
                  <a:moveTo>
                    <a:pt x="0" y="0"/>
                  </a:moveTo>
                  <a:lnTo>
                    <a:pt x="0" y="4"/>
                  </a:lnTo>
                  <a:lnTo>
                    <a:pt x="4" y="7"/>
                  </a:lnTo>
                  <a:lnTo>
                    <a:pt x="8" y="9"/>
                  </a:lnTo>
                  <a:lnTo>
                    <a:pt x="12" y="11"/>
                  </a:lnTo>
                  <a:lnTo>
                    <a:pt x="129" y="58"/>
                  </a:lnTo>
                  <a:lnTo>
                    <a:pt x="135" y="60"/>
                  </a:lnTo>
                  <a:lnTo>
                    <a:pt x="139" y="63"/>
                  </a:lnTo>
                  <a:lnTo>
                    <a:pt x="142" y="65"/>
                  </a:lnTo>
                  <a:lnTo>
                    <a:pt x="141" y="69"/>
                  </a:lnTo>
                  <a:lnTo>
                    <a:pt x="141" y="71"/>
                  </a:lnTo>
                  <a:lnTo>
                    <a:pt x="138" y="74"/>
                  </a:lnTo>
                  <a:lnTo>
                    <a:pt x="11" y="60"/>
                  </a:lnTo>
                  <a:lnTo>
                    <a:pt x="10" y="61"/>
                  </a:lnTo>
                  <a:lnTo>
                    <a:pt x="4" y="59"/>
                  </a:lnTo>
                  <a:lnTo>
                    <a:pt x="4" y="60"/>
                  </a:lnTo>
                  <a:lnTo>
                    <a:pt x="2" y="62"/>
                  </a:lnTo>
                  <a:lnTo>
                    <a:pt x="0" y="65"/>
                  </a:lnTo>
                </a:path>
              </a:pathLst>
            </a:custGeom>
            <a:noFill/>
            <a:ln w="25400" cap="rnd" cmpd="sng">
              <a:solidFill>
                <a:srgbClr val="FF99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00" name="Freeform 43"/>
            <p:cNvSpPr>
              <a:spLocks noChangeAspect="1"/>
            </p:cNvSpPr>
            <p:nvPr/>
          </p:nvSpPr>
          <p:spPr bwMode="auto">
            <a:xfrm>
              <a:off x="1324" y="1069"/>
              <a:ext cx="143" cy="72"/>
            </a:xfrm>
            <a:custGeom>
              <a:avLst/>
              <a:gdLst>
                <a:gd name="T0" fmla="*/ 0 w 143"/>
                <a:gd name="T1" fmla="*/ 0 h 72"/>
                <a:gd name="T2" fmla="*/ 1 w 143"/>
                <a:gd name="T3" fmla="*/ 2 h 72"/>
                <a:gd name="T4" fmla="*/ 4 w 143"/>
                <a:gd name="T5" fmla="*/ 4 h 72"/>
                <a:gd name="T6" fmla="*/ 6 w 143"/>
                <a:gd name="T7" fmla="*/ 6 h 72"/>
                <a:gd name="T8" fmla="*/ 10 w 143"/>
                <a:gd name="T9" fmla="*/ 7 h 72"/>
                <a:gd name="T10" fmla="*/ 133 w 143"/>
                <a:gd name="T11" fmla="*/ 57 h 72"/>
                <a:gd name="T12" fmla="*/ 137 w 143"/>
                <a:gd name="T13" fmla="*/ 61 h 72"/>
                <a:gd name="T14" fmla="*/ 140 w 143"/>
                <a:gd name="T15" fmla="*/ 61 h 72"/>
                <a:gd name="T16" fmla="*/ 141 w 143"/>
                <a:gd name="T17" fmla="*/ 65 h 72"/>
                <a:gd name="T18" fmla="*/ 141 w 143"/>
                <a:gd name="T19" fmla="*/ 66 h 72"/>
                <a:gd name="T20" fmla="*/ 142 w 143"/>
                <a:gd name="T21" fmla="*/ 71 h 72"/>
                <a:gd name="T22" fmla="*/ 137 w 143"/>
                <a:gd name="T23" fmla="*/ 71 h 72"/>
                <a:gd name="T24" fmla="*/ 12 w 143"/>
                <a:gd name="T25" fmla="*/ 59 h 72"/>
                <a:gd name="T26" fmla="*/ 7 w 143"/>
                <a:gd name="T27" fmla="*/ 59 h 72"/>
                <a:gd name="T28" fmla="*/ 6 w 143"/>
                <a:gd name="T29" fmla="*/ 59 h 72"/>
                <a:gd name="T30" fmla="*/ 4 w 143"/>
                <a:gd name="T31" fmla="*/ 59 h 72"/>
                <a:gd name="T32" fmla="*/ 1 w 143"/>
                <a:gd name="T33" fmla="*/ 59 h 72"/>
                <a:gd name="T34" fmla="*/ 0 w 143"/>
                <a:gd name="T35" fmla="*/ 61 h 72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43"/>
                <a:gd name="T55" fmla="*/ 0 h 72"/>
                <a:gd name="T56" fmla="*/ 143 w 143"/>
                <a:gd name="T57" fmla="*/ 72 h 72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43" h="72">
                  <a:moveTo>
                    <a:pt x="0" y="0"/>
                  </a:moveTo>
                  <a:lnTo>
                    <a:pt x="1" y="2"/>
                  </a:lnTo>
                  <a:lnTo>
                    <a:pt x="4" y="4"/>
                  </a:lnTo>
                  <a:lnTo>
                    <a:pt x="6" y="6"/>
                  </a:lnTo>
                  <a:lnTo>
                    <a:pt x="10" y="7"/>
                  </a:lnTo>
                  <a:lnTo>
                    <a:pt x="133" y="57"/>
                  </a:lnTo>
                  <a:lnTo>
                    <a:pt x="137" y="61"/>
                  </a:lnTo>
                  <a:lnTo>
                    <a:pt x="140" y="61"/>
                  </a:lnTo>
                  <a:lnTo>
                    <a:pt x="141" y="65"/>
                  </a:lnTo>
                  <a:lnTo>
                    <a:pt x="141" y="66"/>
                  </a:lnTo>
                  <a:lnTo>
                    <a:pt x="142" y="71"/>
                  </a:lnTo>
                  <a:lnTo>
                    <a:pt x="137" y="71"/>
                  </a:lnTo>
                  <a:lnTo>
                    <a:pt x="12" y="59"/>
                  </a:lnTo>
                  <a:lnTo>
                    <a:pt x="7" y="59"/>
                  </a:lnTo>
                  <a:lnTo>
                    <a:pt x="6" y="59"/>
                  </a:lnTo>
                  <a:lnTo>
                    <a:pt x="4" y="59"/>
                  </a:lnTo>
                  <a:lnTo>
                    <a:pt x="1" y="59"/>
                  </a:lnTo>
                  <a:lnTo>
                    <a:pt x="0" y="61"/>
                  </a:lnTo>
                </a:path>
              </a:pathLst>
            </a:custGeom>
            <a:noFill/>
            <a:ln w="25400" cap="rnd" cmpd="sng">
              <a:solidFill>
                <a:srgbClr val="FF99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01" name="Freeform 44"/>
            <p:cNvSpPr>
              <a:spLocks noChangeAspect="1"/>
            </p:cNvSpPr>
            <p:nvPr/>
          </p:nvSpPr>
          <p:spPr bwMode="auto">
            <a:xfrm>
              <a:off x="1326" y="1131"/>
              <a:ext cx="144" cy="76"/>
            </a:xfrm>
            <a:custGeom>
              <a:avLst/>
              <a:gdLst>
                <a:gd name="T0" fmla="*/ 0 w 144"/>
                <a:gd name="T1" fmla="*/ 0 h 76"/>
                <a:gd name="T2" fmla="*/ 0 w 144"/>
                <a:gd name="T3" fmla="*/ 3 h 76"/>
                <a:gd name="T4" fmla="*/ 2 w 144"/>
                <a:gd name="T5" fmla="*/ 7 h 76"/>
                <a:gd name="T6" fmla="*/ 7 w 144"/>
                <a:gd name="T7" fmla="*/ 9 h 76"/>
                <a:gd name="T8" fmla="*/ 10 w 144"/>
                <a:gd name="T9" fmla="*/ 11 h 76"/>
                <a:gd name="T10" fmla="*/ 133 w 144"/>
                <a:gd name="T11" fmla="*/ 59 h 76"/>
                <a:gd name="T12" fmla="*/ 136 w 144"/>
                <a:gd name="T13" fmla="*/ 63 h 76"/>
                <a:gd name="T14" fmla="*/ 139 w 144"/>
                <a:gd name="T15" fmla="*/ 65 h 76"/>
                <a:gd name="T16" fmla="*/ 143 w 144"/>
                <a:gd name="T17" fmla="*/ 67 h 76"/>
                <a:gd name="T18" fmla="*/ 143 w 144"/>
                <a:gd name="T19" fmla="*/ 71 h 76"/>
                <a:gd name="T20" fmla="*/ 141 w 144"/>
                <a:gd name="T21" fmla="*/ 74 h 76"/>
                <a:gd name="T22" fmla="*/ 138 w 144"/>
                <a:gd name="T23" fmla="*/ 75 h 76"/>
                <a:gd name="T24" fmla="*/ 9 w 144"/>
                <a:gd name="T25" fmla="*/ 63 h 76"/>
                <a:gd name="T26" fmla="*/ 6 w 144"/>
                <a:gd name="T27" fmla="*/ 62 h 76"/>
                <a:gd name="T28" fmla="*/ 6 w 144"/>
                <a:gd name="T29" fmla="*/ 63 h 76"/>
                <a:gd name="T30" fmla="*/ 3 w 144"/>
                <a:gd name="T31" fmla="*/ 62 h 76"/>
                <a:gd name="T32" fmla="*/ 0 w 144"/>
                <a:gd name="T33" fmla="*/ 64 h 76"/>
                <a:gd name="T34" fmla="*/ 0 w 144"/>
                <a:gd name="T35" fmla="*/ 66 h 7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44"/>
                <a:gd name="T55" fmla="*/ 0 h 76"/>
                <a:gd name="T56" fmla="*/ 144 w 144"/>
                <a:gd name="T57" fmla="*/ 76 h 7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44" h="76">
                  <a:moveTo>
                    <a:pt x="0" y="0"/>
                  </a:moveTo>
                  <a:lnTo>
                    <a:pt x="0" y="3"/>
                  </a:lnTo>
                  <a:lnTo>
                    <a:pt x="2" y="7"/>
                  </a:lnTo>
                  <a:lnTo>
                    <a:pt x="7" y="9"/>
                  </a:lnTo>
                  <a:lnTo>
                    <a:pt x="10" y="11"/>
                  </a:lnTo>
                  <a:lnTo>
                    <a:pt x="133" y="59"/>
                  </a:lnTo>
                  <a:lnTo>
                    <a:pt x="136" y="63"/>
                  </a:lnTo>
                  <a:lnTo>
                    <a:pt x="139" y="65"/>
                  </a:lnTo>
                  <a:lnTo>
                    <a:pt x="143" y="67"/>
                  </a:lnTo>
                  <a:lnTo>
                    <a:pt x="143" y="71"/>
                  </a:lnTo>
                  <a:lnTo>
                    <a:pt x="141" y="74"/>
                  </a:lnTo>
                  <a:lnTo>
                    <a:pt x="138" y="75"/>
                  </a:lnTo>
                  <a:lnTo>
                    <a:pt x="9" y="63"/>
                  </a:lnTo>
                  <a:lnTo>
                    <a:pt x="6" y="62"/>
                  </a:lnTo>
                  <a:lnTo>
                    <a:pt x="6" y="63"/>
                  </a:lnTo>
                  <a:lnTo>
                    <a:pt x="3" y="62"/>
                  </a:lnTo>
                  <a:lnTo>
                    <a:pt x="0" y="64"/>
                  </a:lnTo>
                  <a:lnTo>
                    <a:pt x="0" y="66"/>
                  </a:lnTo>
                </a:path>
              </a:pathLst>
            </a:custGeom>
            <a:noFill/>
            <a:ln w="25400" cap="rnd" cmpd="sng">
              <a:solidFill>
                <a:srgbClr val="FF99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02" name="Freeform 45"/>
            <p:cNvSpPr>
              <a:spLocks noChangeAspect="1"/>
            </p:cNvSpPr>
            <p:nvPr/>
          </p:nvSpPr>
          <p:spPr bwMode="auto">
            <a:xfrm>
              <a:off x="1325" y="1202"/>
              <a:ext cx="144" cy="70"/>
            </a:xfrm>
            <a:custGeom>
              <a:avLst/>
              <a:gdLst>
                <a:gd name="T0" fmla="*/ 0 w 144"/>
                <a:gd name="T1" fmla="*/ 0 h 70"/>
                <a:gd name="T2" fmla="*/ 0 w 144"/>
                <a:gd name="T3" fmla="*/ 0 h 70"/>
                <a:gd name="T4" fmla="*/ 4 w 144"/>
                <a:gd name="T5" fmla="*/ 4 h 70"/>
                <a:gd name="T6" fmla="*/ 6 w 144"/>
                <a:gd name="T7" fmla="*/ 6 h 70"/>
                <a:gd name="T8" fmla="*/ 11 w 144"/>
                <a:gd name="T9" fmla="*/ 7 h 70"/>
                <a:gd name="T10" fmla="*/ 131 w 144"/>
                <a:gd name="T11" fmla="*/ 54 h 70"/>
                <a:gd name="T12" fmla="*/ 136 w 144"/>
                <a:gd name="T13" fmla="*/ 58 h 70"/>
                <a:gd name="T14" fmla="*/ 139 w 144"/>
                <a:gd name="T15" fmla="*/ 59 h 70"/>
                <a:gd name="T16" fmla="*/ 143 w 144"/>
                <a:gd name="T17" fmla="*/ 63 h 70"/>
                <a:gd name="T18" fmla="*/ 143 w 144"/>
                <a:gd name="T19" fmla="*/ 66 h 70"/>
                <a:gd name="T20" fmla="*/ 140 w 144"/>
                <a:gd name="T21" fmla="*/ 69 h 70"/>
                <a:gd name="T22" fmla="*/ 138 w 144"/>
                <a:gd name="T23" fmla="*/ 69 h 70"/>
                <a:gd name="T24" fmla="*/ 11 w 144"/>
                <a:gd name="T25" fmla="*/ 57 h 70"/>
                <a:gd name="T26" fmla="*/ 7 w 144"/>
                <a:gd name="T27" fmla="*/ 58 h 70"/>
                <a:gd name="T28" fmla="*/ 4 w 144"/>
                <a:gd name="T29" fmla="*/ 57 h 70"/>
                <a:gd name="T30" fmla="*/ 1 w 144"/>
                <a:gd name="T31" fmla="*/ 57 h 70"/>
                <a:gd name="T32" fmla="*/ 1 w 144"/>
                <a:gd name="T33" fmla="*/ 59 h 70"/>
                <a:gd name="T34" fmla="*/ 0 w 144"/>
                <a:gd name="T35" fmla="*/ 62 h 70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44"/>
                <a:gd name="T55" fmla="*/ 0 h 70"/>
                <a:gd name="T56" fmla="*/ 144 w 144"/>
                <a:gd name="T57" fmla="*/ 70 h 70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44" h="70">
                  <a:moveTo>
                    <a:pt x="0" y="0"/>
                  </a:moveTo>
                  <a:lnTo>
                    <a:pt x="0" y="0"/>
                  </a:lnTo>
                  <a:lnTo>
                    <a:pt x="4" y="4"/>
                  </a:lnTo>
                  <a:lnTo>
                    <a:pt x="6" y="6"/>
                  </a:lnTo>
                  <a:lnTo>
                    <a:pt x="11" y="7"/>
                  </a:lnTo>
                  <a:lnTo>
                    <a:pt x="131" y="54"/>
                  </a:lnTo>
                  <a:lnTo>
                    <a:pt x="136" y="58"/>
                  </a:lnTo>
                  <a:lnTo>
                    <a:pt x="139" y="59"/>
                  </a:lnTo>
                  <a:lnTo>
                    <a:pt x="143" y="63"/>
                  </a:lnTo>
                  <a:lnTo>
                    <a:pt x="143" y="66"/>
                  </a:lnTo>
                  <a:lnTo>
                    <a:pt x="140" y="69"/>
                  </a:lnTo>
                  <a:lnTo>
                    <a:pt x="138" y="69"/>
                  </a:lnTo>
                  <a:lnTo>
                    <a:pt x="11" y="57"/>
                  </a:lnTo>
                  <a:lnTo>
                    <a:pt x="7" y="58"/>
                  </a:lnTo>
                  <a:lnTo>
                    <a:pt x="4" y="57"/>
                  </a:lnTo>
                  <a:lnTo>
                    <a:pt x="1" y="57"/>
                  </a:lnTo>
                  <a:lnTo>
                    <a:pt x="1" y="59"/>
                  </a:lnTo>
                  <a:lnTo>
                    <a:pt x="0" y="62"/>
                  </a:lnTo>
                </a:path>
              </a:pathLst>
            </a:custGeom>
            <a:noFill/>
            <a:ln w="25400" cap="rnd" cmpd="sng">
              <a:solidFill>
                <a:srgbClr val="FF99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03" name="Freeform 46"/>
            <p:cNvSpPr>
              <a:spLocks noChangeAspect="1"/>
            </p:cNvSpPr>
            <p:nvPr/>
          </p:nvSpPr>
          <p:spPr bwMode="auto">
            <a:xfrm>
              <a:off x="1327" y="1260"/>
              <a:ext cx="142" cy="76"/>
            </a:xfrm>
            <a:custGeom>
              <a:avLst/>
              <a:gdLst>
                <a:gd name="T0" fmla="*/ 0 w 142"/>
                <a:gd name="T1" fmla="*/ 0 h 76"/>
                <a:gd name="T2" fmla="*/ 0 w 142"/>
                <a:gd name="T3" fmla="*/ 4 h 76"/>
                <a:gd name="T4" fmla="*/ 3 w 142"/>
                <a:gd name="T5" fmla="*/ 7 h 76"/>
                <a:gd name="T6" fmla="*/ 6 w 142"/>
                <a:gd name="T7" fmla="*/ 8 h 76"/>
                <a:gd name="T8" fmla="*/ 11 w 142"/>
                <a:gd name="T9" fmla="*/ 11 h 76"/>
                <a:gd name="T10" fmla="*/ 132 w 142"/>
                <a:gd name="T11" fmla="*/ 61 h 76"/>
                <a:gd name="T12" fmla="*/ 137 w 142"/>
                <a:gd name="T13" fmla="*/ 64 h 76"/>
                <a:gd name="T14" fmla="*/ 137 w 142"/>
                <a:gd name="T15" fmla="*/ 65 h 76"/>
                <a:gd name="T16" fmla="*/ 140 w 142"/>
                <a:gd name="T17" fmla="*/ 68 h 76"/>
                <a:gd name="T18" fmla="*/ 141 w 142"/>
                <a:gd name="T19" fmla="*/ 71 h 76"/>
                <a:gd name="T20" fmla="*/ 139 w 142"/>
                <a:gd name="T21" fmla="*/ 74 h 76"/>
                <a:gd name="T22" fmla="*/ 136 w 142"/>
                <a:gd name="T23" fmla="*/ 75 h 76"/>
                <a:gd name="T24" fmla="*/ 11 w 142"/>
                <a:gd name="T25" fmla="*/ 62 h 76"/>
                <a:gd name="T26" fmla="*/ 8 w 142"/>
                <a:gd name="T27" fmla="*/ 62 h 76"/>
                <a:gd name="T28" fmla="*/ 6 w 142"/>
                <a:gd name="T29" fmla="*/ 62 h 76"/>
                <a:gd name="T30" fmla="*/ 4 w 142"/>
                <a:gd name="T31" fmla="*/ 62 h 76"/>
                <a:gd name="T32" fmla="*/ 2 w 142"/>
                <a:gd name="T33" fmla="*/ 63 h 76"/>
                <a:gd name="T34" fmla="*/ 2 w 142"/>
                <a:gd name="T35" fmla="*/ 66 h 7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42"/>
                <a:gd name="T55" fmla="*/ 0 h 76"/>
                <a:gd name="T56" fmla="*/ 142 w 142"/>
                <a:gd name="T57" fmla="*/ 76 h 7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42" h="76">
                  <a:moveTo>
                    <a:pt x="0" y="0"/>
                  </a:moveTo>
                  <a:lnTo>
                    <a:pt x="0" y="4"/>
                  </a:lnTo>
                  <a:lnTo>
                    <a:pt x="3" y="7"/>
                  </a:lnTo>
                  <a:lnTo>
                    <a:pt x="6" y="8"/>
                  </a:lnTo>
                  <a:lnTo>
                    <a:pt x="11" y="11"/>
                  </a:lnTo>
                  <a:lnTo>
                    <a:pt x="132" y="61"/>
                  </a:lnTo>
                  <a:lnTo>
                    <a:pt x="137" y="64"/>
                  </a:lnTo>
                  <a:lnTo>
                    <a:pt x="137" y="65"/>
                  </a:lnTo>
                  <a:lnTo>
                    <a:pt x="140" y="68"/>
                  </a:lnTo>
                  <a:lnTo>
                    <a:pt x="141" y="71"/>
                  </a:lnTo>
                  <a:lnTo>
                    <a:pt x="139" y="74"/>
                  </a:lnTo>
                  <a:lnTo>
                    <a:pt x="136" y="75"/>
                  </a:lnTo>
                  <a:lnTo>
                    <a:pt x="11" y="62"/>
                  </a:lnTo>
                  <a:lnTo>
                    <a:pt x="8" y="62"/>
                  </a:lnTo>
                  <a:lnTo>
                    <a:pt x="6" y="62"/>
                  </a:lnTo>
                  <a:lnTo>
                    <a:pt x="4" y="62"/>
                  </a:lnTo>
                  <a:lnTo>
                    <a:pt x="2" y="63"/>
                  </a:lnTo>
                  <a:lnTo>
                    <a:pt x="2" y="66"/>
                  </a:lnTo>
                </a:path>
              </a:pathLst>
            </a:custGeom>
            <a:noFill/>
            <a:ln w="25400" cap="rnd" cmpd="sng">
              <a:solidFill>
                <a:srgbClr val="FF99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04" name="Freeform 47"/>
            <p:cNvSpPr>
              <a:spLocks noChangeAspect="1"/>
            </p:cNvSpPr>
            <p:nvPr/>
          </p:nvSpPr>
          <p:spPr bwMode="auto">
            <a:xfrm>
              <a:off x="1326" y="1328"/>
              <a:ext cx="142" cy="74"/>
            </a:xfrm>
            <a:custGeom>
              <a:avLst/>
              <a:gdLst>
                <a:gd name="T0" fmla="*/ 0 w 142"/>
                <a:gd name="T1" fmla="*/ 0 h 74"/>
                <a:gd name="T2" fmla="*/ 2 w 142"/>
                <a:gd name="T3" fmla="*/ 2 h 74"/>
                <a:gd name="T4" fmla="*/ 4 w 142"/>
                <a:gd name="T5" fmla="*/ 4 h 74"/>
                <a:gd name="T6" fmla="*/ 4 w 142"/>
                <a:gd name="T7" fmla="*/ 5 h 74"/>
                <a:gd name="T8" fmla="*/ 10 w 142"/>
                <a:gd name="T9" fmla="*/ 8 h 74"/>
                <a:gd name="T10" fmla="*/ 129 w 142"/>
                <a:gd name="T11" fmla="*/ 57 h 74"/>
                <a:gd name="T12" fmla="*/ 136 w 142"/>
                <a:gd name="T13" fmla="*/ 59 h 74"/>
                <a:gd name="T14" fmla="*/ 138 w 142"/>
                <a:gd name="T15" fmla="*/ 62 h 74"/>
                <a:gd name="T16" fmla="*/ 139 w 142"/>
                <a:gd name="T17" fmla="*/ 66 h 74"/>
                <a:gd name="T18" fmla="*/ 141 w 142"/>
                <a:gd name="T19" fmla="*/ 68 h 74"/>
                <a:gd name="T20" fmla="*/ 140 w 142"/>
                <a:gd name="T21" fmla="*/ 70 h 74"/>
                <a:gd name="T22" fmla="*/ 136 w 142"/>
                <a:gd name="T23" fmla="*/ 73 h 74"/>
                <a:gd name="T24" fmla="*/ 12 w 142"/>
                <a:gd name="T25" fmla="*/ 59 h 74"/>
                <a:gd name="T26" fmla="*/ 8 w 142"/>
                <a:gd name="T27" fmla="*/ 59 h 74"/>
                <a:gd name="T28" fmla="*/ 4 w 142"/>
                <a:gd name="T29" fmla="*/ 59 h 74"/>
                <a:gd name="T30" fmla="*/ 3 w 142"/>
                <a:gd name="T31" fmla="*/ 59 h 74"/>
                <a:gd name="T32" fmla="*/ 3 w 142"/>
                <a:gd name="T33" fmla="*/ 61 h 74"/>
                <a:gd name="T34" fmla="*/ 2 w 142"/>
                <a:gd name="T35" fmla="*/ 64 h 74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42"/>
                <a:gd name="T55" fmla="*/ 0 h 74"/>
                <a:gd name="T56" fmla="*/ 142 w 142"/>
                <a:gd name="T57" fmla="*/ 74 h 74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42" h="74">
                  <a:moveTo>
                    <a:pt x="0" y="0"/>
                  </a:moveTo>
                  <a:lnTo>
                    <a:pt x="2" y="2"/>
                  </a:lnTo>
                  <a:lnTo>
                    <a:pt x="4" y="4"/>
                  </a:lnTo>
                  <a:lnTo>
                    <a:pt x="4" y="5"/>
                  </a:lnTo>
                  <a:lnTo>
                    <a:pt x="10" y="8"/>
                  </a:lnTo>
                  <a:lnTo>
                    <a:pt x="129" y="57"/>
                  </a:lnTo>
                  <a:lnTo>
                    <a:pt x="136" y="59"/>
                  </a:lnTo>
                  <a:lnTo>
                    <a:pt x="138" y="62"/>
                  </a:lnTo>
                  <a:lnTo>
                    <a:pt x="139" y="66"/>
                  </a:lnTo>
                  <a:lnTo>
                    <a:pt x="141" y="68"/>
                  </a:lnTo>
                  <a:lnTo>
                    <a:pt x="140" y="70"/>
                  </a:lnTo>
                  <a:lnTo>
                    <a:pt x="136" y="73"/>
                  </a:lnTo>
                  <a:lnTo>
                    <a:pt x="12" y="59"/>
                  </a:lnTo>
                  <a:lnTo>
                    <a:pt x="8" y="59"/>
                  </a:lnTo>
                  <a:lnTo>
                    <a:pt x="4" y="59"/>
                  </a:lnTo>
                  <a:lnTo>
                    <a:pt x="3" y="59"/>
                  </a:lnTo>
                  <a:lnTo>
                    <a:pt x="3" y="61"/>
                  </a:lnTo>
                  <a:lnTo>
                    <a:pt x="2" y="64"/>
                  </a:lnTo>
                </a:path>
              </a:pathLst>
            </a:custGeom>
            <a:noFill/>
            <a:ln w="25400" cap="rnd" cmpd="sng">
              <a:solidFill>
                <a:srgbClr val="FF99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05" name="Freeform 48"/>
            <p:cNvSpPr>
              <a:spLocks noChangeAspect="1"/>
            </p:cNvSpPr>
            <p:nvPr/>
          </p:nvSpPr>
          <p:spPr bwMode="auto">
            <a:xfrm>
              <a:off x="1326" y="1391"/>
              <a:ext cx="142" cy="73"/>
            </a:xfrm>
            <a:custGeom>
              <a:avLst/>
              <a:gdLst>
                <a:gd name="T0" fmla="*/ 0 w 142"/>
                <a:gd name="T1" fmla="*/ 0 h 73"/>
                <a:gd name="T2" fmla="*/ 0 w 142"/>
                <a:gd name="T3" fmla="*/ 3 h 73"/>
                <a:gd name="T4" fmla="*/ 1 w 142"/>
                <a:gd name="T5" fmla="*/ 7 h 73"/>
                <a:gd name="T6" fmla="*/ 5 w 142"/>
                <a:gd name="T7" fmla="*/ 9 h 73"/>
                <a:gd name="T8" fmla="*/ 11 w 142"/>
                <a:gd name="T9" fmla="*/ 10 h 73"/>
                <a:gd name="T10" fmla="*/ 129 w 142"/>
                <a:gd name="T11" fmla="*/ 59 h 73"/>
                <a:gd name="T12" fmla="*/ 137 w 142"/>
                <a:gd name="T13" fmla="*/ 61 h 73"/>
                <a:gd name="T14" fmla="*/ 138 w 142"/>
                <a:gd name="T15" fmla="*/ 63 h 73"/>
                <a:gd name="T16" fmla="*/ 141 w 142"/>
                <a:gd name="T17" fmla="*/ 67 h 73"/>
                <a:gd name="T18" fmla="*/ 141 w 142"/>
                <a:gd name="T19" fmla="*/ 69 h 73"/>
                <a:gd name="T20" fmla="*/ 140 w 142"/>
                <a:gd name="T21" fmla="*/ 72 h 73"/>
                <a:gd name="T22" fmla="*/ 135 w 142"/>
                <a:gd name="T23" fmla="*/ 72 h 73"/>
                <a:gd name="T24" fmla="*/ 73 w 142"/>
                <a:gd name="T25" fmla="*/ 65 h 73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42"/>
                <a:gd name="T40" fmla="*/ 0 h 73"/>
                <a:gd name="T41" fmla="*/ 142 w 142"/>
                <a:gd name="T42" fmla="*/ 73 h 73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42" h="73">
                  <a:moveTo>
                    <a:pt x="0" y="0"/>
                  </a:moveTo>
                  <a:lnTo>
                    <a:pt x="0" y="3"/>
                  </a:lnTo>
                  <a:lnTo>
                    <a:pt x="1" y="7"/>
                  </a:lnTo>
                  <a:lnTo>
                    <a:pt x="5" y="9"/>
                  </a:lnTo>
                  <a:lnTo>
                    <a:pt x="11" y="10"/>
                  </a:lnTo>
                  <a:lnTo>
                    <a:pt x="129" y="59"/>
                  </a:lnTo>
                  <a:lnTo>
                    <a:pt x="137" y="61"/>
                  </a:lnTo>
                  <a:lnTo>
                    <a:pt x="138" y="63"/>
                  </a:lnTo>
                  <a:lnTo>
                    <a:pt x="141" y="67"/>
                  </a:lnTo>
                  <a:lnTo>
                    <a:pt x="141" y="69"/>
                  </a:lnTo>
                  <a:lnTo>
                    <a:pt x="140" y="72"/>
                  </a:lnTo>
                  <a:lnTo>
                    <a:pt x="135" y="72"/>
                  </a:lnTo>
                  <a:lnTo>
                    <a:pt x="73" y="65"/>
                  </a:lnTo>
                </a:path>
              </a:pathLst>
            </a:custGeom>
            <a:noFill/>
            <a:ln w="25400" cap="rnd" cmpd="sng">
              <a:solidFill>
                <a:srgbClr val="FF99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053" name="Line 49"/>
          <p:cNvSpPr>
            <a:spLocks noChangeShapeType="1"/>
          </p:cNvSpPr>
          <p:nvPr/>
        </p:nvSpPr>
        <p:spPr bwMode="auto">
          <a:xfrm flipV="1">
            <a:off x="1477963" y="1604963"/>
            <a:ext cx="3048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54" name="Line 50"/>
          <p:cNvSpPr>
            <a:spLocks noChangeShapeType="1"/>
          </p:cNvSpPr>
          <p:nvPr/>
        </p:nvSpPr>
        <p:spPr bwMode="auto">
          <a:xfrm rot="18742695" flipV="1">
            <a:off x="2767013" y="1598613"/>
            <a:ext cx="303212" cy="6143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55" name="Line 51"/>
          <p:cNvSpPr>
            <a:spLocks noChangeShapeType="1"/>
          </p:cNvSpPr>
          <p:nvPr/>
        </p:nvSpPr>
        <p:spPr bwMode="auto">
          <a:xfrm rot="12777622" flipV="1">
            <a:off x="3529013" y="2390775"/>
            <a:ext cx="6858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56" name="Freeform 52"/>
          <p:cNvSpPr>
            <a:spLocks/>
          </p:cNvSpPr>
          <p:nvPr/>
        </p:nvSpPr>
        <p:spPr bwMode="auto">
          <a:xfrm>
            <a:off x="415925" y="954088"/>
            <a:ext cx="1439863" cy="441325"/>
          </a:xfrm>
          <a:custGeom>
            <a:avLst/>
            <a:gdLst>
              <a:gd name="T0" fmla="*/ 0 w 672"/>
              <a:gd name="T1" fmla="*/ 2147483647 h 144"/>
              <a:gd name="T2" fmla="*/ 2147483647 w 672"/>
              <a:gd name="T3" fmla="*/ 2147483647 h 144"/>
              <a:gd name="T4" fmla="*/ 2147483647 w 672"/>
              <a:gd name="T5" fmla="*/ 0 h 144"/>
              <a:gd name="T6" fmla="*/ 0 60000 65536"/>
              <a:gd name="T7" fmla="*/ 0 60000 65536"/>
              <a:gd name="T8" fmla="*/ 0 60000 65536"/>
              <a:gd name="T9" fmla="*/ 0 w 672"/>
              <a:gd name="T10" fmla="*/ 0 h 144"/>
              <a:gd name="T11" fmla="*/ 672 w 672"/>
              <a:gd name="T12" fmla="*/ 144 h 14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672" h="144">
                <a:moveTo>
                  <a:pt x="0" y="144"/>
                </a:moveTo>
                <a:lnTo>
                  <a:pt x="432" y="96"/>
                </a:lnTo>
                <a:lnTo>
                  <a:pt x="672" y="0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057" name="Text Box 53"/>
          <p:cNvSpPr txBox="1">
            <a:spLocks noChangeArrowheads="1"/>
          </p:cNvSpPr>
          <p:nvPr/>
        </p:nvSpPr>
        <p:spPr bwMode="auto">
          <a:xfrm>
            <a:off x="1568450" y="593725"/>
            <a:ext cx="3810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e’</a:t>
            </a:r>
          </a:p>
        </p:txBody>
      </p:sp>
      <p:sp>
        <p:nvSpPr>
          <p:cNvPr id="2058" name="Line 54"/>
          <p:cNvSpPr>
            <a:spLocks noChangeShapeType="1"/>
          </p:cNvSpPr>
          <p:nvPr/>
        </p:nvSpPr>
        <p:spPr bwMode="auto">
          <a:xfrm flipV="1">
            <a:off x="487363" y="2489200"/>
            <a:ext cx="6858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59" name="Line 55"/>
          <p:cNvSpPr>
            <a:spLocks noChangeShapeType="1"/>
          </p:cNvSpPr>
          <p:nvPr/>
        </p:nvSpPr>
        <p:spPr bwMode="auto">
          <a:xfrm rot="12777622" flipV="1">
            <a:off x="3513138" y="2425700"/>
            <a:ext cx="6858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grpSp>
        <p:nvGrpSpPr>
          <p:cNvPr id="3" name="Group 56"/>
          <p:cNvGrpSpPr>
            <a:grpSpLocks/>
          </p:cNvGrpSpPr>
          <p:nvPr/>
        </p:nvGrpSpPr>
        <p:grpSpPr bwMode="auto">
          <a:xfrm>
            <a:off x="385763" y="954088"/>
            <a:ext cx="3825875" cy="1814512"/>
            <a:chOff x="243" y="799"/>
            <a:chExt cx="2410" cy="1143"/>
          </a:xfrm>
        </p:grpSpPr>
        <p:sp>
          <p:nvSpPr>
            <p:cNvPr id="2068" name="Freeform 57"/>
            <p:cNvSpPr>
              <a:spLocks/>
            </p:cNvSpPr>
            <p:nvPr/>
          </p:nvSpPr>
          <p:spPr bwMode="auto">
            <a:xfrm>
              <a:off x="1027" y="1017"/>
              <a:ext cx="714" cy="56"/>
            </a:xfrm>
            <a:custGeom>
              <a:avLst/>
              <a:gdLst>
                <a:gd name="T0" fmla="*/ 0 w 1200"/>
                <a:gd name="T1" fmla="*/ 124910 h 48"/>
                <a:gd name="T2" fmla="*/ 1 w 1200"/>
                <a:gd name="T3" fmla="*/ 0 h 48"/>
                <a:gd name="T4" fmla="*/ 1 w 1200"/>
                <a:gd name="T5" fmla="*/ 124910 h 48"/>
                <a:gd name="T6" fmla="*/ 0 60000 65536"/>
                <a:gd name="T7" fmla="*/ 0 60000 65536"/>
                <a:gd name="T8" fmla="*/ 0 60000 65536"/>
                <a:gd name="T9" fmla="*/ 0 w 1200"/>
                <a:gd name="T10" fmla="*/ 0 h 48"/>
                <a:gd name="T11" fmla="*/ 1200 w 1200"/>
                <a:gd name="T12" fmla="*/ 48 h 4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200" h="48">
                  <a:moveTo>
                    <a:pt x="0" y="48"/>
                  </a:moveTo>
                  <a:cubicBezTo>
                    <a:pt x="212" y="24"/>
                    <a:pt x="424" y="0"/>
                    <a:pt x="624" y="0"/>
                  </a:cubicBezTo>
                  <a:cubicBezTo>
                    <a:pt x="824" y="0"/>
                    <a:pt x="1012" y="24"/>
                    <a:pt x="1200" y="48"/>
                  </a:cubicBezTo>
                </a:path>
              </a:pathLst>
            </a:custGeom>
            <a:noFill/>
            <a:ln w="9525" cap="flat">
              <a:solidFill>
                <a:schemeClr val="tx1"/>
              </a:solidFill>
              <a:prstDash val="dash"/>
              <a:round/>
              <a:headEnd type="none" w="med" len="med"/>
              <a:tailEnd type="arrow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69" name="Text Box 58"/>
            <p:cNvSpPr txBox="1">
              <a:spLocks noChangeArrowheads="1"/>
            </p:cNvSpPr>
            <p:nvPr/>
          </p:nvSpPr>
          <p:spPr bwMode="auto">
            <a:xfrm>
              <a:off x="1411" y="799"/>
              <a:ext cx="192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t</a:t>
              </a:r>
            </a:p>
          </p:txBody>
        </p:sp>
        <p:sp>
          <p:nvSpPr>
            <p:cNvPr id="2070" name="Line 59"/>
            <p:cNvSpPr>
              <a:spLocks noChangeShapeType="1"/>
            </p:cNvSpPr>
            <p:nvPr/>
          </p:nvSpPr>
          <p:spPr bwMode="auto">
            <a:xfrm flipV="1">
              <a:off x="1123" y="1207"/>
              <a:ext cx="623" cy="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4" name="Group 60"/>
            <p:cNvGrpSpPr>
              <a:grpSpLocks/>
            </p:cNvGrpSpPr>
            <p:nvPr/>
          </p:nvGrpSpPr>
          <p:grpSpPr bwMode="auto">
            <a:xfrm>
              <a:off x="243" y="856"/>
              <a:ext cx="2410" cy="1086"/>
              <a:chOff x="100" y="798"/>
              <a:chExt cx="2410" cy="1086"/>
            </a:xfrm>
          </p:grpSpPr>
          <p:sp>
            <p:nvSpPr>
              <p:cNvPr id="2081" name="Text Box 61"/>
              <p:cNvSpPr txBox="1">
                <a:spLocks noChangeArrowheads="1"/>
              </p:cNvSpPr>
              <p:nvPr/>
            </p:nvSpPr>
            <p:spPr bwMode="auto">
              <a:xfrm>
                <a:off x="476" y="1026"/>
                <a:ext cx="388" cy="21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600"/>
                  <a:t>(Q</a:t>
                </a:r>
                <a:r>
                  <a:rPr lang="en-US" sz="1600" baseline="30000"/>
                  <a:t>2</a:t>
                </a:r>
                <a:r>
                  <a:rPr lang="en-US" sz="1600"/>
                  <a:t>)</a:t>
                </a:r>
              </a:p>
            </p:txBody>
          </p:sp>
          <p:sp>
            <p:nvSpPr>
              <p:cNvPr id="2082" name="Text Box 62"/>
              <p:cNvSpPr txBox="1">
                <a:spLocks noChangeArrowheads="1"/>
              </p:cNvSpPr>
              <p:nvPr/>
            </p:nvSpPr>
            <p:spPr bwMode="auto">
              <a:xfrm>
                <a:off x="100" y="798"/>
                <a:ext cx="187" cy="2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000"/>
                  <a:t>e</a:t>
                </a:r>
              </a:p>
            </p:txBody>
          </p:sp>
          <p:sp>
            <p:nvSpPr>
              <p:cNvPr id="2083" name="Text Box 63"/>
              <p:cNvSpPr txBox="1">
                <a:spLocks noChangeArrowheads="1"/>
              </p:cNvSpPr>
              <p:nvPr/>
            </p:nvSpPr>
            <p:spPr bwMode="auto">
              <a:xfrm>
                <a:off x="295" y="981"/>
                <a:ext cx="264" cy="25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000">
                    <a:latin typeface="Symbol" pitchFamily="18" charset="2"/>
                  </a:rPr>
                  <a:t>g</a:t>
                </a:r>
                <a:r>
                  <a:rPr lang="en-US" sz="2000"/>
                  <a:t>*</a:t>
                </a:r>
              </a:p>
            </p:txBody>
          </p:sp>
          <p:grpSp>
            <p:nvGrpSpPr>
              <p:cNvPr id="5" name="Group 64"/>
              <p:cNvGrpSpPr>
                <a:grpSpLocks/>
              </p:cNvGrpSpPr>
              <p:nvPr/>
            </p:nvGrpSpPr>
            <p:grpSpPr bwMode="auto">
              <a:xfrm>
                <a:off x="159" y="1253"/>
                <a:ext cx="2351" cy="631"/>
                <a:chOff x="159" y="1253"/>
                <a:chExt cx="2351" cy="631"/>
              </a:xfrm>
            </p:grpSpPr>
            <p:sp>
              <p:nvSpPr>
                <p:cNvPr id="2085" name="Text Box 65"/>
                <p:cNvSpPr txBox="1">
                  <a:spLocks noChangeArrowheads="1"/>
                </p:cNvSpPr>
                <p:nvPr/>
              </p:nvSpPr>
              <p:spPr bwMode="auto">
                <a:xfrm>
                  <a:off x="476" y="1253"/>
                  <a:ext cx="388" cy="21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pPr algn="ctr">
                    <a:spcBef>
                      <a:spcPct val="50000"/>
                    </a:spcBef>
                  </a:pPr>
                  <a:r>
                    <a:rPr lang="en-US" sz="1600"/>
                    <a:t>x+ξ </a:t>
                  </a:r>
                </a:p>
              </p:txBody>
            </p:sp>
            <p:sp>
              <p:nvSpPr>
                <p:cNvPr id="2086" name="Text Box 66"/>
                <p:cNvSpPr txBox="1">
                  <a:spLocks noChangeArrowheads="1"/>
                </p:cNvSpPr>
                <p:nvPr/>
              </p:nvSpPr>
              <p:spPr bwMode="auto">
                <a:xfrm>
                  <a:off x="1598" y="1260"/>
                  <a:ext cx="476" cy="21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pPr algn="ctr">
                    <a:spcBef>
                      <a:spcPct val="50000"/>
                    </a:spcBef>
                  </a:pPr>
                  <a:r>
                    <a:rPr lang="en-US" sz="1600"/>
                    <a:t>x-ξ </a:t>
                  </a:r>
                </a:p>
              </p:txBody>
            </p:sp>
            <p:sp>
              <p:nvSpPr>
                <p:cNvPr id="2087" name="Line 67"/>
                <p:cNvSpPr>
                  <a:spLocks noChangeShapeType="1"/>
                </p:cNvSpPr>
                <p:nvPr/>
              </p:nvSpPr>
              <p:spPr bwMode="auto">
                <a:xfrm rot="12777622" flipV="1">
                  <a:off x="2078" y="1692"/>
                  <a:ext cx="432" cy="14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088" name="Line 68"/>
                <p:cNvSpPr>
                  <a:spLocks noChangeShapeType="1"/>
                </p:cNvSpPr>
                <p:nvPr/>
              </p:nvSpPr>
              <p:spPr bwMode="auto">
                <a:xfrm>
                  <a:off x="431" y="1298"/>
                  <a:ext cx="1723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grpSp>
              <p:nvGrpSpPr>
                <p:cNvPr id="6" name="Group 69"/>
                <p:cNvGrpSpPr>
                  <a:grpSpLocks/>
                </p:cNvGrpSpPr>
                <p:nvPr/>
              </p:nvGrpSpPr>
              <p:grpSpPr bwMode="auto">
                <a:xfrm>
                  <a:off x="159" y="1472"/>
                  <a:ext cx="1967" cy="412"/>
                  <a:chOff x="159" y="1472"/>
                  <a:chExt cx="1967" cy="412"/>
                </a:xfrm>
              </p:grpSpPr>
              <p:grpSp>
                <p:nvGrpSpPr>
                  <p:cNvPr id="7" name="Group 70"/>
                  <p:cNvGrpSpPr>
                    <a:grpSpLocks/>
                  </p:cNvGrpSpPr>
                  <p:nvPr/>
                </p:nvGrpSpPr>
                <p:grpSpPr bwMode="auto">
                  <a:xfrm>
                    <a:off x="159" y="1478"/>
                    <a:ext cx="1967" cy="406"/>
                    <a:chOff x="241" y="724"/>
                    <a:chExt cx="1967" cy="406"/>
                  </a:xfrm>
                </p:grpSpPr>
                <p:grpSp>
                  <p:nvGrpSpPr>
                    <p:cNvPr id="8" name="Group 71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241" y="724"/>
                      <a:ext cx="1967" cy="406"/>
                      <a:chOff x="241" y="724"/>
                      <a:chExt cx="1967" cy="406"/>
                    </a:xfrm>
                  </p:grpSpPr>
                  <p:grpSp>
                    <p:nvGrpSpPr>
                      <p:cNvPr id="9" name="Group 72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672" y="724"/>
                        <a:ext cx="1536" cy="406"/>
                        <a:chOff x="672" y="724"/>
                        <a:chExt cx="1536" cy="406"/>
                      </a:xfrm>
                    </p:grpSpPr>
                    <p:sp>
                      <p:nvSpPr>
                        <p:cNvPr id="2096" name="Oval 73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672" y="746"/>
                          <a:ext cx="1492" cy="384"/>
                        </a:xfrm>
                        <a:prstGeom prst="ellipse">
                          <a:avLst/>
                        </a:prstGeom>
                        <a:gradFill rotWithShape="0">
                          <a:gsLst>
                            <a:gs pos="0">
                              <a:srgbClr val="FF0000"/>
                            </a:gs>
                            <a:gs pos="100000">
                              <a:srgbClr val="760000"/>
                            </a:gs>
                          </a:gsLst>
                          <a:path path="shape">
                            <a:fillToRect l="50000" t="50000" r="50000" b="50000"/>
                          </a:path>
                        </a:gradFill>
                        <a:ln w="9525">
                          <a:solidFill>
                            <a:srgbClr val="FF0000"/>
                          </a:solidFill>
                          <a:round/>
                          <a:headEnd/>
                          <a:tailEnd/>
                        </a:ln>
                      </p:spPr>
                      <p:txBody>
                        <a:bodyPr wrap="none" anchor="ctr"/>
                        <a:lstStyle/>
                        <a:p>
                          <a:endParaRPr lang="fr-FR"/>
                        </a:p>
                      </p:txBody>
                    </p:sp>
                    <p:sp>
                      <p:nvSpPr>
                        <p:cNvPr id="2097" name="Text Box 74"/>
                        <p:cNvSpPr txBox="1"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672" y="822"/>
                          <a:ext cx="1536" cy="231"/>
                        </a:xfrm>
                        <a:prstGeom prst="rect">
                          <a:avLst/>
                        </a:prstGeom>
                        <a:noFill/>
                        <a:ln w="9525">
                          <a:noFill/>
                          <a:miter lim="800000"/>
                          <a:headEnd/>
                          <a:tailEnd/>
                        </a:ln>
                      </p:spPr>
                      <p:txBody>
                        <a:bodyPr>
                          <a:spAutoFit/>
                        </a:bodyPr>
                        <a:lstStyle/>
                        <a:p>
                          <a:pPr algn="ctr">
                            <a:spcBef>
                              <a:spcPct val="50000"/>
                            </a:spcBef>
                          </a:pPr>
                          <a:r>
                            <a:rPr lang="en-US" b="1">
                              <a:solidFill>
                                <a:schemeClr val="bg1"/>
                              </a:solidFill>
                              <a:latin typeface="Bookman Old Style" pitchFamily="18" charset="0"/>
                            </a:rPr>
                            <a:t>H, H, E, E (x,ξ,t)</a:t>
                          </a:r>
                        </a:p>
                      </p:txBody>
                    </p:sp>
                    <p:sp>
                      <p:nvSpPr>
                        <p:cNvPr id="2098" name="Text Box 75"/>
                        <p:cNvSpPr txBox="1"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1416" y="724"/>
                          <a:ext cx="192" cy="231"/>
                        </a:xfrm>
                        <a:prstGeom prst="rect">
                          <a:avLst/>
                        </a:prstGeom>
                        <a:noFill/>
                        <a:ln w="9525">
                          <a:noFill/>
                          <a:miter lim="800000"/>
                          <a:headEnd/>
                          <a:tailEnd/>
                        </a:ln>
                      </p:spPr>
                      <p:txBody>
                        <a:bodyPr>
                          <a:spAutoFit/>
                        </a:bodyPr>
                        <a:lstStyle/>
                        <a:p>
                          <a:pPr algn="ctr">
                            <a:spcBef>
                              <a:spcPct val="50000"/>
                            </a:spcBef>
                          </a:pPr>
                          <a:r>
                            <a:rPr lang="en-US" b="1">
                              <a:solidFill>
                                <a:schemeClr val="bg1"/>
                              </a:solidFill>
                            </a:rPr>
                            <a:t>~</a:t>
                          </a:r>
                        </a:p>
                      </p:txBody>
                    </p:sp>
                  </p:grpSp>
                  <p:sp>
                    <p:nvSpPr>
                      <p:cNvPr id="2095" name="Line 76"/>
                      <p:cNvSpPr>
                        <a:spLocks noChangeShapeType="1"/>
                      </p:cNvSpPr>
                      <p:nvPr/>
                    </p:nvSpPr>
                    <p:spPr bwMode="auto">
                      <a:xfrm flipV="1">
                        <a:off x="241" y="927"/>
                        <a:ext cx="432" cy="144"/>
                      </a:xfrm>
                      <a:prstGeom prst="line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en-US"/>
                      </a:p>
                    </p:txBody>
                  </p:sp>
                </p:grpSp>
                <p:sp>
                  <p:nvSpPr>
                    <p:cNvPr id="2093" name="Line 77"/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254" y="977"/>
                      <a:ext cx="432" cy="144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2091" name="Text Box 7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917" y="1472"/>
                    <a:ext cx="191" cy="231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b="1">
                        <a:solidFill>
                          <a:schemeClr val="bg1"/>
                        </a:solidFill>
                        <a:cs typeface="Times New Roman" pitchFamily="18" charset="0"/>
                      </a:rPr>
                      <a:t>~</a:t>
                    </a:r>
                  </a:p>
                </p:txBody>
              </p:sp>
            </p:grpSp>
          </p:grpSp>
        </p:grpSp>
        <p:grpSp>
          <p:nvGrpSpPr>
            <p:cNvPr id="10" name="Group 79"/>
            <p:cNvGrpSpPr>
              <a:grpSpLocks noChangeAspect="1"/>
            </p:cNvGrpSpPr>
            <p:nvPr/>
          </p:nvGrpSpPr>
          <p:grpSpPr bwMode="auto">
            <a:xfrm rot="2775006">
              <a:off x="1832" y="895"/>
              <a:ext cx="81" cy="344"/>
              <a:chOff x="1324" y="1002"/>
              <a:chExt cx="146" cy="462"/>
            </a:xfrm>
          </p:grpSpPr>
          <p:sp>
            <p:nvSpPr>
              <p:cNvPr id="2074" name="Freeform 80"/>
              <p:cNvSpPr>
                <a:spLocks noChangeAspect="1"/>
              </p:cNvSpPr>
              <p:nvPr/>
            </p:nvSpPr>
            <p:spPr bwMode="auto">
              <a:xfrm>
                <a:off x="1326" y="1002"/>
                <a:ext cx="143" cy="75"/>
              </a:xfrm>
              <a:custGeom>
                <a:avLst/>
                <a:gdLst>
                  <a:gd name="T0" fmla="*/ 0 w 143"/>
                  <a:gd name="T1" fmla="*/ 0 h 75"/>
                  <a:gd name="T2" fmla="*/ 0 w 143"/>
                  <a:gd name="T3" fmla="*/ 4 h 75"/>
                  <a:gd name="T4" fmla="*/ 4 w 143"/>
                  <a:gd name="T5" fmla="*/ 7 h 75"/>
                  <a:gd name="T6" fmla="*/ 8 w 143"/>
                  <a:gd name="T7" fmla="*/ 9 h 75"/>
                  <a:gd name="T8" fmla="*/ 12 w 143"/>
                  <a:gd name="T9" fmla="*/ 11 h 75"/>
                  <a:gd name="T10" fmla="*/ 129 w 143"/>
                  <a:gd name="T11" fmla="*/ 58 h 75"/>
                  <a:gd name="T12" fmla="*/ 135 w 143"/>
                  <a:gd name="T13" fmla="*/ 60 h 75"/>
                  <a:gd name="T14" fmla="*/ 139 w 143"/>
                  <a:gd name="T15" fmla="*/ 63 h 75"/>
                  <a:gd name="T16" fmla="*/ 142 w 143"/>
                  <a:gd name="T17" fmla="*/ 65 h 75"/>
                  <a:gd name="T18" fmla="*/ 141 w 143"/>
                  <a:gd name="T19" fmla="*/ 69 h 75"/>
                  <a:gd name="T20" fmla="*/ 141 w 143"/>
                  <a:gd name="T21" fmla="*/ 71 h 75"/>
                  <a:gd name="T22" fmla="*/ 138 w 143"/>
                  <a:gd name="T23" fmla="*/ 74 h 75"/>
                  <a:gd name="T24" fmla="*/ 11 w 143"/>
                  <a:gd name="T25" fmla="*/ 60 h 75"/>
                  <a:gd name="T26" fmla="*/ 10 w 143"/>
                  <a:gd name="T27" fmla="*/ 61 h 75"/>
                  <a:gd name="T28" fmla="*/ 4 w 143"/>
                  <a:gd name="T29" fmla="*/ 59 h 75"/>
                  <a:gd name="T30" fmla="*/ 4 w 143"/>
                  <a:gd name="T31" fmla="*/ 60 h 75"/>
                  <a:gd name="T32" fmla="*/ 2 w 143"/>
                  <a:gd name="T33" fmla="*/ 62 h 75"/>
                  <a:gd name="T34" fmla="*/ 0 w 143"/>
                  <a:gd name="T35" fmla="*/ 65 h 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43"/>
                  <a:gd name="T55" fmla="*/ 0 h 75"/>
                  <a:gd name="T56" fmla="*/ 143 w 143"/>
                  <a:gd name="T57" fmla="*/ 75 h 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43" h="75">
                    <a:moveTo>
                      <a:pt x="0" y="0"/>
                    </a:moveTo>
                    <a:lnTo>
                      <a:pt x="0" y="4"/>
                    </a:lnTo>
                    <a:lnTo>
                      <a:pt x="4" y="7"/>
                    </a:lnTo>
                    <a:lnTo>
                      <a:pt x="8" y="9"/>
                    </a:lnTo>
                    <a:lnTo>
                      <a:pt x="12" y="11"/>
                    </a:lnTo>
                    <a:lnTo>
                      <a:pt x="129" y="58"/>
                    </a:lnTo>
                    <a:lnTo>
                      <a:pt x="135" y="60"/>
                    </a:lnTo>
                    <a:lnTo>
                      <a:pt x="139" y="63"/>
                    </a:lnTo>
                    <a:lnTo>
                      <a:pt x="142" y="65"/>
                    </a:lnTo>
                    <a:lnTo>
                      <a:pt x="141" y="69"/>
                    </a:lnTo>
                    <a:lnTo>
                      <a:pt x="141" y="71"/>
                    </a:lnTo>
                    <a:lnTo>
                      <a:pt x="138" y="74"/>
                    </a:lnTo>
                    <a:lnTo>
                      <a:pt x="11" y="60"/>
                    </a:lnTo>
                    <a:lnTo>
                      <a:pt x="10" y="61"/>
                    </a:lnTo>
                    <a:lnTo>
                      <a:pt x="4" y="59"/>
                    </a:lnTo>
                    <a:lnTo>
                      <a:pt x="4" y="60"/>
                    </a:lnTo>
                    <a:lnTo>
                      <a:pt x="2" y="62"/>
                    </a:lnTo>
                    <a:lnTo>
                      <a:pt x="0" y="65"/>
                    </a:lnTo>
                  </a:path>
                </a:pathLst>
              </a:custGeom>
              <a:noFill/>
              <a:ln w="25400" cap="rnd" cmpd="sng">
                <a:solidFill>
                  <a:srgbClr val="FF66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75" name="Freeform 81"/>
              <p:cNvSpPr>
                <a:spLocks noChangeAspect="1"/>
              </p:cNvSpPr>
              <p:nvPr/>
            </p:nvSpPr>
            <p:spPr bwMode="auto">
              <a:xfrm>
                <a:off x="1324" y="1069"/>
                <a:ext cx="143" cy="72"/>
              </a:xfrm>
              <a:custGeom>
                <a:avLst/>
                <a:gdLst>
                  <a:gd name="T0" fmla="*/ 0 w 143"/>
                  <a:gd name="T1" fmla="*/ 0 h 72"/>
                  <a:gd name="T2" fmla="*/ 1 w 143"/>
                  <a:gd name="T3" fmla="*/ 2 h 72"/>
                  <a:gd name="T4" fmla="*/ 4 w 143"/>
                  <a:gd name="T5" fmla="*/ 4 h 72"/>
                  <a:gd name="T6" fmla="*/ 6 w 143"/>
                  <a:gd name="T7" fmla="*/ 6 h 72"/>
                  <a:gd name="T8" fmla="*/ 10 w 143"/>
                  <a:gd name="T9" fmla="*/ 7 h 72"/>
                  <a:gd name="T10" fmla="*/ 133 w 143"/>
                  <a:gd name="T11" fmla="*/ 57 h 72"/>
                  <a:gd name="T12" fmla="*/ 137 w 143"/>
                  <a:gd name="T13" fmla="*/ 61 h 72"/>
                  <a:gd name="T14" fmla="*/ 140 w 143"/>
                  <a:gd name="T15" fmla="*/ 61 h 72"/>
                  <a:gd name="T16" fmla="*/ 141 w 143"/>
                  <a:gd name="T17" fmla="*/ 65 h 72"/>
                  <a:gd name="T18" fmla="*/ 141 w 143"/>
                  <a:gd name="T19" fmla="*/ 66 h 72"/>
                  <a:gd name="T20" fmla="*/ 142 w 143"/>
                  <a:gd name="T21" fmla="*/ 71 h 72"/>
                  <a:gd name="T22" fmla="*/ 137 w 143"/>
                  <a:gd name="T23" fmla="*/ 71 h 72"/>
                  <a:gd name="T24" fmla="*/ 12 w 143"/>
                  <a:gd name="T25" fmla="*/ 59 h 72"/>
                  <a:gd name="T26" fmla="*/ 7 w 143"/>
                  <a:gd name="T27" fmla="*/ 59 h 72"/>
                  <a:gd name="T28" fmla="*/ 6 w 143"/>
                  <a:gd name="T29" fmla="*/ 59 h 72"/>
                  <a:gd name="T30" fmla="*/ 4 w 143"/>
                  <a:gd name="T31" fmla="*/ 59 h 72"/>
                  <a:gd name="T32" fmla="*/ 1 w 143"/>
                  <a:gd name="T33" fmla="*/ 59 h 72"/>
                  <a:gd name="T34" fmla="*/ 0 w 143"/>
                  <a:gd name="T35" fmla="*/ 61 h 72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43"/>
                  <a:gd name="T55" fmla="*/ 0 h 72"/>
                  <a:gd name="T56" fmla="*/ 143 w 143"/>
                  <a:gd name="T57" fmla="*/ 72 h 72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43" h="72">
                    <a:moveTo>
                      <a:pt x="0" y="0"/>
                    </a:moveTo>
                    <a:lnTo>
                      <a:pt x="1" y="2"/>
                    </a:lnTo>
                    <a:lnTo>
                      <a:pt x="4" y="4"/>
                    </a:lnTo>
                    <a:lnTo>
                      <a:pt x="6" y="6"/>
                    </a:lnTo>
                    <a:lnTo>
                      <a:pt x="10" y="7"/>
                    </a:lnTo>
                    <a:lnTo>
                      <a:pt x="133" y="57"/>
                    </a:lnTo>
                    <a:lnTo>
                      <a:pt x="137" y="61"/>
                    </a:lnTo>
                    <a:lnTo>
                      <a:pt x="140" y="61"/>
                    </a:lnTo>
                    <a:lnTo>
                      <a:pt x="141" y="65"/>
                    </a:lnTo>
                    <a:lnTo>
                      <a:pt x="141" y="66"/>
                    </a:lnTo>
                    <a:lnTo>
                      <a:pt x="142" y="71"/>
                    </a:lnTo>
                    <a:lnTo>
                      <a:pt x="137" y="71"/>
                    </a:lnTo>
                    <a:lnTo>
                      <a:pt x="12" y="59"/>
                    </a:lnTo>
                    <a:lnTo>
                      <a:pt x="7" y="59"/>
                    </a:lnTo>
                    <a:lnTo>
                      <a:pt x="6" y="59"/>
                    </a:lnTo>
                    <a:lnTo>
                      <a:pt x="4" y="59"/>
                    </a:lnTo>
                    <a:lnTo>
                      <a:pt x="1" y="59"/>
                    </a:lnTo>
                    <a:lnTo>
                      <a:pt x="0" y="61"/>
                    </a:lnTo>
                  </a:path>
                </a:pathLst>
              </a:custGeom>
              <a:noFill/>
              <a:ln w="25400" cap="rnd" cmpd="sng">
                <a:solidFill>
                  <a:srgbClr val="FF66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76" name="Freeform 82"/>
              <p:cNvSpPr>
                <a:spLocks noChangeAspect="1"/>
              </p:cNvSpPr>
              <p:nvPr/>
            </p:nvSpPr>
            <p:spPr bwMode="auto">
              <a:xfrm>
                <a:off x="1326" y="1131"/>
                <a:ext cx="144" cy="76"/>
              </a:xfrm>
              <a:custGeom>
                <a:avLst/>
                <a:gdLst>
                  <a:gd name="T0" fmla="*/ 0 w 144"/>
                  <a:gd name="T1" fmla="*/ 0 h 76"/>
                  <a:gd name="T2" fmla="*/ 0 w 144"/>
                  <a:gd name="T3" fmla="*/ 3 h 76"/>
                  <a:gd name="T4" fmla="*/ 2 w 144"/>
                  <a:gd name="T5" fmla="*/ 7 h 76"/>
                  <a:gd name="T6" fmla="*/ 7 w 144"/>
                  <a:gd name="T7" fmla="*/ 9 h 76"/>
                  <a:gd name="T8" fmla="*/ 10 w 144"/>
                  <a:gd name="T9" fmla="*/ 11 h 76"/>
                  <a:gd name="T10" fmla="*/ 133 w 144"/>
                  <a:gd name="T11" fmla="*/ 59 h 76"/>
                  <a:gd name="T12" fmla="*/ 136 w 144"/>
                  <a:gd name="T13" fmla="*/ 63 h 76"/>
                  <a:gd name="T14" fmla="*/ 139 w 144"/>
                  <a:gd name="T15" fmla="*/ 65 h 76"/>
                  <a:gd name="T16" fmla="*/ 143 w 144"/>
                  <a:gd name="T17" fmla="*/ 67 h 76"/>
                  <a:gd name="T18" fmla="*/ 143 w 144"/>
                  <a:gd name="T19" fmla="*/ 71 h 76"/>
                  <a:gd name="T20" fmla="*/ 141 w 144"/>
                  <a:gd name="T21" fmla="*/ 74 h 76"/>
                  <a:gd name="T22" fmla="*/ 138 w 144"/>
                  <a:gd name="T23" fmla="*/ 75 h 76"/>
                  <a:gd name="T24" fmla="*/ 9 w 144"/>
                  <a:gd name="T25" fmla="*/ 63 h 76"/>
                  <a:gd name="T26" fmla="*/ 6 w 144"/>
                  <a:gd name="T27" fmla="*/ 62 h 76"/>
                  <a:gd name="T28" fmla="*/ 6 w 144"/>
                  <a:gd name="T29" fmla="*/ 63 h 76"/>
                  <a:gd name="T30" fmla="*/ 3 w 144"/>
                  <a:gd name="T31" fmla="*/ 62 h 76"/>
                  <a:gd name="T32" fmla="*/ 0 w 144"/>
                  <a:gd name="T33" fmla="*/ 64 h 76"/>
                  <a:gd name="T34" fmla="*/ 0 w 144"/>
                  <a:gd name="T35" fmla="*/ 66 h 7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44"/>
                  <a:gd name="T55" fmla="*/ 0 h 76"/>
                  <a:gd name="T56" fmla="*/ 144 w 144"/>
                  <a:gd name="T57" fmla="*/ 76 h 7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44" h="76">
                    <a:moveTo>
                      <a:pt x="0" y="0"/>
                    </a:moveTo>
                    <a:lnTo>
                      <a:pt x="0" y="3"/>
                    </a:lnTo>
                    <a:lnTo>
                      <a:pt x="2" y="7"/>
                    </a:lnTo>
                    <a:lnTo>
                      <a:pt x="7" y="9"/>
                    </a:lnTo>
                    <a:lnTo>
                      <a:pt x="10" y="11"/>
                    </a:lnTo>
                    <a:lnTo>
                      <a:pt x="133" y="59"/>
                    </a:lnTo>
                    <a:lnTo>
                      <a:pt x="136" y="63"/>
                    </a:lnTo>
                    <a:lnTo>
                      <a:pt x="139" y="65"/>
                    </a:lnTo>
                    <a:lnTo>
                      <a:pt x="143" y="67"/>
                    </a:lnTo>
                    <a:lnTo>
                      <a:pt x="143" y="71"/>
                    </a:lnTo>
                    <a:lnTo>
                      <a:pt x="141" y="74"/>
                    </a:lnTo>
                    <a:lnTo>
                      <a:pt x="138" y="75"/>
                    </a:lnTo>
                    <a:lnTo>
                      <a:pt x="9" y="63"/>
                    </a:lnTo>
                    <a:lnTo>
                      <a:pt x="6" y="62"/>
                    </a:lnTo>
                    <a:lnTo>
                      <a:pt x="6" y="63"/>
                    </a:lnTo>
                    <a:lnTo>
                      <a:pt x="3" y="62"/>
                    </a:lnTo>
                    <a:lnTo>
                      <a:pt x="0" y="64"/>
                    </a:lnTo>
                    <a:lnTo>
                      <a:pt x="0" y="66"/>
                    </a:lnTo>
                  </a:path>
                </a:pathLst>
              </a:custGeom>
              <a:noFill/>
              <a:ln w="25400" cap="rnd" cmpd="sng">
                <a:solidFill>
                  <a:srgbClr val="FF66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77" name="Freeform 83"/>
              <p:cNvSpPr>
                <a:spLocks noChangeAspect="1"/>
              </p:cNvSpPr>
              <p:nvPr/>
            </p:nvSpPr>
            <p:spPr bwMode="auto">
              <a:xfrm>
                <a:off x="1325" y="1202"/>
                <a:ext cx="144" cy="70"/>
              </a:xfrm>
              <a:custGeom>
                <a:avLst/>
                <a:gdLst>
                  <a:gd name="T0" fmla="*/ 0 w 144"/>
                  <a:gd name="T1" fmla="*/ 0 h 70"/>
                  <a:gd name="T2" fmla="*/ 0 w 144"/>
                  <a:gd name="T3" fmla="*/ 0 h 70"/>
                  <a:gd name="T4" fmla="*/ 4 w 144"/>
                  <a:gd name="T5" fmla="*/ 4 h 70"/>
                  <a:gd name="T6" fmla="*/ 6 w 144"/>
                  <a:gd name="T7" fmla="*/ 6 h 70"/>
                  <a:gd name="T8" fmla="*/ 11 w 144"/>
                  <a:gd name="T9" fmla="*/ 7 h 70"/>
                  <a:gd name="T10" fmla="*/ 131 w 144"/>
                  <a:gd name="T11" fmla="*/ 54 h 70"/>
                  <a:gd name="T12" fmla="*/ 136 w 144"/>
                  <a:gd name="T13" fmla="*/ 58 h 70"/>
                  <a:gd name="T14" fmla="*/ 139 w 144"/>
                  <a:gd name="T15" fmla="*/ 59 h 70"/>
                  <a:gd name="T16" fmla="*/ 143 w 144"/>
                  <a:gd name="T17" fmla="*/ 63 h 70"/>
                  <a:gd name="T18" fmla="*/ 143 w 144"/>
                  <a:gd name="T19" fmla="*/ 66 h 70"/>
                  <a:gd name="T20" fmla="*/ 140 w 144"/>
                  <a:gd name="T21" fmla="*/ 69 h 70"/>
                  <a:gd name="T22" fmla="*/ 138 w 144"/>
                  <a:gd name="T23" fmla="*/ 69 h 70"/>
                  <a:gd name="T24" fmla="*/ 11 w 144"/>
                  <a:gd name="T25" fmla="*/ 57 h 70"/>
                  <a:gd name="T26" fmla="*/ 7 w 144"/>
                  <a:gd name="T27" fmla="*/ 58 h 70"/>
                  <a:gd name="T28" fmla="*/ 4 w 144"/>
                  <a:gd name="T29" fmla="*/ 57 h 70"/>
                  <a:gd name="T30" fmla="*/ 1 w 144"/>
                  <a:gd name="T31" fmla="*/ 57 h 70"/>
                  <a:gd name="T32" fmla="*/ 1 w 144"/>
                  <a:gd name="T33" fmla="*/ 59 h 70"/>
                  <a:gd name="T34" fmla="*/ 0 w 144"/>
                  <a:gd name="T35" fmla="*/ 62 h 70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44"/>
                  <a:gd name="T55" fmla="*/ 0 h 70"/>
                  <a:gd name="T56" fmla="*/ 144 w 144"/>
                  <a:gd name="T57" fmla="*/ 70 h 70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44" h="70">
                    <a:moveTo>
                      <a:pt x="0" y="0"/>
                    </a:moveTo>
                    <a:lnTo>
                      <a:pt x="0" y="0"/>
                    </a:lnTo>
                    <a:lnTo>
                      <a:pt x="4" y="4"/>
                    </a:lnTo>
                    <a:lnTo>
                      <a:pt x="6" y="6"/>
                    </a:lnTo>
                    <a:lnTo>
                      <a:pt x="11" y="7"/>
                    </a:lnTo>
                    <a:lnTo>
                      <a:pt x="131" y="54"/>
                    </a:lnTo>
                    <a:lnTo>
                      <a:pt x="136" y="58"/>
                    </a:lnTo>
                    <a:lnTo>
                      <a:pt x="139" y="59"/>
                    </a:lnTo>
                    <a:lnTo>
                      <a:pt x="143" y="63"/>
                    </a:lnTo>
                    <a:lnTo>
                      <a:pt x="143" y="66"/>
                    </a:lnTo>
                    <a:lnTo>
                      <a:pt x="140" y="69"/>
                    </a:lnTo>
                    <a:lnTo>
                      <a:pt x="138" y="69"/>
                    </a:lnTo>
                    <a:lnTo>
                      <a:pt x="11" y="57"/>
                    </a:lnTo>
                    <a:lnTo>
                      <a:pt x="7" y="58"/>
                    </a:lnTo>
                    <a:lnTo>
                      <a:pt x="4" y="57"/>
                    </a:lnTo>
                    <a:lnTo>
                      <a:pt x="1" y="57"/>
                    </a:lnTo>
                    <a:lnTo>
                      <a:pt x="1" y="59"/>
                    </a:lnTo>
                    <a:lnTo>
                      <a:pt x="0" y="62"/>
                    </a:lnTo>
                  </a:path>
                </a:pathLst>
              </a:custGeom>
              <a:noFill/>
              <a:ln w="25400" cap="rnd" cmpd="sng">
                <a:solidFill>
                  <a:srgbClr val="FF66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78" name="Freeform 84"/>
              <p:cNvSpPr>
                <a:spLocks noChangeAspect="1"/>
              </p:cNvSpPr>
              <p:nvPr/>
            </p:nvSpPr>
            <p:spPr bwMode="auto">
              <a:xfrm>
                <a:off x="1327" y="1260"/>
                <a:ext cx="142" cy="76"/>
              </a:xfrm>
              <a:custGeom>
                <a:avLst/>
                <a:gdLst>
                  <a:gd name="T0" fmla="*/ 0 w 142"/>
                  <a:gd name="T1" fmla="*/ 0 h 76"/>
                  <a:gd name="T2" fmla="*/ 0 w 142"/>
                  <a:gd name="T3" fmla="*/ 4 h 76"/>
                  <a:gd name="T4" fmla="*/ 3 w 142"/>
                  <a:gd name="T5" fmla="*/ 7 h 76"/>
                  <a:gd name="T6" fmla="*/ 6 w 142"/>
                  <a:gd name="T7" fmla="*/ 8 h 76"/>
                  <a:gd name="T8" fmla="*/ 11 w 142"/>
                  <a:gd name="T9" fmla="*/ 11 h 76"/>
                  <a:gd name="T10" fmla="*/ 132 w 142"/>
                  <a:gd name="T11" fmla="*/ 61 h 76"/>
                  <a:gd name="T12" fmla="*/ 137 w 142"/>
                  <a:gd name="T13" fmla="*/ 64 h 76"/>
                  <a:gd name="T14" fmla="*/ 137 w 142"/>
                  <a:gd name="T15" fmla="*/ 65 h 76"/>
                  <a:gd name="T16" fmla="*/ 140 w 142"/>
                  <a:gd name="T17" fmla="*/ 68 h 76"/>
                  <a:gd name="T18" fmla="*/ 141 w 142"/>
                  <a:gd name="T19" fmla="*/ 71 h 76"/>
                  <a:gd name="T20" fmla="*/ 139 w 142"/>
                  <a:gd name="T21" fmla="*/ 74 h 76"/>
                  <a:gd name="T22" fmla="*/ 136 w 142"/>
                  <a:gd name="T23" fmla="*/ 75 h 76"/>
                  <a:gd name="T24" fmla="*/ 11 w 142"/>
                  <a:gd name="T25" fmla="*/ 62 h 76"/>
                  <a:gd name="T26" fmla="*/ 8 w 142"/>
                  <a:gd name="T27" fmla="*/ 62 h 76"/>
                  <a:gd name="T28" fmla="*/ 6 w 142"/>
                  <a:gd name="T29" fmla="*/ 62 h 76"/>
                  <a:gd name="T30" fmla="*/ 4 w 142"/>
                  <a:gd name="T31" fmla="*/ 62 h 76"/>
                  <a:gd name="T32" fmla="*/ 2 w 142"/>
                  <a:gd name="T33" fmla="*/ 63 h 76"/>
                  <a:gd name="T34" fmla="*/ 2 w 142"/>
                  <a:gd name="T35" fmla="*/ 66 h 7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42"/>
                  <a:gd name="T55" fmla="*/ 0 h 76"/>
                  <a:gd name="T56" fmla="*/ 142 w 142"/>
                  <a:gd name="T57" fmla="*/ 76 h 7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42" h="76">
                    <a:moveTo>
                      <a:pt x="0" y="0"/>
                    </a:moveTo>
                    <a:lnTo>
                      <a:pt x="0" y="4"/>
                    </a:lnTo>
                    <a:lnTo>
                      <a:pt x="3" y="7"/>
                    </a:lnTo>
                    <a:lnTo>
                      <a:pt x="6" y="8"/>
                    </a:lnTo>
                    <a:lnTo>
                      <a:pt x="11" y="11"/>
                    </a:lnTo>
                    <a:lnTo>
                      <a:pt x="132" y="61"/>
                    </a:lnTo>
                    <a:lnTo>
                      <a:pt x="137" y="64"/>
                    </a:lnTo>
                    <a:lnTo>
                      <a:pt x="137" y="65"/>
                    </a:lnTo>
                    <a:lnTo>
                      <a:pt x="140" y="68"/>
                    </a:lnTo>
                    <a:lnTo>
                      <a:pt x="141" y="71"/>
                    </a:lnTo>
                    <a:lnTo>
                      <a:pt x="139" y="74"/>
                    </a:lnTo>
                    <a:lnTo>
                      <a:pt x="136" y="75"/>
                    </a:lnTo>
                    <a:lnTo>
                      <a:pt x="11" y="62"/>
                    </a:lnTo>
                    <a:lnTo>
                      <a:pt x="8" y="62"/>
                    </a:lnTo>
                    <a:lnTo>
                      <a:pt x="6" y="62"/>
                    </a:lnTo>
                    <a:lnTo>
                      <a:pt x="4" y="62"/>
                    </a:lnTo>
                    <a:lnTo>
                      <a:pt x="2" y="63"/>
                    </a:lnTo>
                    <a:lnTo>
                      <a:pt x="2" y="66"/>
                    </a:lnTo>
                  </a:path>
                </a:pathLst>
              </a:custGeom>
              <a:noFill/>
              <a:ln w="25400" cap="rnd" cmpd="sng">
                <a:solidFill>
                  <a:srgbClr val="FF66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79" name="Freeform 85"/>
              <p:cNvSpPr>
                <a:spLocks noChangeAspect="1"/>
              </p:cNvSpPr>
              <p:nvPr/>
            </p:nvSpPr>
            <p:spPr bwMode="auto">
              <a:xfrm>
                <a:off x="1326" y="1328"/>
                <a:ext cx="142" cy="74"/>
              </a:xfrm>
              <a:custGeom>
                <a:avLst/>
                <a:gdLst>
                  <a:gd name="T0" fmla="*/ 0 w 142"/>
                  <a:gd name="T1" fmla="*/ 0 h 74"/>
                  <a:gd name="T2" fmla="*/ 2 w 142"/>
                  <a:gd name="T3" fmla="*/ 2 h 74"/>
                  <a:gd name="T4" fmla="*/ 4 w 142"/>
                  <a:gd name="T5" fmla="*/ 4 h 74"/>
                  <a:gd name="T6" fmla="*/ 4 w 142"/>
                  <a:gd name="T7" fmla="*/ 5 h 74"/>
                  <a:gd name="T8" fmla="*/ 10 w 142"/>
                  <a:gd name="T9" fmla="*/ 8 h 74"/>
                  <a:gd name="T10" fmla="*/ 129 w 142"/>
                  <a:gd name="T11" fmla="*/ 57 h 74"/>
                  <a:gd name="T12" fmla="*/ 136 w 142"/>
                  <a:gd name="T13" fmla="*/ 59 h 74"/>
                  <a:gd name="T14" fmla="*/ 138 w 142"/>
                  <a:gd name="T15" fmla="*/ 62 h 74"/>
                  <a:gd name="T16" fmla="*/ 139 w 142"/>
                  <a:gd name="T17" fmla="*/ 66 h 74"/>
                  <a:gd name="T18" fmla="*/ 141 w 142"/>
                  <a:gd name="T19" fmla="*/ 68 h 74"/>
                  <a:gd name="T20" fmla="*/ 140 w 142"/>
                  <a:gd name="T21" fmla="*/ 70 h 74"/>
                  <a:gd name="T22" fmla="*/ 136 w 142"/>
                  <a:gd name="T23" fmla="*/ 73 h 74"/>
                  <a:gd name="T24" fmla="*/ 12 w 142"/>
                  <a:gd name="T25" fmla="*/ 59 h 74"/>
                  <a:gd name="T26" fmla="*/ 8 w 142"/>
                  <a:gd name="T27" fmla="*/ 59 h 74"/>
                  <a:gd name="T28" fmla="*/ 4 w 142"/>
                  <a:gd name="T29" fmla="*/ 59 h 74"/>
                  <a:gd name="T30" fmla="*/ 3 w 142"/>
                  <a:gd name="T31" fmla="*/ 59 h 74"/>
                  <a:gd name="T32" fmla="*/ 3 w 142"/>
                  <a:gd name="T33" fmla="*/ 61 h 74"/>
                  <a:gd name="T34" fmla="*/ 2 w 142"/>
                  <a:gd name="T35" fmla="*/ 64 h 74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42"/>
                  <a:gd name="T55" fmla="*/ 0 h 74"/>
                  <a:gd name="T56" fmla="*/ 142 w 142"/>
                  <a:gd name="T57" fmla="*/ 74 h 74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42" h="74">
                    <a:moveTo>
                      <a:pt x="0" y="0"/>
                    </a:moveTo>
                    <a:lnTo>
                      <a:pt x="2" y="2"/>
                    </a:lnTo>
                    <a:lnTo>
                      <a:pt x="4" y="4"/>
                    </a:lnTo>
                    <a:lnTo>
                      <a:pt x="4" y="5"/>
                    </a:lnTo>
                    <a:lnTo>
                      <a:pt x="10" y="8"/>
                    </a:lnTo>
                    <a:lnTo>
                      <a:pt x="129" y="57"/>
                    </a:lnTo>
                    <a:lnTo>
                      <a:pt x="136" y="59"/>
                    </a:lnTo>
                    <a:lnTo>
                      <a:pt x="138" y="62"/>
                    </a:lnTo>
                    <a:lnTo>
                      <a:pt x="139" y="66"/>
                    </a:lnTo>
                    <a:lnTo>
                      <a:pt x="141" y="68"/>
                    </a:lnTo>
                    <a:lnTo>
                      <a:pt x="140" y="70"/>
                    </a:lnTo>
                    <a:lnTo>
                      <a:pt x="136" y="73"/>
                    </a:lnTo>
                    <a:lnTo>
                      <a:pt x="12" y="59"/>
                    </a:lnTo>
                    <a:lnTo>
                      <a:pt x="8" y="59"/>
                    </a:lnTo>
                    <a:lnTo>
                      <a:pt x="4" y="59"/>
                    </a:lnTo>
                    <a:lnTo>
                      <a:pt x="3" y="59"/>
                    </a:lnTo>
                    <a:lnTo>
                      <a:pt x="3" y="61"/>
                    </a:lnTo>
                    <a:lnTo>
                      <a:pt x="2" y="64"/>
                    </a:lnTo>
                  </a:path>
                </a:pathLst>
              </a:custGeom>
              <a:noFill/>
              <a:ln w="25400" cap="rnd" cmpd="sng">
                <a:solidFill>
                  <a:srgbClr val="FF66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80" name="Freeform 86"/>
              <p:cNvSpPr>
                <a:spLocks noChangeAspect="1"/>
              </p:cNvSpPr>
              <p:nvPr/>
            </p:nvSpPr>
            <p:spPr bwMode="auto">
              <a:xfrm>
                <a:off x="1326" y="1391"/>
                <a:ext cx="142" cy="73"/>
              </a:xfrm>
              <a:custGeom>
                <a:avLst/>
                <a:gdLst>
                  <a:gd name="T0" fmla="*/ 0 w 142"/>
                  <a:gd name="T1" fmla="*/ 0 h 73"/>
                  <a:gd name="T2" fmla="*/ 0 w 142"/>
                  <a:gd name="T3" fmla="*/ 3 h 73"/>
                  <a:gd name="T4" fmla="*/ 1 w 142"/>
                  <a:gd name="T5" fmla="*/ 7 h 73"/>
                  <a:gd name="T6" fmla="*/ 5 w 142"/>
                  <a:gd name="T7" fmla="*/ 9 h 73"/>
                  <a:gd name="T8" fmla="*/ 11 w 142"/>
                  <a:gd name="T9" fmla="*/ 10 h 73"/>
                  <a:gd name="T10" fmla="*/ 129 w 142"/>
                  <a:gd name="T11" fmla="*/ 59 h 73"/>
                  <a:gd name="T12" fmla="*/ 137 w 142"/>
                  <a:gd name="T13" fmla="*/ 61 h 73"/>
                  <a:gd name="T14" fmla="*/ 138 w 142"/>
                  <a:gd name="T15" fmla="*/ 63 h 73"/>
                  <a:gd name="T16" fmla="*/ 141 w 142"/>
                  <a:gd name="T17" fmla="*/ 67 h 73"/>
                  <a:gd name="T18" fmla="*/ 141 w 142"/>
                  <a:gd name="T19" fmla="*/ 69 h 73"/>
                  <a:gd name="T20" fmla="*/ 140 w 142"/>
                  <a:gd name="T21" fmla="*/ 72 h 73"/>
                  <a:gd name="T22" fmla="*/ 135 w 142"/>
                  <a:gd name="T23" fmla="*/ 72 h 73"/>
                  <a:gd name="T24" fmla="*/ 73 w 142"/>
                  <a:gd name="T25" fmla="*/ 65 h 73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42"/>
                  <a:gd name="T40" fmla="*/ 0 h 73"/>
                  <a:gd name="T41" fmla="*/ 142 w 142"/>
                  <a:gd name="T42" fmla="*/ 73 h 73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42" h="73">
                    <a:moveTo>
                      <a:pt x="0" y="0"/>
                    </a:moveTo>
                    <a:lnTo>
                      <a:pt x="0" y="3"/>
                    </a:lnTo>
                    <a:lnTo>
                      <a:pt x="1" y="7"/>
                    </a:lnTo>
                    <a:lnTo>
                      <a:pt x="5" y="9"/>
                    </a:lnTo>
                    <a:lnTo>
                      <a:pt x="11" y="10"/>
                    </a:lnTo>
                    <a:lnTo>
                      <a:pt x="129" y="59"/>
                    </a:lnTo>
                    <a:lnTo>
                      <a:pt x="137" y="61"/>
                    </a:lnTo>
                    <a:lnTo>
                      <a:pt x="138" y="63"/>
                    </a:lnTo>
                    <a:lnTo>
                      <a:pt x="141" y="67"/>
                    </a:lnTo>
                    <a:lnTo>
                      <a:pt x="141" y="69"/>
                    </a:lnTo>
                    <a:lnTo>
                      <a:pt x="140" y="72"/>
                    </a:lnTo>
                    <a:lnTo>
                      <a:pt x="135" y="72"/>
                    </a:lnTo>
                    <a:lnTo>
                      <a:pt x="73" y="65"/>
                    </a:lnTo>
                  </a:path>
                </a:pathLst>
              </a:custGeom>
              <a:noFill/>
              <a:ln w="25400" cap="rnd" cmpd="sng">
                <a:solidFill>
                  <a:srgbClr val="FF66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073" name="Text Box 87"/>
            <p:cNvSpPr txBox="1">
              <a:spLocks noChangeArrowheads="1"/>
            </p:cNvSpPr>
            <p:nvPr/>
          </p:nvSpPr>
          <p:spPr bwMode="auto">
            <a:xfrm>
              <a:off x="2018" y="799"/>
              <a:ext cx="182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000">
                  <a:latin typeface="Symbol" pitchFamily="18" charset="2"/>
                </a:rPr>
                <a:t>g</a:t>
              </a:r>
            </a:p>
          </p:txBody>
        </p:sp>
      </p:grpSp>
      <p:sp>
        <p:nvSpPr>
          <p:cNvPr id="2061" name="Text Box 88"/>
          <p:cNvSpPr txBox="1">
            <a:spLocks noChangeArrowheads="1"/>
          </p:cNvSpPr>
          <p:nvPr/>
        </p:nvSpPr>
        <p:spPr bwMode="auto">
          <a:xfrm>
            <a:off x="-46038" y="2601913"/>
            <a:ext cx="633413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N(p)</a:t>
            </a:r>
          </a:p>
        </p:txBody>
      </p:sp>
      <p:sp>
        <p:nvSpPr>
          <p:cNvPr id="2062" name="Text Box 89"/>
          <p:cNvSpPr txBox="1">
            <a:spLocks noChangeArrowheads="1"/>
          </p:cNvSpPr>
          <p:nvPr/>
        </p:nvSpPr>
        <p:spPr bwMode="auto">
          <a:xfrm>
            <a:off x="3881438" y="2593975"/>
            <a:ext cx="709612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N(p’)</a:t>
            </a:r>
          </a:p>
        </p:txBody>
      </p:sp>
      <p:sp>
        <p:nvSpPr>
          <p:cNvPr id="2063" name="Text Box 90"/>
          <p:cNvSpPr txBox="1">
            <a:spLocks noChangeArrowheads="1"/>
          </p:cNvSpPr>
          <p:nvPr/>
        </p:nvSpPr>
        <p:spPr bwMode="auto">
          <a:xfrm>
            <a:off x="5313363" y="2016343"/>
            <a:ext cx="3270250" cy="915988"/>
          </a:xfrm>
          <a:prstGeom prst="rect">
            <a:avLst/>
          </a:prstGeom>
          <a:solidFill>
            <a:srgbClr val="FFCCCC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b="1">
                <a:latin typeface="Times New Roman" pitchFamily="18" charset="0"/>
                <a:cs typeface="Times New Roman" pitchFamily="18" charset="0"/>
              </a:rPr>
              <a:t>« Handbag » </a:t>
            </a:r>
            <a:r>
              <a:rPr lang="en-US">
                <a:latin typeface="Times New Roman" pitchFamily="18" charset="0"/>
                <a:cs typeface="Times New Roman" pitchFamily="18" charset="0"/>
              </a:rPr>
              <a:t>factorization valid</a:t>
            </a:r>
          </a:p>
          <a:p>
            <a:pPr algn="ctr"/>
            <a:r>
              <a:rPr lang="en-US">
                <a:latin typeface="Times New Roman" pitchFamily="18" charset="0"/>
                <a:cs typeface="Times New Roman" pitchFamily="18" charset="0"/>
              </a:rPr>
              <a:t>in the </a:t>
            </a:r>
            <a:r>
              <a:rPr lang="en-US" b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Bjorken regime</a:t>
            </a:r>
            <a:r>
              <a:rPr lang="en-US" b="1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 algn="ctr"/>
            <a:r>
              <a:rPr lang="en-US" b="1">
                <a:latin typeface="Times New Roman" pitchFamily="18" charset="0"/>
                <a:cs typeface="Times New Roman" pitchFamily="18" charset="0"/>
              </a:rPr>
              <a:t>high Q</a:t>
            </a:r>
            <a:r>
              <a:rPr lang="en-US" b="1" baseline="3000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b="1">
                <a:latin typeface="Times New Roman" pitchFamily="18" charset="0"/>
                <a:cs typeface="Times New Roman" pitchFamily="18" charset="0"/>
              </a:rPr>
              <a:t> , </a:t>
            </a:r>
            <a:r>
              <a:rPr lang="en-US" b="1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 (fixed x</a:t>
            </a:r>
            <a:r>
              <a:rPr lang="en-US" b="1" baseline="-250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B</a:t>
            </a:r>
            <a:r>
              <a:rPr lang="en-US" b="1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), t&lt;&lt;Q</a:t>
            </a:r>
            <a:r>
              <a:rPr lang="en-US" b="1" baseline="300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2</a:t>
            </a:r>
          </a:p>
        </p:txBody>
      </p:sp>
      <p:sp>
        <p:nvSpPr>
          <p:cNvPr id="2064" name="Text Box 91"/>
          <p:cNvSpPr txBox="1">
            <a:spLocks noChangeArrowheads="1"/>
          </p:cNvSpPr>
          <p:nvPr/>
        </p:nvSpPr>
        <p:spPr bwMode="auto">
          <a:xfrm>
            <a:off x="4572000" y="631825"/>
            <a:ext cx="4035079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Tx/>
              <a:buChar char="•"/>
            </a:pP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 Q</a:t>
            </a:r>
            <a:r>
              <a:rPr lang="en-US" sz="1600" baseline="30000" dirty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= - (e-e’)</a:t>
            </a:r>
            <a:r>
              <a:rPr lang="en-US" sz="1600" baseline="30000" dirty="0">
                <a:latin typeface="Times New Roman" pitchFamily="18" charset="0"/>
                <a:cs typeface="Times New Roman" pitchFamily="18" charset="0"/>
              </a:rPr>
              <a:t>2</a:t>
            </a:r>
          </a:p>
          <a:p>
            <a:pPr>
              <a:buFontTx/>
              <a:buChar char="•"/>
            </a:pP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sz="1600" baseline="-25000" dirty="0" err="1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 = Q</a:t>
            </a:r>
            <a:r>
              <a:rPr lang="en-US" sz="1600" baseline="30000" dirty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/2M</a:t>
            </a:r>
            <a:r>
              <a:rPr lang="en-US" sz="1600" dirty="0">
                <a:latin typeface="Symbol" pitchFamily="18" charset="2"/>
                <a:cs typeface="Times New Roman" pitchFamily="18" charset="0"/>
              </a:rPr>
              <a:t>n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sz="1600" dirty="0">
                <a:latin typeface="Symbol" pitchFamily="18" charset="2"/>
                <a:cs typeface="Times New Roman" pitchFamily="18" charset="0"/>
              </a:rPr>
              <a:t>n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E</a:t>
            </a:r>
            <a:r>
              <a:rPr lang="en-US" sz="1600" baseline="-25000" dirty="0" err="1">
                <a:latin typeface="Times New Roman" pitchFamily="18" charset="0"/>
                <a:cs typeface="Times New Roman" pitchFamily="18" charset="0"/>
              </a:rPr>
              <a:t>e</a:t>
            </a: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-E</a:t>
            </a:r>
            <a:r>
              <a:rPr lang="en-US" sz="1600" baseline="-25000" dirty="0" err="1">
                <a:latin typeface="Times New Roman" pitchFamily="18" charset="0"/>
                <a:cs typeface="Times New Roman" pitchFamily="18" charset="0"/>
              </a:rPr>
              <a:t>e</a:t>
            </a:r>
            <a:r>
              <a:rPr lang="en-US" sz="1600" baseline="-25000" dirty="0">
                <a:latin typeface="Times New Roman" pitchFamily="18" charset="0"/>
                <a:cs typeface="Times New Roman" pitchFamily="18" charset="0"/>
              </a:rPr>
              <a:t>’</a:t>
            </a:r>
            <a:endParaRPr lang="en-US" sz="1600" dirty="0">
              <a:latin typeface="Times New Roman" pitchFamily="18" charset="0"/>
              <a:cs typeface="Times New Roman" pitchFamily="18" charset="0"/>
            </a:endParaRPr>
          </a:p>
          <a:p>
            <a:pPr>
              <a:buFontTx/>
              <a:buChar char="•"/>
            </a:pP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x+ξ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, x-ξ  longitudinal momentum fractions</a:t>
            </a:r>
          </a:p>
          <a:p>
            <a:pPr>
              <a:buFontTx/>
              <a:buChar char="•"/>
            </a:pP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 t = </a:t>
            </a:r>
            <a:r>
              <a:rPr lang="en-US" sz="1600" dirty="0">
                <a:latin typeface="Symbol" pitchFamily="18" charset="2"/>
                <a:cs typeface="Times New Roman" pitchFamily="18" charset="0"/>
              </a:rPr>
              <a:t>D</a:t>
            </a:r>
            <a:r>
              <a:rPr lang="en-US" sz="1600" baseline="30000" dirty="0">
                <a:latin typeface="Times New Roman" pitchFamily="18" charset="0"/>
                <a:cs typeface="Times New Roman" pitchFamily="18" charset="0"/>
              </a:rPr>
              <a:t>2 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= (p-p’)</a:t>
            </a:r>
            <a:r>
              <a:rPr lang="en-US" sz="1600" baseline="30000" dirty="0">
                <a:latin typeface="Times New Roman" pitchFamily="18" charset="0"/>
                <a:cs typeface="Times New Roman" pitchFamily="18" charset="0"/>
              </a:rPr>
              <a:t>2</a:t>
            </a:r>
            <a:endParaRPr lang="en-US" sz="1600" dirty="0">
              <a:latin typeface="Times New Roman" pitchFamily="18" charset="0"/>
              <a:cs typeface="Times New Roman" pitchFamily="18" charset="0"/>
            </a:endParaRPr>
          </a:p>
          <a:p>
            <a:pPr>
              <a:buFontTx/>
              <a:buChar char="•"/>
            </a:pP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 x </a:t>
            </a:r>
            <a:r>
              <a:rPr lang="en-US" sz="1600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 </a:t>
            </a:r>
            <a:r>
              <a:rPr lang="en-US" sz="1600" dirty="0" err="1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x</a:t>
            </a:r>
            <a:r>
              <a:rPr lang="en-US" sz="1600" baseline="-25000" dirty="0" err="1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B</a:t>
            </a:r>
            <a:r>
              <a:rPr lang="en-US" sz="1600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/(2-x</a:t>
            </a:r>
            <a:r>
              <a:rPr lang="en-US" sz="1600" baseline="-25000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B</a:t>
            </a:r>
            <a:r>
              <a:rPr lang="en-US" sz="1600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)</a:t>
            </a:r>
          </a:p>
        </p:txBody>
      </p:sp>
      <p:sp>
        <p:nvSpPr>
          <p:cNvPr id="2067" name="ZoneTexte 116"/>
          <p:cNvSpPr txBox="1">
            <a:spLocks noChangeArrowheads="1"/>
          </p:cNvSpPr>
          <p:nvPr/>
        </p:nvSpPr>
        <p:spPr bwMode="auto">
          <a:xfrm>
            <a:off x="2811463" y="1570038"/>
            <a:ext cx="973137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1200" i="1"/>
              <a:t>factorization</a:t>
            </a:r>
            <a:endParaRPr lang="en-US" sz="1200" i="1"/>
          </a:p>
        </p:txBody>
      </p:sp>
      <p:sp>
        <p:nvSpPr>
          <p:cNvPr id="58" name="Text Box 145"/>
          <p:cNvSpPr txBox="1">
            <a:spLocks noChangeArrowheads="1"/>
          </p:cNvSpPr>
          <p:nvPr/>
        </p:nvSpPr>
        <p:spPr bwMode="auto">
          <a:xfrm>
            <a:off x="3354388" y="3827672"/>
            <a:ext cx="2241550" cy="7858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Vector:</a:t>
            </a:r>
            <a:r>
              <a:rPr lang="en-US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H </a:t>
            </a:r>
            <a:r>
              <a:rPr lang="en-US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(x,</a:t>
            </a:r>
            <a:r>
              <a:rPr lang="el-GR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ξ</a:t>
            </a:r>
            <a:r>
              <a:rPr lang="en-US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,t)</a:t>
            </a:r>
          </a:p>
          <a:p>
            <a:pPr>
              <a:spcBef>
                <a:spcPct val="50000"/>
              </a:spcBef>
            </a:pP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Tensor:</a:t>
            </a:r>
            <a:r>
              <a:rPr lang="en-US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E </a:t>
            </a:r>
            <a:r>
              <a:rPr lang="en-US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(x,</a:t>
            </a:r>
            <a:r>
              <a:rPr lang="el-GR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ξ</a:t>
            </a:r>
            <a:r>
              <a:rPr lang="en-US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,t)</a:t>
            </a:r>
          </a:p>
        </p:txBody>
      </p:sp>
      <p:grpSp>
        <p:nvGrpSpPr>
          <p:cNvPr id="59" name="Group 149"/>
          <p:cNvGrpSpPr>
            <a:grpSpLocks/>
          </p:cNvGrpSpPr>
          <p:nvPr/>
        </p:nvGrpSpPr>
        <p:grpSpPr bwMode="auto">
          <a:xfrm>
            <a:off x="5049838" y="3683210"/>
            <a:ext cx="2971800" cy="928687"/>
            <a:chOff x="3991" y="2341"/>
            <a:chExt cx="1872" cy="585"/>
          </a:xfrm>
        </p:grpSpPr>
        <p:sp>
          <p:nvSpPr>
            <p:cNvPr id="60" name="Text Box 146"/>
            <p:cNvSpPr txBox="1">
              <a:spLocks noChangeArrowheads="1"/>
            </p:cNvSpPr>
            <p:nvPr/>
          </p:nvSpPr>
          <p:spPr bwMode="auto">
            <a:xfrm>
              <a:off x="3991" y="2432"/>
              <a:ext cx="1872" cy="494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b="1" dirty="0" smtClean="0">
                  <a:latin typeface="Times New Roman" pitchFamily="18" charset="0"/>
                  <a:cs typeface="Times New Roman" pitchFamily="18" charset="0"/>
                </a:rPr>
                <a:t>Axial-Vector:</a:t>
              </a:r>
              <a:r>
                <a:rPr lang="en-US" dirty="0" smtClean="0">
                  <a:solidFill>
                    <a:srgbClr val="0000FF"/>
                  </a:solidFill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b="1" dirty="0" smtClean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H </a:t>
              </a:r>
              <a:r>
                <a:rPr lang="en-US" b="1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(x,</a:t>
              </a:r>
              <a:r>
                <a:rPr lang="el-GR" b="1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ξ</a:t>
              </a:r>
              <a:r>
                <a:rPr lang="en-US" b="1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,t)</a:t>
              </a:r>
            </a:p>
            <a:p>
              <a:pPr>
                <a:spcBef>
                  <a:spcPct val="50000"/>
                </a:spcBef>
              </a:pPr>
              <a:r>
                <a:rPr lang="en-US" b="1" dirty="0" err="1" smtClean="0">
                  <a:latin typeface="Times New Roman" pitchFamily="18" charset="0"/>
                  <a:cs typeface="Times New Roman" pitchFamily="18" charset="0"/>
                </a:rPr>
                <a:t>Pseudoscalar</a:t>
              </a:r>
              <a:r>
                <a:rPr lang="en-US" b="1" dirty="0" smtClean="0">
                  <a:latin typeface="Times New Roman" pitchFamily="18" charset="0"/>
                  <a:cs typeface="Times New Roman" pitchFamily="18" charset="0"/>
                </a:rPr>
                <a:t>:</a:t>
              </a:r>
              <a:r>
                <a:rPr lang="en-US" dirty="0" smtClean="0">
                  <a:solidFill>
                    <a:srgbClr val="0000FF"/>
                  </a:solidFill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b="1" dirty="0" smtClean="0">
                  <a:solidFill>
                    <a:srgbClr val="0000FF"/>
                  </a:solidFill>
                  <a:latin typeface="Times New Roman" pitchFamily="18" charset="0"/>
                  <a:cs typeface="Times New Roman" pitchFamily="18" charset="0"/>
                </a:rPr>
                <a:t>E </a:t>
              </a:r>
              <a:r>
                <a:rPr lang="en-US" b="1" dirty="0">
                  <a:solidFill>
                    <a:srgbClr val="0000FF"/>
                  </a:solidFill>
                  <a:latin typeface="Times New Roman" pitchFamily="18" charset="0"/>
                  <a:cs typeface="Times New Roman" pitchFamily="18" charset="0"/>
                </a:rPr>
                <a:t>(x,</a:t>
              </a:r>
              <a:r>
                <a:rPr lang="el-GR" b="1" dirty="0">
                  <a:solidFill>
                    <a:srgbClr val="0000FF"/>
                  </a:solidFill>
                  <a:latin typeface="Times New Roman" pitchFamily="18" charset="0"/>
                  <a:cs typeface="Times New Roman" pitchFamily="18" charset="0"/>
                </a:rPr>
                <a:t>ξ</a:t>
              </a:r>
              <a:r>
                <a:rPr lang="en-US" b="1" dirty="0">
                  <a:solidFill>
                    <a:srgbClr val="0000FF"/>
                  </a:solidFill>
                  <a:latin typeface="Times New Roman" pitchFamily="18" charset="0"/>
                  <a:cs typeface="Times New Roman" pitchFamily="18" charset="0"/>
                </a:rPr>
                <a:t>,t)</a:t>
              </a:r>
            </a:p>
          </p:txBody>
        </p:sp>
        <p:sp>
          <p:nvSpPr>
            <p:cNvPr id="61" name="Text Box 147"/>
            <p:cNvSpPr txBox="1">
              <a:spLocks noChangeArrowheads="1"/>
            </p:cNvSpPr>
            <p:nvPr/>
          </p:nvSpPr>
          <p:spPr bwMode="auto">
            <a:xfrm>
              <a:off x="4876" y="2341"/>
              <a:ext cx="191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~</a:t>
              </a:r>
            </a:p>
          </p:txBody>
        </p:sp>
        <p:sp>
          <p:nvSpPr>
            <p:cNvPr id="62" name="Text Box 148"/>
            <p:cNvSpPr txBox="1">
              <a:spLocks noChangeArrowheads="1"/>
            </p:cNvSpPr>
            <p:nvPr/>
          </p:nvSpPr>
          <p:spPr bwMode="auto">
            <a:xfrm>
              <a:off x="4901" y="2598"/>
              <a:ext cx="191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>
                  <a:solidFill>
                    <a:srgbClr val="0000FF"/>
                  </a:solidFill>
                  <a:latin typeface="Times New Roman" pitchFamily="18" charset="0"/>
                  <a:cs typeface="Times New Roman" pitchFamily="18" charset="0"/>
                </a:rPr>
                <a:t>~</a:t>
              </a:r>
            </a:p>
          </p:txBody>
        </p:sp>
      </p:grpSp>
      <p:sp>
        <p:nvSpPr>
          <p:cNvPr id="63" name="Text Box 150"/>
          <p:cNvSpPr txBox="1">
            <a:spLocks noChangeArrowheads="1"/>
          </p:cNvSpPr>
          <p:nvPr/>
        </p:nvSpPr>
        <p:spPr bwMode="auto">
          <a:xfrm>
            <a:off x="1222375" y="3849897"/>
            <a:ext cx="21018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conserve nucleon spin</a:t>
            </a:r>
          </a:p>
        </p:txBody>
      </p:sp>
      <p:sp>
        <p:nvSpPr>
          <p:cNvPr id="64" name="Text Box 151"/>
          <p:cNvSpPr txBox="1">
            <a:spLocks noChangeArrowheads="1"/>
          </p:cNvSpPr>
          <p:nvPr/>
        </p:nvSpPr>
        <p:spPr bwMode="auto">
          <a:xfrm>
            <a:off x="1438275" y="4237247"/>
            <a:ext cx="1635125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b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flip nucleon spin</a:t>
            </a:r>
          </a:p>
        </p:txBody>
      </p:sp>
      <p:sp>
        <p:nvSpPr>
          <p:cNvPr id="65" name="Rectangle 111"/>
          <p:cNvSpPr>
            <a:spLocks noChangeArrowheads="1"/>
          </p:cNvSpPr>
          <p:nvPr/>
        </p:nvSpPr>
        <p:spPr bwMode="auto">
          <a:xfrm>
            <a:off x="247203" y="3185648"/>
            <a:ext cx="8613009" cy="400110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fr-FR" dirty="0" err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At</a:t>
            </a:r>
            <a:r>
              <a:rPr lang="fr-FR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LO </a:t>
            </a:r>
            <a:r>
              <a:rPr lang="fr-FR" dirty="0" err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QCD</a:t>
            </a:r>
            <a:r>
              <a:rPr lang="fr-FR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, twist 2, </a:t>
            </a:r>
            <a:r>
              <a:rPr lang="fr-FR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chiral-</a:t>
            </a:r>
            <a:r>
              <a:rPr lang="fr-FR" dirty="0" err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even</a:t>
            </a:r>
            <a:r>
              <a:rPr lang="fr-FR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fr-FR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quark </a:t>
            </a:r>
            <a:r>
              <a:rPr lang="fr-FR" dirty="0" err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sector</a:t>
            </a:r>
            <a:r>
              <a:rPr lang="en-US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→ </a:t>
            </a:r>
            <a:r>
              <a:rPr lang="en-US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4 </a:t>
            </a:r>
            <a:r>
              <a:rPr lang="en-US" b="1" dirty="0" err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GPDs</a:t>
            </a:r>
            <a:r>
              <a:rPr lang="en-US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for each quark flavor</a:t>
            </a:r>
            <a:endParaRPr lang="fr-FR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6" name="ZoneTexte 129"/>
          <p:cNvSpPr txBox="1">
            <a:spLocks noChangeArrowheads="1"/>
          </p:cNvSpPr>
          <p:nvPr/>
        </p:nvSpPr>
        <p:spPr bwMode="auto">
          <a:xfrm>
            <a:off x="177800" y="4797425"/>
            <a:ext cx="2255837" cy="368300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Nucleon</a:t>
            </a:r>
            <a:r>
              <a:rPr lang="fr-FR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tomography</a:t>
            </a:r>
            <a:endParaRPr lang="en-US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7" name="Text Box 142"/>
          <p:cNvSpPr txBox="1">
            <a:spLocks noChangeArrowheads="1"/>
          </p:cNvSpPr>
          <p:nvPr/>
        </p:nvSpPr>
        <p:spPr bwMode="auto">
          <a:xfrm>
            <a:off x="136525" y="6578600"/>
            <a:ext cx="2524125" cy="27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200">
                <a:latin typeface="Times New Roman" pitchFamily="18" charset="0"/>
                <a:cs typeface="Times New Roman" pitchFamily="18" charset="0"/>
              </a:rPr>
              <a:t>M. Burkardt, P</a:t>
            </a:r>
            <a:r>
              <a:rPr lang="nn-NO" sz="1200">
                <a:latin typeface="Times New Roman" pitchFamily="18" charset="0"/>
                <a:cs typeface="Times New Roman" pitchFamily="18" charset="0"/>
              </a:rPr>
              <a:t>RD 62, 71503 (2000)</a:t>
            </a:r>
          </a:p>
        </p:txBody>
      </p:sp>
      <p:pic>
        <p:nvPicPr>
          <p:cNvPr id="68" name="Picture 118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489325" y="4643437"/>
            <a:ext cx="5654675" cy="2146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69" name="Object 115"/>
          <p:cNvGraphicFramePr>
            <a:graphicFrameLocks noChangeAspect="1"/>
          </p:cNvGraphicFramePr>
          <p:nvPr/>
        </p:nvGraphicFramePr>
        <p:xfrm>
          <a:off x="220663" y="5151438"/>
          <a:ext cx="3340100" cy="1439862"/>
        </p:xfrm>
        <a:graphic>
          <a:graphicData uri="http://schemas.openxmlformats.org/presentationml/2006/ole">
            <p:oleObj spid="_x0000_s250883" name="Équation" r:id="rId5" imgW="2234880" imgH="965160" progId="Equation.3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Text Box 40"/>
          <p:cNvSpPr txBox="1">
            <a:spLocks noChangeArrowheads="1"/>
          </p:cNvSpPr>
          <p:nvPr/>
        </p:nvSpPr>
        <p:spPr bwMode="auto">
          <a:xfrm>
            <a:off x="1063625" y="58738"/>
            <a:ext cx="7231063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2800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Deeply Virtual Compton Scattering and </a:t>
            </a:r>
            <a:r>
              <a:rPr lang="en-US" sz="2800" b="1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GPDs</a:t>
            </a:r>
            <a:endParaRPr lang="en-US" sz="2800" b="1" dirty="0">
              <a:solidFill>
                <a:srgbClr val="0000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2" name="Group 41"/>
          <p:cNvGrpSpPr>
            <a:grpSpLocks noChangeAspect="1"/>
          </p:cNvGrpSpPr>
          <p:nvPr/>
        </p:nvGrpSpPr>
        <p:grpSpPr bwMode="auto">
          <a:xfrm rot="-2865258">
            <a:off x="1467644" y="1142207"/>
            <a:ext cx="128587" cy="546100"/>
            <a:chOff x="1324" y="1002"/>
            <a:chExt cx="146" cy="462"/>
          </a:xfrm>
        </p:grpSpPr>
        <p:sp>
          <p:nvSpPr>
            <p:cNvPr id="2099" name="Freeform 42"/>
            <p:cNvSpPr>
              <a:spLocks noChangeAspect="1"/>
            </p:cNvSpPr>
            <p:nvPr/>
          </p:nvSpPr>
          <p:spPr bwMode="auto">
            <a:xfrm>
              <a:off x="1326" y="1002"/>
              <a:ext cx="143" cy="75"/>
            </a:xfrm>
            <a:custGeom>
              <a:avLst/>
              <a:gdLst>
                <a:gd name="T0" fmla="*/ 0 w 143"/>
                <a:gd name="T1" fmla="*/ 0 h 75"/>
                <a:gd name="T2" fmla="*/ 0 w 143"/>
                <a:gd name="T3" fmla="*/ 4 h 75"/>
                <a:gd name="T4" fmla="*/ 4 w 143"/>
                <a:gd name="T5" fmla="*/ 7 h 75"/>
                <a:gd name="T6" fmla="*/ 8 w 143"/>
                <a:gd name="T7" fmla="*/ 9 h 75"/>
                <a:gd name="T8" fmla="*/ 12 w 143"/>
                <a:gd name="T9" fmla="*/ 11 h 75"/>
                <a:gd name="T10" fmla="*/ 129 w 143"/>
                <a:gd name="T11" fmla="*/ 58 h 75"/>
                <a:gd name="T12" fmla="*/ 135 w 143"/>
                <a:gd name="T13" fmla="*/ 60 h 75"/>
                <a:gd name="T14" fmla="*/ 139 w 143"/>
                <a:gd name="T15" fmla="*/ 63 h 75"/>
                <a:gd name="T16" fmla="*/ 142 w 143"/>
                <a:gd name="T17" fmla="*/ 65 h 75"/>
                <a:gd name="T18" fmla="*/ 141 w 143"/>
                <a:gd name="T19" fmla="*/ 69 h 75"/>
                <a:gd name="T20" fmla="*/ 141 w 143"/>
                <a:gd name="T21" fmla="*/ 71 h 75"/>
                <a:gd name="T22" fmla="*/ 138 w 143"/>
                <a:gd name="T23" fmla="*/ 74 h 75"/>
                <a:gd name="T24" fmla="*/ 11 w 143"/>
                <a:gd name="T25" fmla="*/ 60 h 75"/>
                <a:gd name="T26" fmla="*/ 10 w 143"/>
                <a:gd name="T27" fmla="*/ 61 h 75"/>
                <a:gd name="T28" fmla="*/ 4 w 143"/>
                <a:gd name="T29" fmla="*/ 59 h 75"/>
                <a:gd name="T30" fmla="*/ 4 w 143"/>
                <a:gd name="T31" fmla="*/ 60 h 75"/>
                <a:gd name="T32" fmla="*/ 2 w 143"/>
                <a:gd name="T33" fmla="*/ 62 h 75"/>
                <a:gd name="T34" fmla="*/ 0 w 143"/>
                <a:gd name="T35" fmla="*/ 65 h 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43"/>
                <a:gd name="T55" fmla="*/ 0 h 75"/>
                <a:gd name="T56" fmla="*/ 143 w 143"/>
                <a:gd name="T57" fmla="*/ 75 h 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43" h="75">
                  <a:moveTo>
                    <a:pt x="0" y="0"/>
                  </a:moveTo>
                  <a:lnTo>
                    <a:pt x="0" y="4"/>
                  </a:lnTo>
                  <a:lnTo>
                    <a:pt x="4" y="7"/>
                  </a:lnTo>
                  <a:lnTo>
                    <a:pt x="8" y="9"/>
                  </a:lnTo>
                  <a:lnTo>
                    <a:pt x="12" y="11"/>
                  </a:lnTo>
                  <a:lnTo>
                    <a:pt x="129" y="58"/>
                  </a:lnTo>
                  <a:lnTo>
                    <a:pt x="135" y="60"/>
                  </a:lnTo>
                  <a:lnTo>
                    <a:pt x="139" y="63"/>
                  </a:lnTo>
                  <a:lnTo>
                    <a:pt x="142" y="65"/>
                  </a:lnTo>
                  <a:lnTo>
                    <a:pt x="141" y="69"/>
                  </a:lnTo>
                  <a:lnTo>
                    <a:pt x="141" y="71"/>
                  </a:lnTo>
                  <a:lnTo>
                    <a:pt x="138" y="74"/>
                  </a:lnTo>
                  <a:lnTo>
                    <a:pt x="11" y="60"/>
                  </a:lnTo>
                  <a:lnTo>
                    <a:pt x="10" y="61"/>
                  </a:lnTo>
                  <a:lnTo>
                    <a:pt x="4" y="59"/>
                  </a:lnTo>
                  <a:lnTo>
                    <a:pt x="4" y="60"/>
                  </a:lnTo>
                  <a:lnTo>
                    <a:pt x="2" y="62"/>
                  </a:lnTo>
                  <a:lnTo>
                    <a:pt x="0" y="65"/>
                  </a:lnTo>
                </a:path>
              </a:pathLst>
            </a:custGeom>
            <a:noFill/>
            <a:ln w="25400" cap="rnd" cmpd="sng">
              <a:solidFill>
                <a:srgbClr val="FF99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00" name="Freeform 43"/>
            <p:cNvSpPr>
              <a:spLocks noChangeAspect="1"/>
            </p:cNvSpPr>
            <p:nvPr/>
          </p:nvSpPr>
          <p:spPr bwMode="auto">
            <a:xfrm>
              <a:off x="1324" y="1069"/>
              <a:ext cx="143" cy="72"/>
            </a:xfrm>
            <a:custGeom>
              <a:avLst/>
              <a:gdLst>
                <a:gd name="T0" fmla="*/ 0 w 143"/>
                <a:gd name="T1" fmla="*/ 0 h 72"/>
                <a:gd name="T2" fmla="*/ 1 w 143"/>
                <a:gd name="T3" fmla="*/ 2 h 72"/>
                <a:gd name="T4" fmla="*/ 4 w 143"/>
                <a:gd name="T5" fmla="*/ 4 h 72"/>
                <a:gd name="T6" fmla="*/ 6 w 143"/>
                <a:gd name="T7" fmla="*/ 6 h 72"/>
                <a:gd name="T8" fmla="*/ 10 w 143"/>
                <a:gd name="T9" fmla="*/ 7 h 72"/>
                <a:gd name="T10" fmla="*/ 133 w 143"/>
                <a:gd name="T11" fmla="*/ 57 h 72"/>
                <a:gd name="T12" fmla="*/ 137 w 143"/>
                <a:gd name="T13" fmla="*/ 61 h 72"/>
                <a:gd name="T14" fmla="*/ 140 w 143"/>
                <a:gd name="T15" fmla="*/ 61 h 72"/>
                <a:gd name="T16" fmla="*/ 141 w 143"/>
                <a:gd name="T17" fmla="*/ 65 h 72"/>
                <a:gd name="T18" fmla="*/ 141 w 143"/>
                <a:gd name="T19" fmla="*/ 66 h 72"/>
                <a:gd name="T20" fmla="*/ 142 w 143"/>
                <a:gd name="T21" fmla="*/ 71 h 72"/>
                <a:gd name="T22" fmla="*/ 137 w 143"/>
                <a:gd name="T23" fmla="*/ 71 h 72"/>
                <a:gd name="T24" fmla="*/ 12 w 143"/>
                <a:gd name="T25" fmla="*/ 59 h 72"/>
                <a:gd name="T26" fmla="*/ 7 w 143"/>
                <a:gd name="T27" fmla="*/ 59 h 72"/>
                <a:gd name="T28" fmla="*/ 6 w 143"/>
                <a:gd name="T29" fmla="*/ 59 h 72"/>
                <a:gd name="T30" fmla="*/ 4 w 143"/>
                <a:gd name="T31" fmla="*/ 59 h 72"/>
                <a:gd name="T32" fmla="*/ 1 w 143"/>
                <a:gd name="T33" fmla="*/ 59 h 72"/>
                <a:gd name="T34" fmla="*/ 0 w 143"/>
                <a:gd name="T35" fmla="*/ 61 h 72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43"/>
                <a:gd name="T55" fmla="*/ 0 h 72"/>
                <a:gd name="T56" fmla="*/ 143 w 143"/>
                <a:gd name="T57" fmla="*/ 72 h 72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43" h="72">
                  <a:moveTo>
                    <a:pt x="0" y="0"/>
                  </a:moveTo>
                  <a:lnTo>
                    <a:pt x="1" y="2"/>
                  </a:lnTo>
                  <a:lnTo>
                    <a:pt x="4" y="4"/>
                  </a:lnTo>
                  <a:lnTo>
                    <a:pt x="6" y="6"/>
                  </a:lnTo>
                  <a:lnTo>
                    <a:pt x="10" y="7"/>
                  </a:lnTo>
                  <a:lnTo>
                    <a:pt x="133" y="57"/>
                  </a:lnTo>
                  <a:lnTo>
                    <a:pt x="137" y="61"/>
                  </a:lnTo>
                  <a:lnTo>
                    <a:pt x="140" y="61"/>
                  </a:lnTo>
                  <a:lnTo>
                    <a:pt x="141" y="65"/>
                  </a:lnTo>
                  <a:lnTo>
                    <a:pt x="141" y="66"/>
                  </a:lnTo>
                  <a:lnTo>
                    <a:pt x="142" y="71"/>
                  </a:lnTo>
                  <a:lnTo>
                    <a:pt x="137" y="71"/>
                  </a:lnTo>
                  <a:lnTo>
                    <a:pt x="12" y="59"/>
                  </a:lnTo>
                  <a:lnTo>
                    <a:pt x="7" y="59"/>
                  </a:lnTo>
                  <a:lnTo>
                    <a:pt x="6" y="59"/>
                  </a:lnTo>
                  <a:lnTo>
                    <a:pt x="4" y="59"/>
                  </a:lnTo>
                  <a:lnTo>
                    <a:pt x="1" y="59"/>
                  </a:lnTo>
                  <a:lnTo>
                    <a:pt x="0" y="61"/>
                  </a:lnTo>
                </a:path>
              </a:pathLst>
            </a:custGeom>
            <a:noFill/>
            <a:ln w="25400" cap="rnd" cmpd="sng">
              <a:solidFill>
                <a:srgbClr val="FF99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01" name="Freeform 44"/>
            <p:cNvSpPr>
              <a:spLocks noChangeAspect="1"/>
            </p:cNvSpPr>
            <p:nvPr/>
          </p:nvSpPr>
          <p:spPr bwMode="auto">
            <a:xfrm>
              <a:off x="1326" y="1131"/>
              <a:ext cx="144" cy="76"/>
            </a:xfrm>
            <a:custGeom>
              <a:avLst/>
              <a:gdLst>
                <a:gd name="T0" fmla="*/ 0 w 144"/>
                <a:gd name="T1" fmla="*/ 0 h 76"/>
                <a:gd name="T2" fmla="*/ 0 w 144"/>
                <a:gd name="T3" fmla="*/ 3 h 76"/>
                <a:gd name="T4" fmla="*/ 2 w 144"/>
                <a:gd name="T5" fmla="*/ 7 h 76"/>
                <a:gd name="T6" fmla="*/ 7 w 144"/>
                <a:gd name="T7" fmla="*/ 9 h 76"/>
                <a:gd name="T8" fmla="*/ 10 w 144"/>
                <a:gd name="T9" fmla="*/ 11 h 76"/>
                <a:gd name="T10" fmla="*/ 133 w 144"/>
                <a:gd name="T11" fmla="*/ 59 h 76"/>
                <a:gd name="T12" fmla="*/ 136 w 144"/>
                <a:gd name="T13" fmla="*/ 63 h 76"/>
                <a:gd name="T14" fmla="*/ 139 w 144"/>
                <a:gd name="T15" fmla="*/ 65 h 76"/>
                <a:gd name="T16" fmla="*/ 143 w 144"/>
                <a:gd name="T17" fmla="*/ 67 h 76"/>
                <a:gd name="T18" fmla="*/ 143 w 144"/>
                <a:gd name="T19" fmla="*/ 71 h 76"/>
                <a:gd name="T20" fmla="*/ 141 w 144"/>
                <a:gd name="T21" fmla="*/ 74 h 76"/>
                <a:gd name="T22" fmla="*/ 138 w 144"/>
                <a:gd name="T23" fmla="*/ 75 h 76"/>
                <a:gd name="T24" fmla="*/ 9 w 144"/>
                <a:gd name="T25" fmla="*/ 63 h 76"/>
                <a:gd name="T26" fmla="*/ 6 w 144"/>
                <a:gd name="T27" fmla="*/ 62 h 76"/>
                <a:gd name="T28" fmla="*/ 6 w 144"/>
                <a:gd name="T29" fmla="*/ 63 h 76"/>
                <a:gd name="T30" fmla="*/ 3 w 144"/>
                <a:gd name="T31" fmla="*/ 62 h 76"/>
                <a:gd name="T32" fmla="*/ 0 w 144"/>
                <a:gd name="T33" fmla="*/ 64 h 76"/>
                <a:gd name="T34" fmla="*/ 0 w 144"/>
                <a:gd name="T35" fmla="*/ 66 h 7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44"/>
                <a:gd name="T55" fmla="*/ 0 h 76"/>
                <a:gd name="T56" fmla="*/ 144 w 144"/>
                <a:gd name="T57" fmla="*/ 76 h 7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44" h="76">
                  <a:moveTo>
                    <a:pt x="0" y="0"/>
                  </a:moveTo>
                  <a:lnTo>
                    <a:pt x="0" y="3"/>
                  </a:lnTo>
                  <a:lnTo>
                    <a:pt x="2" y="7"/>
                  </a:lnTo>
                  <a:lnTo>
                    <a:pt x="7" y="9"/>
                  </a:lnTo>
                  <a:lnTo>
                    <a:pt x="10" y="11"/>
                  </a:lnTo>
                  <a:lnTo>
                    <a:pt x="133" y="59"/>
                  </a:lnTo>
                  <a:lnTo>
                    <a:pt x="136" y="63"/>
                  </a:lnTo>
                  <a:lnTo>
                    <a:pt x="139" y="65"/>
                  </a:lnTo>
                  <a:lnTo>
                    <a:pt x="143" y="67"/>
                  </a:lnTo>
                  <a:lnTo>
                    <a:pt x="143" y="71"/>
                  </a:lnTo>
                  <a:lnTo>
                    <a:pt x="141" y="74"/>
                  </a:lnTo>
                  <a:lnTo>
                    <a:pt x="138" y="75"/>
                  </a:lnTo>
                  <a:lnTo>
                    <a:pt x="9" y="63"/>
                  </a:lnTo>
                  <a:lnTo>
                    <a:pt x="6" y="62"/>
                  </a:lnTo>
                  <a:lnTo>
                    <a:pt x="6" y="63"/>
                  </a:lnTo>
                  <a:lnTo>
                    <a:pt x="3" y="62"/>
                  </a:lnTo>
                  <a:lnTo>
                    <a:pt x="0" y="64"/>
                  </a:lnTo>
                  <a:lnTo>
                    <a:pt x="0" y="66"/>
                  </a:lnTo>
                </a:path>
              </a:pathLst>
            </a:custGeom>
            <a:noFill/>
            <a:ln w="25400" cap="rnd" cmpd="sng">
              <a:solidFill>
                <a:srgbClr val="FF99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02" name="Freeform 45"/>
            <p:cNvSpPr>
              <a:spLocks noChangeAspect="1"/>
            </p:cNvSpPr>
            <p:nvPr/>
          </p:nvSpPr>
          <p:spPr bwMode="auto">
            <a:xfrm>
              <a:off x="1325" y="1202"/>
              <a:ext cx="144" cy="70"/>
            </a:xfrm>
            <a:custGeom>
              <a:avLst/>
              <a:gdLst>
                <a:gd name="T0" fmla="*/ 0 w 144"/>
                <a:gd name="T1" fmla="*/ 0 h 70"/>
                <a:gd name="T2" fmla="*/ 0 w 144"/>
                <a:gd name="T3" fmla="*/ 0 h 70"/>
                <a:gd name="T4" fmla="*/ 4 w 144"/>
                <a:gd name="T5" fmla="*/ 4 h 70"/>
                <a:gd name="T6" fmla="*/ 6 w 144"/>
                <a:gd name="T7" fmla="*/ 6 h 70"/>
                <a:gd name="T8" fmla="*/ 11 w 144"/>
                <a:gd name="T9" fmla="*/ 7 h 70"/>
                <a:gd name="T10" fmla="*/ 131 w 144"/>
                <a:gd name="T11" fmla="*/ 54 h 70"/>
                <a:gd name="T12" fmla="*/ 136 w 144"/>
                <a:gd name="T13" fmla="*/ 58 h 70"/>
                <a:gd name="T14" fmla="*/ 139 w 144"/>
                <a:gd name="T15" fmla="*/ 59 h 70"/>
                <a:gd name="T16" fmla="*/ 143 w 144"/>
                <a:gd name="T17" fmla="*/ 63 h 70"/>
                <a:gd name="T18" fmla="*/ 143 w 144"/>
                <a:gd name="T19" fmla="*/ 66 h 70"/>
                <a:gd name="T20" fmla="*/ 140 w 144"/>
                <a:gd name="T21" fmla="*/ 69 h 70"/>
                <a:gd name="T22" fmla="*/ 138 w 144"/>
                <a:gd name="T23" fmla="*/ 69 h 70"/>
                <a:gd name="T24" fmla="*/ 11 w 144"/>
                <a:gd name="T25" fmla="*/ 57 h 70"/>
                <a:gd name="T26" fmla="*/ 7 w 144"/>
                <a:gd name="T27" fmla="*/ 58 h 70"/>
                <a:gd name="T28" fmla="*/ 4 w 144"/>
                <a:gd name="T29" fmla="*/ 57 h 70"/>
                <a:gd name="T30" fmla="*/ 1 w 144"/>
                <a:gd name="T31" fmla="*/ 57 h 70"/>
                <a:gd name="T32" fmla="*/ 1 w 144"/>
                <a:gd name="T33" fmla="*/ 59 h 70"/>
                <a:gd name="T34" fmla="*/ 0 w 144"/>
                <a:gd name="T35" fmla="*/ 62 h 70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44"/>
                <a:gd name="T55" fmla="*/ 0 h 70"/>
                <a:gd name="T56" fmla="*/ 144 w 144"/>
                <a:gd name="T57" fmla="*/ 70 h 70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44" h="70">
                  <a:moveTo>
                    <a:pt x="0" y="0"/>
                  </a:moveTo>
                  <a:lnTo>
                    <a:pt x="0" y="0"/>
                  </a:lnTo>
                  <a:lnTo>
                    <a:pt x="4" y="4"/>
                  </a:lnTo>
                  <a:lnTo>
                    <a:pt x="6" y="6"/>
                  </a:lnTo>
                  <a:lnTo>
                    <a:pt x="11" y="7"/>
                  </a:lnTo>
                  <a:lnTo>
                    <a:pt x="131" y="54"/>
                  </a:lnTo>
                  <a:lnTo>
                    <a:pt x="136" y="58"/>
                  </a:lnTo>
                  <a:lnTo>
                    <a:pt x="139" y="59"/>
                  </a:lnTo>
                  <a:lnTo>
                    <a:pt x="143" y="63"/>
                  </a:lnTo>
                  <a:lnTo>
                    <a:pt x="143" y="66"/>
                  </a:lnTo>
                  <a:lnTo>
                    <a:pt x="140" y="69"/>
                  </a:lnTo>
                  <a:lnTo>
                    <a:pt x="138" y="69"/>
                  </a:lnTo>
                  <a:lnTo>
                    <a:pt x="11" y="57"/>
                  </a:lnTo>
                  <a:lnTo>
                    <a:pt x="7" y="58"/>
                  </a:lnTo>
                  <a:lnTo>
                    <a:pt x="4" y="57"/>
                  </a:lnTo>
                  <a:lnTo>
                    <a:pt x="1" y="57"/>
                  </a:lnTo>
                  <a:lnTo>
                    <a:pt x="1" y="59"/>
                  </a:lnTo>
                  <a:lnTo>
                    <a:pt x="0" y="62"/>
                  </a:lnTo>
                </a:path>
              </a:pathLst>
            </a:custGeom>
            <a:noFill/>
            <a:ln w="25400" cap="rnd" cmpd="sng">
              <a:solidFill>
                <a:srgbClr val="FF99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03" name="Freeform 46"/>
            <p:cNvSpPr>
              <a:spLocks noChangeAspect="1"/>
            </p:cNvSpPr>
            <p:nvPr/>
          </p:nvSpPr>
          <p:spPr bwMode="auto">
            <a:xfrm>
              <a:off x="1327" y="1260"/>
              <a:ext cx="142" cy="76"/>
            </a:xfrm>
            <a:custGeom>
              <a:avLst/>
              <a:gdLst>
                <a:gd name="T0" fmla="*/ 0 w 142"/>
                <a:gd name="T1" fmla="*/ 0 h 76"/>
                <a:gd name="T2" fmla="*/ 0 w 142"/>
                <a:gd name="T3" fmla="*/ 4 h 76"/>
                <a:gd name="T4" fmla="*/ 3 w 142"/>
                <a:gd name="T5" fmla="*/ 7 h 76"/>
                <a:gd name="T6" fmla="*/ 6 w 142"/>
                <a:gd name="T7" fmla="*/ 8 h 76"/>
                <a:gd name="T8" fmla="*/ 11 w 142"/>
                <a:gd name="T9" fmla="*/ 11 h 76"/>
                <a:gd name="T10" fmla="*/ 132 w 142"/>
                <a:gd name="T11" fmla="*/ 61 h 76"/>
                <a:gd name="T12" fmla="*/ 137 w 142"/>
                <a:gd name="T13" fmla="*/ 64 h 76"/>
                <a:gd name="T14" fmla="*/ 137 w 142"/>
                <a:gd name="T15" fmla="*/ 65 h 76"/>
                <a:gd name="T16" fmla="*/ 140 w 142"/>
                <a:gd name="T17" fmla="*/ 68 h 76"/>
                <a:gd name="T18" fmla="*/ 141 w 142"/>
                <a:gd name="T19" fmla="*/ 71 h 76"/>
                <a:gd name="T20" fmla="*/ 139 w 142"/>
                <a:gd name="T21" fmla="*/ 74 h 76"/>
                <a:gd name="T22" fmla="*/ 136 w 142"/>
                <a:gd name="T23" fmla="*/ 75 h 76"/>
                <a:gd name="T24" fmla="*/ 11 w 142"/>
                <a:gd name="T25" fmla="*/ 62 h 76"/>
                <a:gd name="T26" fmla="*/ 8 w 142"/>
                <a:gd name="T27" fmla="*/ 62 h 76"/>
                <a:gd name="T28" fmla="*/ 6 w 142"/>
                <a:gd name="T29" fmla="*/ 62 h 76"/>
                <a:gd name="T30" fmla="*/ 4 w 142"/>
                <a:gd name="T31" fmla="*/ 62 h 76"/>
                <a:gd name="T32" fmla="*/ 2 w 142"/>
                <a:gd name="T33" fmla="*/ 63 h 76"/>
                <a:gd name="T34" fmla="*/ 2 w 142"/>
                <a:gd name="T35" fmla="*/ 66 h 7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42"/>
                <a:gd name="T55" fmla="*/ 0 h 76"/>
                <a:gd name="T56" fmla="*/ 142 w 142"/>
                <a:gd name="T57" fmla="*/ 76 h 7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42" h="76">
                  <a:moveTo>
                    <a:pt x="0" y="0"/>
                  </a:moveTo>
                  <a:lnTo>
                    <a:pt x="0" y="4"/>
                  </a:lnTo>
                  <a:lnTo>
                    <a:pt x="3" y="7"/>
                  </a:lnTo>
                  <a:lnTo>
                    <a:pt x="6" y="8"/>
                  </a:lnTo>
                  <a:lnTo>
                    <a:pt x="11" y="11"/>
                  </a:lnTo>
                  <a:lnTo>
                    <a:pt x="132" y="61"/>
                  </a:lnTo>
                  <a:lnTo>
                    <a:pt x="137" y="64"/>
                  </a:lnTo>
                  <a:lnTo>
                    <a:pt x="137" y="65"/>
                  </a:lnTo>
                  <a:lnTo>
                    <a:pt x="140" y="68"/>
                  </a:lnTo>
                  <a:lnTo>
                    <a:pt x="141" y="71"/>
                  </a:lnTo>
                  <a:lnTo>
                    <a:pt x="139" y="74"/>
                  </a:lnTo>
                  <a:lnTo>
                    <a:pt x="136" y="75"/>
                  </a:lnTo>
                  <a:lnTo>
                    <a:pt x="11" y="62"/>
                  </a:lnTo>
                  <a:lnTo>
                    <a:pt x="8" y="62"/>
                  </a:lnTo>
                  <a:lnTo>
                    <a:pt x="6" y="62"/>
                  </a:lnTo>
                  <a:lnTo>
                    <a:pt x="4" y="62"/>
                  </a:lnTo>
                  <a:lnTo>
                    <a:pt x="2" y="63"/>
                  </a:lnTo>
                  <a:lnTo>
                    <a:pt x="2" y="66"/>
                  </a:lnTo>
                </a:path>
              </a:pathLst>
            </a:custGeom>
            <a:noFill/>
            <a:ln w="25400" cap="rnd" cmpd="sng">
              <a:solidFill>
                <a:srgbClr val="FF99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04" name="Freeform 47"/>
            <p:cNvSpPr>
              <a:spLocks noChangeAspect="1"/>
            </p:cNvSpPr>
            <p:nvPr/>
          </p:nvSpPr>
          <p:spPr bwMode="auto">
            <a:xfrm>
              <a:off x="1326" y="1328"/>
              <a:ext cx="142" cy="74"/>
            </a:xfrm>
            <a:custGeom>
              <a:avLst/>
              <a:gdLst>
                <a:gd name="T0" fmla="*/ 0 w 142"/>
                <a:gd name="T1" fmla="*/ 0 h 74"/>
                <a:gd name="T2" fmla="*/ 2 w 142"/>
                <a:gd name="T3" fmla="*/ 2 h 74"/>
                <a:gd name="T4" fmla="*/ 4 w 142"/>
                <a:gd name="T5" fmla="*/ 4 h 74"/>
                <a:gd name="T6" fmla="*/ 4 w 142"/>
                <a:gd name="T7" fmla="*/ 5 h 74"/>
                <a:gd name="T8" fmla="*/ 10 w 142"/>
                <a:gd name="T9" fmla="*/ 8 h 74"/>
                <a:gd name="T10" fmla="*/ 129 w 142"/>
                <a:gd name="T11" fmla="*/ 57 h 74"/>
                <a:gd name="T12" fmla="*/ 136 w 142"/>
                <a:gd name="T13" fmla="*/ 59 h 74"/>
                <a:gd name="T14" fmla="*/ 138 w 142"/>
                <a:gd name="T15" fmla="*/ 62 h 74"/>
                <a:gd name="T16" fmla="*/ 139 w 142"/>
                <a:gd name="T17" fmla="*/ 66 h 74"/>
                <a:gd name="T18" fmla="*/ 141 w 142"/>
                <a:gd name="T19" fmla="*/ 68 h 74"/>
                <a:gd name="T20" fmla="*/ 140 w 142"/>
                <a:gd name="T21" fmla="*/ 70 h 74"/>
                <a:gd name="T22" fmla="*/ 136 w 142"/>
                <a:gd name="T23" fmla="*/ 73 h 74"/>
                <a:gd name="T24" fmla="*/ 12 w 142"/>
                <a:gd name="T25" fmla="*/ 59 h 74"/>
                <a:gd name="T26" fmla="*/ 8 w 142"/>
                <a:gd name="T27" fmla="*/ 59 h 74"/>
                <a:gd name="T28" fmla="*/ 4 w 142"/>
                <a:gd name="T29" fmla="*/ 59 h 74"/>
                <a:gd name="T30" fmla="*/ 3 w 142"/>
                <a:gd name="T31" fmla="*/ 59 h 74"/>
                <a:gd name="T32" fmla="*/ 3 w 142"/>
                <a:gd name="T33" fmla="*/ 61 h 74"/>
                <a:gd name="T34" fmla="*/ 2 w 142"/>
                <a:gd name="T35" fmla="*/ 64 h 74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42"/>
                <a:gd name="T55" fmla="*/ 0 h 74"/>
                <a:gd name="T56" fmla="*/ 142 w 142"/>
                <a:gd name="T57" fmla="*/ 74 h 74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42" h="74">
                  <a:moveTo>
                    <a:pt x="0" y="0"/>
                  </a:moveTo>
                  <a:lnTo>
                    <a:pt x="2" y="2"/>
                  </a:lnTo>
                  <a:lnTo>
                    <a:pt x="4" y="4"/>
                  </a:lnTo>
                  <a:lnTo>
                    <a:pt x="4" y="5"/>
                  </a:lnTo>
                  <a:lnTo>
                    <a:pt x="10" y="8"/>
                  </a:lnTo>
                  <a:lnTo>
                    <a:pt x="129" y="57"/>
                  </a:lnTo>
                  <a:lnTo>
                    <a:pt x="136" y="59"/>
                  </a:lnTo>
                  <a:lnTo>
                    <a:pt x="138" y="62"/>
                  </a:lnTo>
                  <a:lnTo>
                    <a:pt x="139" y="66"/>
                  </a:lnTo>
                  <a:lnTo>
                    <a:pt x="141" y="68"/>
                  </a:lnTo>
                  <a:lnTo>
                    <a:pt x="140" y="70"/>
                  </a:lnTo>
                  <a:lnTo>
                    <a:pt x="136" y="73"/>
                  </a:lnTo>
                  <a:lnTo>
                    <a:pt x="12" y="59"/>
                  </a:lnTo>
                  <a:lnTo>
                    <a:pt x="8" y="59"/>
                  </a:lnTo>
                  <a:lnTo>
                    <a:pt x="4" y="59"/>
                  </a:lnTo>
                  <a:lnTo>
                    <a:pt x="3" y="59"/>
                  </a:lnTo>
                  <a:lnTo>
                    <a:pt x="3" y="61"/>
                  </a:lnTo>
                  <a:lnTo>
                    <a:pt x="2" y="64"/>
                  </a:lnTo>
                </a:path>
              </a:pathLst>
            </a:custGeom>
            <a:noFill/>
            <a:ln w="25400" cap="rnd" cmpd="sng">
              <a:solidFill>
                <a:srgbClr val="FF99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05" name="Freeform 48"/>
            <p:cNvSpPr>
              <a:spLocks noChangeAspect="1"/>
            </p:cNvSpPr>
            <p:nvPr/>
          </p:nvSpPr>
          <p:spPr bwMode="auto">
            <a:xfrm>
              <a:off x="1326" y="1391"/>
              <a:ext cx="142" cy="73"/>
            </a:xfrm>
            <a:custGeom>
              <a:avLst/>
              <a:gdLst>
                <a:gd name="T0" fmla="*/ 0 w 142"/>
                <a:gd name="T1" fmla="*/ 0 h 73"/>
                <a:gd name="T2" fmla="*/ 0 w 142"/>
                <a:gd name="T3" fmla="*/ 3 h 73"/>
                <a:gd name="T4" fmla="*/ 1 w 142"/>
                <a:gd name="T5" fmla="*/ 7 h 73"/>
                <a:gd name="T6" fmla="*/ 5 w 142"/>
                <a:gd name="T7" fmla="*/ 9 h 73"/>
                <a:gd name="T8" fmla="*/ 11 w 142"/>
                <a:gd name="T9" fmla="*/ 10 h 73"/>
                <a:gd name="T10" fmla="*/ 129 w 142"/>
                <a:gd name="T11" fmla="*/ 59 h 73"/>
                <a:gd name="T12" fmla="*/ 137 w 142"/>
                <a:gd name="T13" fmla="*/ 61 h 73"/>
                <a:gd name="T14" fmla="*/ 138 w 142"/>
                <a:gd name="T15" fmla="*/ 63 h 73"/>
                <a:gd name="T16" fmla="*/ 141 w 142"/>
                <a:gd name="T17" fmla="*/ 67 h 73"/>
                <a:gd name="T18" fmla="*/ 141 w 142"/>
                <a:gd name="T19" fmla="*/ 69 h 73"/>
                <a:gd name="T20" fmla="*/ 140 w 142"/>
                <a:gd name="T21" fmla="*/ 72 h 73"/>
                <a:gd name="T22" fmla="*/ 135 w 142"/>
                <a:gd name="T23" fmla="*/ 72 h 73"/>
                <a:gd name="T24" fmla="*/ 73 w 142"/>
                <a:gd name="T25" fmla="*/ 65 h 73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42"/>
                <a:gd name="T40" fmla="*/ 0 h 73"/>
                <a:gd name="T41" fmla="*/ 142 w 142"/>
                <a:gd name="T42" fmla="*/ 73 h 73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42" h="73">
                  <a:moveTo>
                    <a:pt x="0" y="0"/>
                  </a:moveTo>
                  <a:lnTo>
                    <a:pt x="0" y="3"/>
                  </a:lnTo>
                  <a:lnTo>
                    <a:pt x="1" y="7"/>
                  </a:lnTo>
                  <a:lnTo>
                    <a:pt x="5" y="9"/>
                  </a:lnTo>
                  <a:lnTo>
                    <a:pt x="11" y="10"/>
                  </a:lnTo>
                  <a:lnTo>
                    <a:pt x="129" y="59"/>
                  </a:lnTo>
                  <a:lnTo>
                    <a:pt x="137" y="61"/>
                  </a:lnTo>
                  <a:lnTo>
                    <a:pt x="138" y="63"/>
                  </a:lnTo>
                  <a:lnTo>
                    <a:pt x="141" y="67"/>
                  </a:lnTo>
                  <a:lnTo>
                    <a:pt x="141" y="69"/>
                  </a:lnTo>
                  <a:lnTo>
                    <a:pt x="140" y="72"/>
                  </a:lnTo>
                  <a:lnTo>
                    <a:pt x="135" y="72"/>
                  </a:lnTo>
                  <a:lnTo>
                    <a:pt x="73" y="65"/>
                  </a:lnTo>
                </a:path>
              </a:pathLst>
            </a:custGeom>
            <a:noFill/>
            <a:ln w="25400" cap="rnd" cmpd="sng">
              <a:solidFill>
                <a:srgbClr val="FF99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053" name="Line 49"/>
          <p:cNvSpPr>
            <a:spLocks noChangeShapeType="1"/>
          </p:cNvSpPr>
          <p:nvPr/>
        </p:nvSpPr>
        <p:spPr bwMode="auto">
          <a:xfrm flipV="1">
            <a:off x="1477963" y="1604963"/>
            <a:ext cx="3048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54" name="Line 50"/>
          <p:cNvSpPr>
            <a:spLocks noChangeShapeType="1"/>
          </p:cNvSpPr>
          <p:nvPr/>
        </p:nvSpPr>
        <p:spPr bwMode="auto">
          <a:xfrm rot="18742695" flipV="1">
            <a:off x="2767013" y="1598613"/>
            <a:ext cx="303212" cy="6143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55" name="Line 51"/>
          <p:cNvSpPr>
            <a:spLocks noChangeShapeType="1"/>
          </p:cNvSpPr>
          <p:nvPr/>
        </p:nvSpPr>
        <p:spPr bwMode="auto">
          <a:xfrm rot="12777622" flipV="1">
            <a:off x="3529013" y="2390775"/>
            <a:ext cx="6858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56" name="Freeform 52"/>
          <p:cNvSpPr>
            <a:spLocks/>
          </p:cNvSpPr>
          <p:nvPr/>
        </p:nvSpPr>
        <p:spPr bwMode="auto">
          <a:xfrm>
            <a:off x="415925" y="954088"/>
            <a:ext cx="1439863" cy="441325"/>
          </a:xfrm>
          <a:custGeom>
            <a:avLst/>
            <a:gdLst>
              <a:gd name="T0" fmla="*/ 0 w 672"/>
              <a:gd name="T1" fmla="*/ 2147483647 h 144"/>
              <a:gd name="T2" fmla="*/ 2147483647 w 672"/>
              <a:gd name="T3" fmla="*/ 2147483647 h 144"/>
              <a:gd name="T4" fmla="*/ 2147483647 w 672"/>
              <a:gd name="T5" fmla="*/ 0 h 144"/>
              <a:gd name="T6" fmla="*/ 0 60000 65536"/>
              <a:gd name="T7" fmla="*/ 0 60000 65536"/>
              <a:gd name="T8" fmla="*/ 0 60000 65536"/>
              <a:gd name="T9" fmla="*/ 0 w 672"/>
              <a:gd name="T10" fmla="*/ 0 h 144"/>
              <a:gd name="T11" fmla="*/ 672 w 672"/>
              <a:gd name="T12" fmla="*/ 144 h 14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672" h="144">
                <a:moveTo>
                  <a:pt x="0" y="144"/>
                </a:moveTo>
                <a:lnTo>
                  <a:pt x="432" y="96"/>
                </a:lnTo>
                <a:lnTo>
                  <a:pt x="672" y="0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057" name="Text Box 53"/>
          <p:cNvSpPr txBox="1">
            <a:spLocks noChangeArrowheads="1"/>
          </p:cNvSpPr>
          <p:nvPr/>
        </p:nvSpPr>
        <p:spPr bwMode="auto">
          <a:xfrm>
            <a:off x="1568450" y="593725"/>
            <a:ext cx="3810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e’</a:t>
            </a:r>
          </a:p>
        </p:txBody>
      </p:sp>
      <p:sp>
        <p:nvSpPr>
          <p:cNvPr id="2058" name="Line 54"/>
          <p:cNvSpPr>
            <a:spLocks noChangeShapeType="1"/>
          </p:cNvSpPr>
          <p:nvPr/>
        </p:nvSpPr>
        <p:spPr bwMode="auto">
          <a:xfrm flipV="1">
            <a:off x="487363" y="2489200"/>
            <a:ext cx="6858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59" name="Line 55"/>
          <p:cNvSpPr>
            <a:spLocks noChangeShapeType="1"/>
          </p:cNvSpPr>
          <p:nvPr/>
        </p:nvSpPr>
        <p:spPr bwMode="auto">
          <a:xfrm rot="12777622" flipV="1">
            <a:off x="3513138" y="2425700"/>
            <a:ext cx="6858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grpSp>
        <p:nvGrpSpPr>
          <p:cNvPr id="3" name="Group 56"/>
          <p:cNvGrpSpPr>
            <a:grpSpLocks/>
          </p:cNvGrpSpPr>
          <p:nvPr/>
        </p:nvGrpSpPr>
        <p:grpSpPr bwMode="auto">
          <a:xfrm>
            <a:off x="385763" y="954088"/>
            <a:ext cx="3825875" cy="1814512"/>
            <a:chOff x="243" y="799"/>
            <a:chExt cx="2410" cy="1143"/>
          </a:xfrm>
        </p:grpSpPr>
        <p:sp>
          <p:nvSpPr>
            <p:cNvPr id="2068" name="Freeform 57"/>
            <p:cNvSpPr>
              <a:spLocks/>
            </p:cNvSpPr>
            <p:nvPr/>
          </p:nvSpPr>
          <p:spPr bwMode="auto">
            <a:xfrm>
              <a:off x="1027" y="1017"/>
              <a:ext cx="714" cy="56"/>
            </a:xfrm>
            <a:custGeom>
              <a:avLst/>
              <a:gdLst>
                <a:gd name="T0" fmla="*/ 0 w 1200"/>
                <a:gd name="T1" fmla="*/ 124910 h 48"/>
                <a:gd name="T2" fmla="*/ 1 w 1200"/>
                <a:gd name="T3" fmla="*/ 0 h 48"/>
                <a:gd name="T4" fmla="*/ 1 w 1200"/>
                <a:gd name="T5" fmla="*/ 124910 h 48"/>
                <a:gd name="T6" fmla="*/ 0 60000 65536"/>
                <a:gd name="T7" fmla="*/ 0 60000 65536"/>
                <a:gd name="T8" fmla="*/ 0 60000 65536"/>
                <a:gd name="T9" fmla="*/ 0 w 1200"/>
                <a:gd name="T10" fmla="*/ 0 h 48"/>
                <a:gd name="T11" fmla="*/ 1200 w 1200"/>
                <a:gd name="T12" fmla="*/ 48 h 4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200" h="48">
                  <a:moveTo>
                    <a:pt x="0" y="48"/>
                  </a:moveTo>
                  <a:cubicBezTo>
                    <a:pt x="212" y="24"/>
                    <a:pt x="424" y="0"/>
                    <a:pt x="624" y="0"/>
                  </a:cubicBezTo>
                  <a:cubicBezTo>
                    <a:pt x="824" y="0"/>
                    <a:pt x="1012" y="24"/>
                    <a:pt x="1200" y="48"/>
                  </a:cubicBezTo>
                </a:path>
              </a:pathLst>
            </a:custGeom>
            <a:noFill/>
            <a:ln w="9525" cap="flat">
              <a:solidFill>
                <a:schemeClr val="tx1"/>
              </a:solidFill>
              <a:prstDash val="dash"/>
              <a:round/>
              <a:headEnd type="none" w="med" len="med"/>
              <a:tailEnd type="arrow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69" name="Text Box 58"/>
            <p:cNvSpPr txBox="1">
              <a:spLocks noChangeArrowheads="1"/>
            </p:cNvSpPr>
            <p:nvPr/>
          </p:nvSpPr>
          <p:spPr bwMode="auto">
            <a:xfrm>
              <a:off x="1411" y="799"/>
              <a:ext cx="192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t</a:t>
              </a:r>
            </a:p>
          </p:txBody>
        </p:sp>
        <p:sp>
          <p:nvSpPr>
            <p:cNvPr id="2070" name="Line 59"/>
            <p:cNvSpPr>
              <a:spLocks noChangeShapeType="1"/>
            </p:cNvSpPr>
            <p:nvPr/>
          </p:nvSpPr>
          <p:spPr bwMode="auto">
            <a:xfrm flipV="1">
              <a:off x="1123" y="1207"/>
              <a:ext cx="623" cy="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4" name="Group 60"/>
            <p:cNvGrpSpPr>
              <a:grpSpLocks/>
            </p:cNvGrpSpPr>
            <p:nvPr/>
          </p:nvGrpSpPr>
          <p:grpSpPr bwMode="auto">
            <a:xfrm>
              <a:off x="243" y="856"/>
              <a:ext cx="2410" cy="1086"/>
              <a:chOff x="100" y="798"/>
              <a:chExt cx="2410" cy="1086"/>
            </a:xfrm>
          </p:grpSpPr>
          <p:sp>
            <p:nvSpPr>
              <p:cNvPr id="2081" name="Text Box 61"/>
              <p:cNvSpPr txBox="1">
                <a:spLocks noChangeArrowheads="1"/>
              </p:cNvSpPr>
              <p:nvPr/>
            </p:nvSpPr>
            <p:spPr bwMode="auto">
              <a:xfrm>
                <a:off x="476" y="1026"/>
                <a:ext cx="388" cy="21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600"/>
                  <a:t>(Q</a:t>
                </a:r>
                <a:r>
                  <a:rPr lang="en-US" sz="1600" baseline="30000"/>
                  <a:t>2</a:t>
                </a:r>
                <a:r>
                  <a:rPr lang="en-US" sz="1600"/>
                  <a:t>)</a:t>
                </a:r>
              </a:p>
            </p:txBody>
          </p:sp>
          <p:sp>
            <p:nvSpPr>
              <p:cNvPr id="2082" name="Text Box 62"/>
              <p:cNvSpPr txBox="1">
                <a:spLocks noChangeArrowheads="1"/>
              </p:cNvSpPr>
              <p:nvPr/>
            </p:nvSpPr>
            <p:spPr bwMode="auto">
              <a:xfrm>
                <a:off x="100" y="798"/>
                <a:ext cx="187" cy="2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000"/>
                  <a:t>e</a:t>
                </a:r>
              </a:p>
            </p:txBody>
          </p:sp>
          <p:sp>
            <p:nvSpPr>
              <p:cNvPr id="2083" name="Text Box 63"/>
              <p:cNvSpPr txBox="1">
                <a:spLocks noChangeArrowheads="1"/>
              </p:cNvSpPr>
              <p:nvPr/>
            </p:nvSpPr>
            <p:spPr bwMode="auto">
              <a:xfrm>
                <a:off x="295" y="981"/>
                <a:ext cx="264" cy="25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000">
                    <a:latin typeface="Symbol" pitchFamily="18" charset="2"/>
                  </a:rPr>
                  <a:t>g</a:t>
                </a:r>
                <a:r>
                  <a:rPr lang="en-US" sz="2000"/>
                  <a:t>*</a:t>
                </a:r>
              </a:p>
            </p:txBody>
          </p:sp>
          <p:grpSp>
            <p:nvGrpSpPr>
              <p:cNvPr id="5" name="Group 64"/>
              <p:cNvGrpSpPr>
                <a:grpSpLocks/>
              </p:cNvGrpSpPr>
              <p:nvPr/>
            </p:nvGrpSpPr>
            <p:grpSpPr bwMode="auto">
              <a:xfrm>
                <a:off x="159" y="1253"/>
                <a:ext cx="2351" cy="631"/>
                <a:chOff x="159" y="1253"/>
                <a:chExt cx="2351" cy="631"/>
              </a:xfrm>
            </p:grpSpPr>
            <p:sp>
              <p:nvSpPr>
                <p:cNvPr id="2085" name="Text Box 65"/>
                <p:cNvSpPr txBox="1">
                  <a:spLocks noChangeArrowheads="1"/>
                </p:cNvSpPr>
                <p:nvPr/>
              </p:nvSpPr>
              <p:spPr bwMode="auto">
                <a:xfrm>
                  <a:off x="476" y="1253"/>
                  <a:ext cx="388" cy="21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pPr algn="ctr">
                    <a:spcBef>
                      <a:spcPct val="50000"/>
                    </a:spcBef>
                  </a:pPr>
                  <a:r>
                    <a:rPr lang="en-US" sz="1600"/>
                    <a:t>x+ξ </a:t>
                  </a:r>
                </a:p>
              </p:txBody>
            </p:sp>
            <p:sp>
              <p:nvSpPr>
                <p:cNvPr id="2086" name="Text Box 66"/>
                <p:cNvSpPr txBox="1">
                  <a:spLocks noChangeArrowheads="1"/>
                </p:cNvSpPr>
                <p:nvPr/>
              </p:nvSpPr>
              <p:spPr bwMode="auto">
                <a:xfrm>
                  <a:off x="1598" y="1260"/>
                  <a:ext cx="476" cy="21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pPr algn="ctr">
                    <a:spcBef>
                      <a:spcPct val="50000"/>
                    </a:spcBef>
                  </a:pPr>
                  <a:r>
                    <a:rPr lang="en-US" sz="1600"/>
                    <a:t>x-ξ </a:t>
                  </a:r>
                </a:p>
              </p:txBody>
            </p:sp>
            <p:sp>
              <p:nvSpPr>
                <p:cNvPr id="2087" name="Line 67"/>
                <p:cNvSpPr>
                  <a:spLocks noChangeShapeType="1"/>
                </p:cNvSpPr>
                <p:nvPr/>
              </p:nvSpPr>
              <p:spPr bwMode="auto">
                <a:xfrm rot="12777622" flipV="1">
                  <a:off x="2078" y="1692"/>
                  <a:ext cx="432" cy="14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088" name="Line 68"/>
                <p:cNvSpPr>
                  <a:spLocks noChangeShapeType="1"/>
                </p:cNvSpPr>
                <p:nvPr/>
              </p:nvSpPr>
              <p:spPr bwMode="auto">
                <a:xfrm>
                  <a:off x="431" y="1298"/>
                  <a:ext cx="1723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grpSp>
              <p:nvGrpSpPr>
                <p:cNvPr id="6" name="Group 69"/>
                <p:cNvGrpSpPr>
                  <a:grpSpLocks/>
                </p:cNvGrpSpPr>
                <p:nvPr/>
              </p:nvGrpSpPr>
              <p:grpSpPr bwMode="auto">
                <a:xfrm>
                  <a:off x="159" y="1472"/>
                  <a:ext cx="1967" cy="412"/>
                  <a:chOff x="159" y="1472"/>
                  <a:chExt cx="1967" cy="412"/>
                </a:xfrm>
              </p:grpSpPr>
              <p:grpSp>
                <p:nvGrpSpPr>
                  <p:cNvPr id="7" name="Group 70"/>
                  <p:cNvGrpSpPr>
                    <a:grpSpLocks/>
                  </p:cNvGrpSpPr>
                  <p:nvPr/>
                </p:nvGrpSpPr>
                <p:grpSpPr bwMode="auto">
                  <a:xfrm>
                    <a:off x="159" y="1478"/>
                    <a:ext cx="1967" cy="406"/>
                    <a:chOff x="241" y="724"/>
                    <a:chExt cx="1967" cy="406"/>
                  </a:xfrm>
                </p:grpSpPr>
                <p:grpSp>
                  <p:nvGrpSpPr>
                    <p:cNvPr id="8" name="Group 71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241" y="724"/>
                      <a:ext cx="1967" cy="406"/>
                      <a:chOff x="241" y="724"/>
                      <a:chExt cx="1967" cy="406"/>
                    </a:xfrm>
                  </p:grpSpPr>
                  <p:grpSp>
                    <p:nvGrpSpPr>
                      <p:cNvPr id="9" name="Group 72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672" y="724"/>
                        <a:ext cx="1536" cy="406"/>
                        <a:chOff x="672" y="724"/>
                        <a:chExt cx="1536" cy="406"/>
                      </a:xfrm>
                    </p:grpSpPr>
                    <p:sp>
                      <p:nvSpPr>
                        <p:cNvPr id="2096" name="Oval 73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672" y="746"/>
                          <a:ext cx="1492" cy="384"/>
                        </a:xfrm>
                        <a:prstGeom prst="ellipse">
                          <a:avLst/>
                        </a:prstGeom>
                        <a:gradFill rotWithShape="0">
                          <a:gsLst>
                            <a:gs pos="0">
                              <a:srgbClr val="FF0000"/>
                            </a:gs>
                            <a:gs pos="100000">
                              <a:srgbClr val="760000"/>
                            </a:gs>
                          </a:gsLst>
                          <a:path path="shape">
                            <a:fillToRect l="50000" t="50000" r="50000" b="50000"/>
                          </a:path>
                        </a:gradFill>
                        <a:ln w="9525">
                          <a:solidFill>
                            <a:srgbClr val="FF0000"/>
                          </a:solidFill>
                          <a:round/>
                          <a:headEnd/>
                          <a:tailEnd/>
                        </a:ln>
                      </p:spPr>
                      <p:txBody>
                        <a:bodyPr wrap="none" anchor="ctr"/>
                        <a:lstStyle/>
                        <a:p>
                          <a:endParaRPr lang="fr-FR"/>
                        </a:p>
                      </p:txBody>
                    </p:sp>
                    <p:sp>
                      <p:nvSpPr>
                        <p:cNvPr id="2097" name="Text Box 74"/>
                        <p:cNvSpPr txBox="1"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672" y="822"/>
                          <a:ext cx="1536" cy="231"/>
                        </a:xfrm>
                        <a:prstGeom prst="rect">
                          <a:avLst/>
                        </a:prstGeom>
                        <a:noFill/>
                        <a:ln w="9525">
                          <a:noFill/>
                          <a:miter lim="800000"/>
                          <a:headEnd/>
                          <a:tailEnd/>
                        </a:ln>
                      </p:spPr>
                      <p:txBody>
                        <a:bodyPr>
                          <a:spAutoFit/>
                        </a:bodyPr>
                        <a:lstStyle/>
                        <a:p>
                          <a:pPr algn="ctr">
                            <a:spcBef>
                              <a:spcPct val="50000"/>
                            </a:spcBef>
                          </a:pPr>
                          <a:r>
                            <a:rPr lang="en-US" b="1">
                              <a:solidFill>
                                <a:schemeClr val="bg1"/>
                              </a:solidFill>
                              <a:latin typeface="Bookman Old Style" pitchFamily="18" charset="0"/>
                            </a:rPr>
                            <a:t>H, H, E, E (x,ξ,t)</a:t>
                          </a:r>
                        </a:p>
                      </p:txBody>
                    </p:sp>
                    <p:sp>
                      <p:nvSpPr>
                        <p:cNvPr id="2098" name="Text Box 75"/>
                        <p:cNvSpPr txBox="1"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1416" y="724"/>
                          <a:ext cx="192" cy="231"/>
                        </a:xfrm>
                        <a:prstGeom prst="rect">
                          <a:avLst/>
                        </a:prstGeom>
                        <a:noFill/>
                        <a:ln w="9525">
                          <a:noFill/>
                          <a:miter lim="800000"/>
                          <a:headEnd/>
                          <a:tailEnd/>
                        </a:ln>
                      </p:spPr>
                      <p:txBody>
                        <a:bodyPr>
                          <a:spAutoFit/>
                        </a:bodyPr>
                        <a:lstStyle/>
                        <a:p>
                          <a:pPr algn="ctr">
                            <a:spcBef>
                              <a:spcPct val="50000"/>
                            </a:spcBef>
                          </a:pPr>
                          <a:r>
                            <a:rPr lang="en-US" b="1">
                              <a:solidFill>
                                <a:schemeClr val="bg1"/>
                              </a:solidFill>
                            </a:rPr>
                            <a:t>~</a:t>
                          </a:r>
                        </a:p>
                      </p:txBody>
                    </p:sp>
                  </p:grpSp>
                  <p:sp>
                    <p:nvSpPr>
                      <p:cNvPr id="2095" name="Line 76"/>
                      <p:cNvSpPr>
                        <a:spLocks noChangeShapeType="1"/>
                      </p:cNvSpPr>
                      <p:nvPr/>
                    </p:nvSpPr>
                    <p:spPr bwMode="auto">
                      <a:xfrm flipV="1">
                        <a:off x="241" y="927"/>
                        <a:ext cx="432" cy="144"/>
                      </a:xfrm>
                      <a:prstGeom prst="line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en-US"/>
                      </a:p>
                    </p:txBody>
                  </p:sp>
                </p:grpSp>
                <p:sp>
                  <p:nvSpPr>
                    <p:cNvPr id="2093" name="Line 77"/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254" y="977"/>
                      <a:ext cx="432" cy="144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2091" name="Text Box 7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917" y="1472"/>
                    <a:ext cx="191" cy="231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b="1">
                        <a:solidFill>
                          <a:schemeClr val="bg1"/>
                        </a:solidFill>
                        <a:cs typeface="Times New Roman" pitchFamily="18" charset="0"/>
                      </a:rPr>
                      <a:t>~</a:t>
                    </a:r>
                  </a:p>
                </p:txBody>
              </p:sp>
            </p:grpSp>
          </p:grpSp>
        </p:grpSp>
        <p:grpSp>
          <p:nvGrpSpPr>
            <p:cNvPr id="10" name="Group 79"/>
            <p:cNvGrpSpPr>
              <a:grpSpLocks noChangeAspect="1"/>
            </p:cNvGrpSpPr>
            <p:nvPr/>
          </p:nvGrpSpPr>
          <p:grpSpPr bwMode="auto">
            <a:xfrm rot="2775006">
              <a:off x="1832" y="895"/>
              <a:ext cx="81" cy="344"/>
              <a:chOff x="1324" y="1002"/>
              <a:chExt cx="146" cy="462"/>
            </a:xfrm>
          </p:grpSpPr>
          <p:sp>
            <p:nvSpPr>
              <p:cNvPr id="2074" name="Freeform 80"/>
              <p:cNvSpPr>
                <a:spLocks noChangeAspect="1"/>
              </p:cNvSpPr>
              <p:nvPr/>
            </p:nvSpPr>
            <p:spPr bwMode="auto">
              <a:xfrm>
                <a:off x="1326" y="1002"/>
                <a:ext cx="143" cy="75"/>
              </a:xfrm>
              <a:custGeom>
                <a:avLst/>
                <a:gdLst>
                  <a:gd name="T0" fmla="*/ 0 w 143"/>
                  <a:gd name="T1" fmla="*/ 0 h 75"/>
                  <a:gd name="T2" fmla="*/ 0 w 143"/>
                  <a:gd name="T3" fmla="*/ 4 h 75"/>
                  <a:gd name="T4" fmla="*/ 4 w 143"/>
                  <a:gd name="T5" fmla="*/ 7 h 75"/>
                  <a:gd name="T6" fmla="*/ 8 w 143"/>
                  <a:gd name="T7" fmla="*/ 9 h 75"/>
                  <a:gd name="T8" fmla="*/ 12 w 143"/>
                  <a:gd name="T9" fmla="*/ 11 h 75"/>
                  <a:gd name="T10" fmla="*/ 129 w 143"/>
                  <a:gd name="T11" fmla="*/ 58 h 75"/>
                  <a:gd name="T12" fmla="*/ 135 w 143"/>
                  <a:gd name="T13" fmla="*/ 60 h 75"/>
                  <a:gd name="T14" fmla="*/ 139 w 143"/>
                  <a:gd name="T15" fmla="*/ 63 h 75"/>
                  <a:gd name="T16" fmla="*/ 142 w 143"/>
                  <a:gd name="T17" fmla="*/ 65 h 75"/>
                  <a:gd name="T18" fmla="*/ 141 w 143"/>
                  <a:gd name="T19" fmla="*/ 69 h 75"/>
                  <a:gd name="T20" fmla="*/ 141 w 143"/>
                  <a:gd name="T21" fmla="*/ 71 h 75"/>
                  <a:gd name="T22" fmla="*/ 138 w 143"/>
                  <a:gd name="T23" fmla="*/ 74 h 75"/>
                  <a:gd name="T24" fmla="*/ 11 w 143"/>
                  <a:gd name="T25" fmla="*/ 60 h 75"/>
                  <a:gd name="T26" fmla="*/ 10 w 143"/>
                  <a:gd name="T27" fmla="*/ 61 h 75"/>
                  <a:gd name="T28" fmla="*/ 4 w 143"/>
                  <a:gd name="T29" fmla="*/ 59 h 75"/>
                  <a:gd name="T30" fmla="*/ 4 w 143"/>
                  <a:gd name="T31" fmla="*/ 60 h 75"/>
                  <a:gd name="T32" fmla="*/ 2 w 143"/>
                  <a:gd name="T33" fmla="*/ 62 h 75"/>
                  <a:gd name="T34" fmla="*/ 0 w 143"/>
                  <a:gd name="T35" fmla="*/ 65 h 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43"/>
                  <a:gd name="T55" fmla="*/ 0 h 75"/>
                  <a:gd name="T56" fmla="*/ 143 w 143"/>
                  <a:gd name="T57" fmla="*/ 75 h 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43" h="75">
                    <a:moveTo>
                      <a:pt x="0" y="0"/>
                    </a:moveTo>
                    <a:lnTo>
                      <a:pt x="0" y="4"/>
                    </a:lnTo>
                    <a:lnTo>
                      <a:pt x="4" y="7"/>
                    </a:lnTo>
                    <a:lnTo>
                      <a:pt x="8" y="9"/>
                    </a:lnTo>
                    <a:lnTo>
                      <a:pt x="12" y="11"/>
                    </a:lnTo>
                    <a:lnTo>
                      <a:pt x="129" y="58"/>
                    </a:lnTo>
                    <a:lnTo>
                      <a:pt x="135" y="60"/>
                    </a:lnTo>
                    <a:lnTo>
                      <a:pt x="139" y="63"/>
                    </a:lnTo>
                    <a:lnTo>
                      <a:pt x="142" y="65"/>
                    </a:lnTo>
                    <a:lnTo>
                      <a:pt x="141" y="69"/>
                    </a:lnTo>
                    <a:lnTo>
                      <a:pt x="141" y="71"/>
                    </a:lnTo>
                    <a:lnTo>
                      <a:pt x="138" y="74"/>
                    </a:lnTo>
                    <a:lnTo>
                      <a:pt x="11" y="60"/>
                    </a:lnTo>
                    <a:lnTo>
                      <a:pt x="10" y="61"/>
                    </a:lnTo>
                    <a:lnTo>
                      <a:pt x="4" y="59"/>
                    </a:lnTo>
                    <a:lnTo>
                      <a:pt x="4" y="60"/>
                    </a:lnTo>
                    <a:lnTo>
                      <a:pt x="2" y="62"/>
                    </a:lnTo>
                    <a:lnTo>
                      <a:pt x="0" y="65"/>
                    </a:lnTo>
                  </a:path>
                </a:pathLst>
              </a:custGeom>
              <a:noFill/>
              <a:ln w="25400" cap="rnd" cmpd="sng">
                <a:solidFill>
                  <a:srgbClr val="FF66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75" name="Freeform 81"/>
              <p:cNvSpPr>
                <a:spLocks noChangeAspect="1"/>
              </p:cNvSpPr>
              <p:nvPr/>
            </p:nvSpPr>
            <p:spPr bwMode="auto">
              <a:xfrm>
                <a:off x="1324" y="1069"/>
                <a:ext cx="143" cy="72"/>
              </a:xfrm>
              <a:custGeom>
                <a:avLst/>
                <a:gdLst>
                  <a:gd name="T0" fmla="*/ 0 w 143"/>
                  <a:gd name="T1" fmla="*/ 0 h 72"/>
                  <a:gd name="T2" fmla="*/ 1 w 143"/>
                  <a:gd name="T3" fmla="*/ 2 h 72"/>
                  <a:gd name="T4" fmla="*/ 4 w 143"/>
                  <a:gd name="T5" fmla="*/ 4 h 72"/>
                  <a:gd name="T6" fmla="*/ 6 w 143"/>
                  <a:gd name="T7" fmla="*/ 6 h 72"/>
                  <a:gd name="T8" fmla="*/ 10 w 143"/>
                  <a:gd name="T9" fmla="*/ 7 h 72"/>
                  <a:gd name="T10" fmla="*/ 133 w 143"/>
                  <a:gd name="T11" fmla="*/ 57 h 72"/>
                  <a:gd name="T12" fmla="*/ 137 w 143"/>
                  <a:gd name="T13" fmla="*/ 61 h 72"/>
                  <a:gd name="T14" fmla="*/ 140 w 143"/>
                  <a:gd name="T15" fmla="*/ 61 h 72"/>
                  <a:gd name="T16" fmla="*/ 141 w 143"/>
                  <a:gd name="T17" fmla="*/ 65 h 72"/>
                  <a:gd name="T18" fmla="*/ 141 w 143"/>
                  <a:gd name="T19" fmla="*/ 66 h 72"/>
                  <a:gd name="T20" fmla="*/ 142 w 143"/>
                  <a:gd name="T21" fmla="*/ 71 h 72"/>
                  <a:gd name="T22" fmla="*/ 137 w 143"/>
                  <a:gd name="T23" fmla="*/ 71 h 72"/>
                  <a:gd name="T24" fmla="*/ 12 w 143"/>
                  <a:gd name="T25" fmla="*/ 59 h 72"/>
                  <a:gd name="T26" fmla="*/ 7 w 143"/>
                  <a:gd name="T27" fmla="*/ 59 h 72"/>
                  <a:gd name="T28" fmla="*/ 6 w 143"/>
                  <a:gd name="T29" fmla="*/ 59 h 72"/>
                  <a:gd name="T30" fmla="*/ 4 w 143"/>
                  <a:gd name="T31" fmla="*/ 59 h 72"/>
                  <a:gd name="T32" fmla="*/ 1 w 143"/>
                  <a:gd name="T33" fmla="*/ 59 h 72"/>
                  <a:gd name="T34" fmla="*/ 0 w 143"/>
                  <a:gd name="T35" fmla="*/ 61 h 72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43"/>
                  <a:gd name="T55" fmla="*/ 0 h 72"/>
                  <a:gd name="T56" fmla="*/ 143 w 143"/>
                  <a:gd name="T57" fmla="*/ 72 h 72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43" h="72">
                    <a:moveTo>
                      <a:pt x="0" y="0"/>
                    </a:moveTo>
                    <a:lnTo>
                      <a:pt x="1" y="2"/>
                    </a:lnTo>
                    <a:lnTo>
                      <a:pt x="4" y="4"/>
                    </a:lnTo>
                    <a:lnTo>
                      <a:pt x="6" y="6"/>
                    </a:lnTo>
                    <a:lnTo>
                      <a:pt x="10" y="7"/>
                    </a:lnTo>
                    <a:lnTo>
                      <a:pt x="133" y="57"/>
                    </a:lnTo>
                    <a:lnTo>
                      <a:pt x="137" y="61"/>
                    </a:lnTo>
                    <a:lnTo>
                      <a:pt x="140" y="61"/>
                    </a:lnTo>
                    <a:lnTo>
                      <a:pt x="141" y="65"/>
                    </a:lnTo>
                    <a:lnTo>
                      <a:pt x="141" y="66"/>
                    </a:lnTo>
                    <a:lnTo>
                      <a:pt x="142" y="71"/>
                    </a:lnTo>
                    <a:lnTo>
                      <a:pt x="137" y="71"/>
                    </a:lnTo>
                    <a:lnTo>
                      <a:pt x="12" y="59"/>
                    </a:lnTo>
                    <a:lnTo>
                      <a:pt x="7" y="59"/>
                    </a:lnTo>
                    <a:lnTo>
                      <a:pt x="6" y="59"/>
                    </a:lnTo>
                    <a:lnTo>
                      <a:pt x="4" y="59"/>
                    </a:lnTo>
                    <a:lnTo>
                      <a:pt x="1" y="59"/>
                    </a:lnTo>
                    <a:lnTo>
                      <a:pt x="0" y="61"/>
                    </a:lnTo>
                  </a:path>
                </a:pathLst>
              </a:custGeom>
              <a:noFill/>
              <a:ln w="25400" cap="rnd" cmpd="sng">
                <a:solidFill>
                  <a:srgbClr val="FF66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76" name="Freeform 82"/>
              <p:cNvSpPr>
                <a:spLocks noChangeAspect="1"/>
              </p:cNvSpPr>
              <p:nvPr/>
            </p:nvSpPr>
            <p:spPr bwMode="auto">
              <a:xfrm>
                <a:off x="1326" y="1131"/>
                <a:ext cx="144" cy="76"/>
              </a:xfrm>
              <a:custGeom>
                <a:avLst/>
                <a:gdLst>
                  <a:gd name="T0" fmla="*/ 0 w 144"/>
                  <a:gd name="T1" fmla="*/ 0 h 76"/>
                  <a:gd name="T2" fmla="*/ 0 w 144"/>
                  <a:gd name="T3" fmla="*/ 3 h 76"/>
                  <a:gd name="T4" fmla="*/ 2 w 144"/>
                  <a:gd name="T5" fmla="*/ 7 h 76"/>
                  <a:gd name="T6" fmla="*/ 7 w 144"/>
                  <a:gd name="T7" fmla="*/ 9 h 76"/>
                  <a:gd name="T8" fmla="*/ 10 w 144"/>
                  <a:gd name="T9" fmla="*/ 11 h 76"/>
                  <a:gd name="T10" fmla="*/ 133 w 144"/>
                  <a:gd name="T11" fmla="*/ 59 h 76"/>
                  <a:gd name="T12" fmla="*/ 136 w 144"/>
                  <a:gd name="T13" fmla="*/ 63 h 76"/>
                  <a:gd name="T14" fmla="*/ 139 w 144"/>
                  <a:gd name="T15" fmla="*/ 65 h 76"/>
                  <a:gd name="T16" fmla="*/ 143 w 144"/>
                  <a:gd name="T17" fmla="*/ 67 h 76"/>
                  <a:gd name="T18" fmla="*/ 143 w 144"/>
                  <a:gd name="T19" fmla="*/ 71 h 76"/>
                  <a:gd name="T20" fmla="*/ 141 w 144"/>
                  <a:gd name="T21" fmla="*/ 74 h 76"/>
                  <a:gd name="T22" fmla="*/ 138 w 144"/>
                  <a:gd name="T23" fmla="*/ 75 h 76"/>
                  <a:gd name="T24" fmla="*/ 9 w 144"/>
                  <a:gd name="T25" fmla="*/ 63 h 76"/>
                  <a:gd name="T26" fmla="*/ 6 w 144"/>
                  <a:gd name="T27" fmla="*/ 62 h 76"/>
                  <a:gd name="T28" fmla="*/ 6 w 144"/>
                  <a:gd name="T29" fmla="*/ 63 h 76"/>
                  <a:gd name="T30" fmla="*/ 3 w 144"/>
                  <a:gd name="T31" fmla="*/ 62 h 76"/>
                  <a:gd name="T32" fmla="*/ 0 w 144"/>
                  <a:gd name="T33" fmla="*/ 64 h 76"/>
                  <a:gd name="T34" fmla="*/ 0 w 144"/>
                  <a:gd name="T35" fmla="*/ 66 h 7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44"/>
                  <a:gd name="T55" fmla="*/ 0 h 76"/>
                  <a:gd name="T56" fmla="*/ 144 w 144"/>
                  <a:gd name="T57" fmla="*/ 76 h 7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44" h="76">
                    <a:moveTo>
                      <a:pt x="0" y="0"/>
                    </a:moveTo>
                    <a:lnTo>
                      <a:pt x="0" y="3"/>
                    </a:lnTo>
                    <a:lnTo>
                      <a:pt x="2" y="7"/>
                    </a:lnTo>
                    <a:lnTo>
                      <a:pt x="7" y="9"/>
                    </a:lnTo>
                    <a:lnTo>
                      <a:pt x="10" y="11"/>
                    </a:lnTo>
                    <a:lnTo>
                      <a:pt x="133" y="59"/>
                    </a:lnTo>
                    <a:lnTo>
                      <a:pt x="136" y="63"/>
                    </a:lnTo>
                    <a:lnTo>
                      <a:pt x="139" y="65"/>
                    </a:lnTo>
                    <a:lnTo>
                      <a:pt x="143" y="67"/>
                    </a:lnTo>
                    <a:lnTo>
                      <a:pt x="143" y="71"/>
                    </a:lnTo>
                    <a:lnTo>
                      <a:pt x="141" y="74"/>
                    </a:lnTo>
                    <a:lnTo>
                      <a:pt x="138" y="75"/>
                    </a:lnTo>
                    <a:lnTo>
                      <a:pt x="9" y="63"/>
                    </a:lnTo>
                    <a:lnTo>
                      <a:pt x="6" y="62"/>
                    </a:lnTo>
                    <a:lnTo>
                      <a:pt x="6" y="63"/>
                    </a:lnTo>
                    <a:lnTo>
                      <a:pt x="3" y="62"/>
                    </a:lnTo>
                    <a:lnTo>
                      <a:pt x="0" y="64"/>
                    </a:lnTo>
                    <a:lnTo>
                      <a:pt x="0" y="66"/>
                    </a:lnTo>
                  </a:path>
                </a:pathLst>
              </a:custGeom>
              <a:noFill/>
              <a:ln w="25400" cap="rnd" cmpd="sng">
                <a:solidFill>
                  <a:srgbClr val="FF66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77" name="Freeform 83"/>
              <p:cNvSpPr>
                <a:spLocks noChangeAspect="1"/>
              </p:cNvSpPr>
              <p:nvPr/>
            </p:nvSpPr>
            <p:spPr bwMode="auto">
              <a:xfrm>
                <a:off x="1325" y="1202"/>
                <a:ext cx="144" cy="70"/>
              </a:xfrm>
              <a:custGeom>
                <a:avLst/>
                <a:gdLst>
                  <a:gd name="T0" fmla="*/ 0 w 144"/>
                  <a:gd name="T1" fmla="*/ 0 h 70"/>
                  <a:gd name="T2" fmla="*/ 0 w 144"/>
                  <a:gd name="T3" fmla="*/ 0 h 70"/>
                  <a:gd name="T4" fmla="*/ 4 w 144"/>
                  <a:gd name="T5" fmla="*/ 4 h 70"/>
                  <a:gd name="T6" fmla="*/ 6 w 144"/>
                  <a:gd name="T7" fmla="*/ 6 h 70"/>
                  <a:gd name="T8" fmla="*/ 11 w 144"/>
                  <a:gd name="T9" fmla="*/ 7 h 70"/>
                  <a:gd name="T10" fmla="*/ 131 w 144"/>
                  <a:gd name="T11" fmla="*/ 54 h 70"/>
                  <a:gd name="T12" fmla="*/ 136 w 144"/>
                  <a:gd name="T13" fmla="*/ 58 h 70"/>
                  <a:gd name="T14" fmla="*/ 139 w 144"/>
                  <a:gd name="T15" fmla="*/ 59 h 70"/>
                  <a:gd name="T16" fmla="*/ 143 w 144"/>
                  <a:gd name="T17" fmla="*/ 63 h 70"/>
                  <a:gd name="T18" fmla="*/ 143 w 144"/>
                  <a:gd name="T19" fmla="*/ 66 h 70"/>
                  <a:gd name="T20" fmla="*/ 140 w 144"/>
                  <a:gd name="T21" fmla="*/ 69 h 70"/>
                  <a:gd name="T22" fmla="*/ 138 w 144"/>
                  <a:gd name="T23" fmla="*/ 69 h 70"/>
                  <a:gd name="T24" fmla="*/ 11 w 144"/>
                  <a:gd name="T25" fmla="*/ 57 h 70"/>
                  <a:gd name="T26" fmla="*/ 7 w 144"/>
                  <a:gd name="T27" fmla="*/ 58 h 70"/>
                  <a:gd name="T28" fmla="*/ 4 w 144"/>
                  <a:gd name="T29" fmla="*/ 57 h 70"/>
                  <a:gd name="T30" fmla="*/ 1 w 144"/>
                  <a:gd name="T31" fmla="*/ 57 h 70"/>
                  <a:gd name="T32" fmla="*/ 1 w 144"/>
                  <a:gd name="T33" fmla="*/ 59 h 70"/>
                  <a:gd name="T34" fmla="*/ 0 w 144"/>
                  <a:gd name="T35" fmla="*/ 62 h 70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44"/>
                  <a:gd name="T55" fmla="*/ 0 h 70"/>
                  <a:gd name="T56" fmla="*/ 144 w 144"/>
                  <a:gd name="T57" fmla="*/ 70 h 70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44" h="70">
                    <a:moveTo>
                      <a:pt x="0" y="0"/>
                    </a:moveTo>
                    <a:lnTo>
                      <a:pt x="0" y="0"/>
                    </a:lnTo>
                    <a:lnTo>
                      <a:pt x="4" y="4"/>
                    </a:lnTo>
                    <a:lnTo>
                      <a:pt x="6" y="6"/>
                    </a:lnTo>
                    <a:lnTo>
                      <a:pt x="11" y="7"/>
                    </a:lnTo>
                    <a:lnTo>
                      <a:pt x="131" y="54"/>
                    </a:lnTo>
                    <a:lnTo>
                      <a:pt x="136" y="58"/>
                    </a:lnTo>
                    <a:lnTo>
                      <a:pt x="139" y="59"/>
                    </a:lnTo>
                    <a:lnTo>
                      <a:pt x="143" y="63"/>
                    </a:lnTo>
                    <a:lnTo>
                      <a:pt x="143" y="66"/>
                    </a:lnTo>
                    <a:lnTo>
                      <a:pt x="140" y="69"/>
                    </a:lnTo>
                    <a:lnTo>
                      <a:pt x="138" y="69"/>
                    </a:lnTo>
                    <a:lnTo>
                      <a:pt x="11" y="57"/>
                    </a:lnTo>
                    <a:lnTo>
                      <a:pt x="7" y="58"/>
                    </a:lnTo>
                    <a:lnTo>
                      <a:pt x="4" y="57"/>
                    </a:lnTo>
                    <a:lnTo>
                      <a:pt x="1" y="57"/>
                    </a:lnTo>
                    <a:lnTo>
                      <a:pt x="1" y="59"/>
                    </a:lnTo>
                    <a:lnTo>
                      <a:pt x="0" y="62"/>
                    </a:lnTo>
                  </a:path>
                </a:pathLst>
              </a:custGeom>
              <a:noFill/>
              <a:ln w="25400" cap="rnd" cmpd="sng">
                <a:solidFill>
                  <a:srgbClr val="FF66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78" name="Freeform 84"/>
              <p:cNvSpPr>
                <a:spLocks noChangeAspect="1"/>
              </p:cNvSpPr>
              <p:nvPr/>
            </p:nvSpPr>
            <p:spPr bwMode="auto">
              <a:xfrm>
                <a:off x="1327" y="1260"/>
                <a:ext cx="142" cy="76"/>
              </a:xfrm>
              <a:custGeom>
                <a:avLst/>
                <a:gdLst>
                  <a:gd name="T0" fmla="*/ 0 w 142"/>
                  <a:gd name="T1" fmla="*/ 0 h 76"/>
                  <a:gd name="T2" fmla="*/ 0 w 142"/>
                  <a:gd name="T3" fmla="*/ 4 h 76"/>
                  <a:gd name="T4" fmla="*/ 3 w 142"/>
                  <a:gd name="T5" fmla="*/ 7 h 76"/>
                  <a:gd name="T6" fmla="*/ 6 w 142"/>
                  <a:gd name="T7" fmla="*/ 8 h 76"/>
                  <a:gd name="T8" fmla="*/ 11 w 142"/>
                  <a:gd name="T9" fmla="*/ 11 h 76"/>
                  <a:gd name="T10" fmla="*/ 132 w 142"/>
                  <a:gd name="T11" fmla="*/ 61 h 76"/>
                  <a:gd name="T12" fmla="*/ 137 w 142"/>
                  <a:gd name="T13" fmla="*/ 64 h 76"/>
                  <a:gd name="T14" fmla="*/ 137 w 142"/>
                  <a:gd name="T15" fmla="*/ 65 h 76"/>
                  <a:gd name="T16" fmla="*/ 140 w 142"/>
                  <a:gd name="T17" fmla="*/ 68 h 76"/>
                  <a:gd name="T18" fmla="*/ 141 w 142"/>
                  <a:gd name="T19" fmla="*/ 71 h 76"/>
                  <a:gd name="T20" fmla="*/ 139 w 142"/>
                  <a:gd name="T21" fmla="*/ 74 h 76"/>
                  <a:gd name="T22" fmla="*/ 136 w 142"/>
                  <a:gd name="T23" fmla="*/ 75 h 76"/>
                  <a:gd name="T24" fmla="*/ 11 w 142"/>
                  <a:gd name="T25" fmla="*/ 62 h 76"/>
                  <a:gd name="T26" fmla="*/ 8 w 142"/>
                  <a:gd name="T27" fmla="*/ 62 h 76"/>
                  <a:gd name="T28" fmla="*/ 6 w 142"/>
                  <a:gd name="T29" fmla="*/ 62 h 76"/>
                  <a:gd name="T30" fmla="*/ 4 w 142"/>
                  <a:gd name="T31" fmla="*/ 62 h 76"/>
                  <a:gd name="T32" fmla="*/ 2 w 142"/>
                  <a:gd name="T33" fmla="*/ 63 h 76"/>
                  <a:gd name="T34" fmla="*/ 2 w 142"/>
                  <a:gd name="T35" fmla="*/ 66 h 7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42"/>
                  <a:gd name="T55" fmla="*/ 0 h 76"/>
                  <a:gd name="T56" fmla="*/ 142 w 142"/>
                  <a:gd name="T57" fmla="*/ 76 h 7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42" h="76">
                    <a:moveTo>
                      <a:pt x="0" y="0"/>
                    </a:moveTo>
                    <a:lnTo>
                      <a:pt x="0" y="4"/>
                    </a:lnTo>
                    <a:lnTo>
                      <a:pt x="3" y="7"/>
                    </a:lnTo>
                    <a:lnTo>
                      <a:pt x="6" y="8"/>
                    </a:lnTo>
                    <a:lnTo>
                      <a:pt x="11" y="11"/>
                    </a:lnTo>
                    <a:lnTo>
                      <a:pt x="132" y="61"/>
                    </a:lnTo>
                    <a:lnTo>
                      <a:pt x="137" y="64"/>
                    </a:lnTo>
                    <a:lnTo>
                      <a:pt x="137" y="65"/>
                    </a:lnTo>
                    <a:lnTo>
                      <a:pt x="140" y="68"/>
                    </a:lnTo>
                    <a:lnTo>
                      <a:pt x="141" y="71"/>
                    </a:lnTo>
                    <a:lnTo>
                      <a:pt x="139" y="74"/>
                    </a:lnTo>
                    <a:lnTo>
                      <a:pt x="136" y="75"/>
                    </a:lnTo>
                    <a:lnTo>
                      <a:pt x="11" y="62"/>
                    </a:lnTo>
                    <a:lnTo>
                      <a:pt x="8" y="62"/>
                    </a:lnTo>
                    <a:lnTo>
                      <a:pt x="6" y="62"/>
                    </a:lnTo>
                    <a:lnTo>
                      <a:pt x="4" y="62"/>
                    </a:lnTo>
                    <a:lnTo>
                      <a:pt x="2" y="63"/>
                    </a:lnTo>
                    <a:lnTo>
                      <a:pt x="2" y="66"/>
                    </a:lnTo>
                  </a:path>
                </a:pathLst>
              </a:custGeom>
              <a:noFill/>
              <a:ln w="25400" cap="rnd" cmpd="sng">
                <a:solidFill>
                  <a:srgbClr val="FF66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79" name="Freeform 85"/>
              <p:cNvSpPr>
                <a:spLocks noChangeAspect="1"/>
              </p:cNvSpPr>
              <p:nvPr/>
            </p:nvSpPr>
            <p:spPr bwMode="auto">
              <a:xfrm>
                <a:off x="1326" y="1328"/>
                <a:ext cx="142" cy="74"/>
              </a:xfrm>
              <a:custGeom>
                <a:avLst/>
                <a:gdLst>
                  <a:gd name="T0" fmla="*/ 0 w 142"/>
                  <a:gd name="T1" fmla="*/ 0 h 74"/>
                  <a:gd name="T2" fmla="*/ 2 w 142"/>
                  <a:gd name="T3" fmla="*/ 2 h 74"/>
                  <a:gd name="T4" fmla="*/ 4 w 142"/>
                  <a:gd name="T5" fmla="*/ 4 h 74"/>
                  <a:gd name="T6" fmla="*/ 4 w 142"/>
                  <a:gd name="T7" fmla="*/ 5 h 74"/>
                  <a:gd name="T8" fmla="*/ 10 w 142"/>
                  <a:gd name="T9" fmla="*/ 8 h 74"/>
                  <a:gd name="T10" fmla="*/ 129 w 142"/>
                  <a:gd name="T11" fmla="*/ 57 h 74"/>
                  <a:gd name="T12" fmla="*/ 136 w 142"/>
                  <a:gd name="T13" fmla="*/ 59 h 74"/>
                  <a:gd name="T14" fmla="*/ 138 w 142"/>
                  <a:gd name="T15" fmla="*/ 62 h 74"/>
                  <a:gd name="T16" fmla="*/ 139 w 142"/>
                  <a:gd name="T17" fmla="*/ 66 h 74"/>
                  <a:gd name="T18" fmla="*/ 141 w 142"/>
                  <a:gd name="T19" fmla="*/ 68 h 74"/>
                  <a:gd name="T20" fmla="*/ 140 w 142"/>
                  <a:gd name="T21" fmla="*/ 70 h 74"/>
                  <a:gd name="T22" fmla="*/ 136 w 142"/>
                  <a:gd name="T23" fmla="*/ 73 h 74"/>
                  <a:gd name="T24" fmla="*/ 12 w 142"/>
                  <a:gd name="T25" fmla="*/ 59 h 74"/>
                  <a:gd name="T26" fmla="*/ 8 w 142"/>
                  <a:gd name="T27" fmla="*/ 59 h 74"/>
                  <a:gd name="T28" fmla="*/ 4 w 142"/>
                  <a:gd name="T29" fmla="*/ 59 h 74"/>
                  <a:gd name="T30" fmla="*/ 3 w 142"/>
                  <a:gd name="T31" fmla="*/ 59 h 74"/>
                  <a:gd name="T32" fmla="*/ 3 w 142"/>
                  <a:gd name="T33" fmla="*/ 61 h 74"/>
                  <a:gd name="T34" fmla="*/ 2 w 142"/>
                  <a:gd name="T35" fmla="*/ 64 h 74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42"/>
                  <a:gd name="T55" fmla="*/ 0 h 74"/>
                  <a:gd name="T56" fmla="*/ 142 w 142"/>
                  <a:gd name="T57" fmla="*/ 74 h 74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42" h="74">
                    <a:moveTo>
                      <a:pt x="0" y="0"/>
                    </a:moveTo>
                    <a:lnTo>
                      <a:pt x="2" y="2"/>
                    </a:lnTo>
                    <a:lnTo>
                      <a:pt x="4" y="4"/>
                    </a:lnTo>
                    <a:lnTo>
                      <a:pt x="4" y="5"/>
                    </a:lnTo>
                    <a:lnTo>
                      <a:pt x="10" y="8"/>
                    </a:lnTo>
                    <a:lnTo>
                      <a:pt x="129" y="57"/>
                    </a:lnTo>
                    <a:lnTo>
                      <a:pt x="136" y="59"/>
                    </a:lnTo>
                    <a:lnTo>
                      <a:pt x="138" y="62"/>
                    </a:lnTo>
                    <a:lnTo>
                      <a:pt x="139" y="66"/>
                    </a:lnTo>
                    <a:lnTo>
                      <a:pt x="141" y="68"/>
                    </a:lnTo>
                    <a:lnTo>
                      <a:pt x="140" y="70"/>
                    </a:lnTo>
                    <a:lnTo>
                      <a:pt x="136" y="73"/>
                    </a:lnTo>
                    <a:lnTo>
                      <a:pt x="12" y="59"/>
                    </a:lnTo>
                    <a:lnTo>
                      <a:pt x="8" y="59"/>
                    </a:lnTo>
                    <a:lnTo>
                      <a:pt x="4" y="59"/>
                    </a:lnTo>
                    <a:lnTo>
                      <a:pt x="3" y="59"/>
                    </a:lnTo>
                    <a:lnTo>
                      <a:pt x="3" y="61"/>
                    </a:lnTo>
                    <a:lnTo>
                      <a:pt x="2" y="64"/>
                    </a:lnTo>
                  </a:path>
                </a:pathLst>
              </a:custGeom>
              <a:noFill/>
              <a:ln w="25400" cap="rnd" cmpd="sng">
                <a:solidFill>
                  <a:srgbClr val="FF66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80" name="Freeform 86"/>
              <p:cNvSpPr>
                <a:spLocks noChangeAspect="1"/>
              </p:cNvSpPr>
              <p:nvPr/>
            </p:nvSpPr>
            <p:spPr bwMode="auto">
              <a:xfrm>
                <a:off x="1326" y="1391"/>
                <a:ext cx="142" cy="73"/>
              </a:xfrm>
              <a:custGeom>
                <a:avLst/>
                <a:gdLst>
                  <a:gd name="T0" fmla="*/ 0 w 142"/>
                  <a:gd name="T1" fmla="*/ 0 h 73"/>
                  <a:gd name="T2" fmla="*/ 0 w 142"/>
                  <a:gd name="T3" fmla="*/ 3 h 73"/>
                  <a:gd name="T4" fmla="*/ 1 w 142"/>
                  <a:gd name="T5" fmla="*/ 7 h 73"/>
                  <a:gd name="T6" fmla="*/ 5 w 142"/>
                  <a:gd name="T7" fmla="*/ 9 h 73"/>
                  <a:gd name="T8" fmla="*/ 11 w 142"/>
                  <a:gd name="T9" fmla="*/ 10 h 73"/>
                  <a:gd name="T10" fmla="*/ 129 w 142"/>
                  <a:gd name="T11" fmla="*/ 59 h 73"/>
                  <a:gd name="T12" fmla="*/ 137 w 142"/>
                  <a:gd name="T13" fmla="*/ 61 h 73"/>
                  <a:gd name="T14" fmla="*/ 138 w 142"/>
                  <a:gd name="T15" fmla="*/ 63 h 73"/>
                  <a:gd name="T16" fmla="*/ 141 w 142"/>
                  <a:gd name="T17" fmla="*/ 67 h 73"/>
                  <a:gd name="T18" fmla="*/ 141 w 142"/>
                  <a:gd name="T19" fmla="*/ 69 h 73"/>
                  <a:gd name="T20" fmla="*/ 140 w 142"/>
                  <a:gd name="T21" fmla="*/ 72 h 73"/>
                  <a:gd name="T22" fmla="*/ 135 w 142"/>
                  <a:gd name="T23" fmla="*/ 72 h 73"/>
                  <a:gd name="T24" fmla="*/ 73 w 142"/>
                  <a:gd name="T25" fmla="*/ 65 h 73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42"/>
                  <a:gd name="T40" fmla="*/ 0 h 73"/>
                  <a:gd name="T41" fmla="*/ 142 w 142"/>
                  <a:gd name="T42" fmla="*/ 73 h 73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42" h="73">
                    <a:moveTo>
                      <a:pt x="0" y="0"/>
                    </a:moveTo>
                    <a:lnTo>
                      <a:pt x="0" y="3"/>
                    </a:lnTo>
                    <a:lnTo>
                      <a:pt x="1" y="7"/>
                    </a:lnTo>
                    <a:lnTo>
                      <a:pt x="5" y="9"/>
                    </a:lnTo>
                    <a:lnTo>
                      <a:pt x="11" y="10"/>
                    </a:lnTo>
                    <a:lnTo>
                      <a:pt x="129" y="59"/>
                    </a:lnTo>
                    <a:lnTo>
                      <a:pt x="137" y="61"/>
                    </a:lnTo>
                    <a:lnTo>
                      <a:pt x="138" y="63"/>
                    </a:lnTo>
                    <a:lnTo>
                      <a:pt x="141" y="67"/>
                    </a:lnTo>
                    <a:lnTo>
                      <a:pt x="141" y="69"/>
                    </a:lnTo>
                    <a:lnTo>
                      <a:pt x="140" y="72"/>
                    </a:lnTo>
                    <a:lnTo>
                      <a:pt x="135" y="72"/>
                    </a:lnTo>
                    <a:lnTo>
                      <a:pt x="73" y="65"/>
                    </a:lnTo>
                  </a:path>
                </a:pathLst>
              </a:custGeom>
              <a:noFill/>
              <a:ln w="25400" cap="rnd" cmpd="sng">
                <a:solidFill>
                  <a:srgbClr val="FF66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073" name="Text Box 87"/>
            <p:cNvSpPr txBox="1">
              <a:spLocks noChangeArrowheads="1"/>
            </p:cNvSpPr>
            <p:nvPr/>
          </p:nvSpPr>
          <p:spPr bwMode="auto">
            <a:xfrm>
              <a:off x="2018" y="799"/>
              <a:ext cx="182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000">
                  <a:latin typeface="Symbol" pitchFamily="18" charset="2"/>
                </a:rPr>
                <a:t>g</a:t>
              </a:r>
            </a:p>
          </p:txBody>
        </p:sp>
      </p:grpSp>
      <p:sp>
        <p:nvSpPr>
          <p:cNvPr id="2061" name="Text Box 88"/>
          <p:cNvSpPr txBox="1">
            <a:spLocks noChangeArrowheads="1"/>
          </p:cNvSpPr>
          <p:nvPr/>
        </p:nvSpPr>
        <p:spPr bwMode="auto">
          <a:xfrm>
            <a:off x="-46038" y="2601913"/>
            <a:ext cx="633413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N(p)</a:t>
            </a:r>
          </a:p>
        </p:txBody>
      </p:sp>
      <p:sp>
        <p:nvSpPr>
          <p:cNvPr id="2062" name="Text Box 89"/>
          <p:cNvSpPr txBox="1">
            <a:spLocks noChangeArrowheads="1"/>
          </p:cNvSpPr>
          <p:nvPr/>
        </p:nvSpPr>
        <p:spPr bwMode="auto">
          <a:xfrm>
            <a:off x="3881438" y="2593975"/>
            <a:ext cx="709612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N(p’)</a:t>
            </a:r>
          </a:p>
        </p:txBody>
      </p:sp>
      <p:sp>
        <p:nvSpPr>
          <p:cNvPr id="2063" name="Text Box 90"/>
          <p:cNvSpPr txBox="1">
            <a:spLocks noChangeArrowheads="1"/>
          </p:cNvSpPr>
          <p:nvPr/>
        </p:nvSpPr>
        <p:spPr bwMode="auto">
          <a:xfrm>
            <a:off x="5313363" y="2016343"/>
            <a:ext cx="3270250" cy="915988"/>
          </a:xfrm>
          <a:prstGeom prst="rect">
            <a:avLst/>
          </a:prstGeom>
          <a:solidFill>
            <a:srgbClr val="FFCCCC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b="1">
                <a:latin typeface="Times New Roman" pitchFamily="18" charset="0"/>
                <a:cs typeface="Times New Roman" pitchFamily="18" charset="0"/>
              </a:rPr>
              <a:t>« Handbag » </a:t>
            </a:r>
            <a:r>
              <a:rPr lang="en-US">
                <a:latin typeface="Times New Roman" pitchFamily="18" charset="0"/>
                <a:cs typeface="Times New Roman" pitchFamily="18" charset="0"/>
              </a:rPr>
              <a:t>factorization valid</a:t>
            </a:r>
          </a:p>
          <a:p>
            <a:pPr algn="ctr"/>
            <a:r>
              <a:rPr lang="en-US">
                <a:latin typeface="Times New Roman" pitchFamily="18" charset="0"/>
                <a:cs typeface="Times New Roman" pitchFamily="18" charset="0"/>
              </a:rPr>
              <a:t>in the </a:t>
            </a:r>
            <a:r>
              <a:rPr lang="en-US" b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Bjorken regime</a:t>
            </a:r>
            <a:r>
              <a:rPr lang="en-US" b="1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 algn="ctr"/>
            <a:r>
              <a:rPr lang="en-US" b="1">
                <a:latin typeface="Times New Roman" pitchFamily="18" charset="0"/>
                <a:cs typeface="Times New Roman" pitchFamily="18" charset="0"/>
              </a:rPr>
              <a:t>high Q</a:t>
            </a:r>
            <a:r>
              <a:rPr lang="en-US" b="1" baseline="3000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b="1">
                <a:latin typeface="Times New Roman" pitchFamily="18" charset="0"/>
                <a:cs typeface="Times New Roman" pitchFamily="18" charset="0"/>
              </a:rPr>
              <a:t> , </a:t>
            </a:r>
            <a:r>
              <a:rPr lang="en-US" b="1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 (fixed x</a:t>
            </a:r>
            <a:r>
              <a:rPr lang="en-US" b="1" baseline="-250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B</a:t>
            </a:r>
            <a:r>
              <a:rPr lang="en-US" b="1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), t&lt;&lt;Q</a:t>
            </a:r>
            <a:r>
              <a:rPr lang="en-US" b="1" baseline="300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2</a:t>
            </a:r>
          </a:p>
        </p:txBody>
      </p:sp>
      <p:sp>
        <p:nvSpPr>
          <p:cNvPr id="2064" name="Text Box 91"/>
          <p:cNvSpPr txBox="1">
            <a:spLocks noChangeArrowheads="1"/>
          </p:cNvSpPr>
          <p:nvPr/>
        </p:nvSpPr>
        <p:spPr bwMode="auto">
          <a:xfrm>
            <a:off x="4572000" y="631825"/>
            <a:ext cx="4035079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Tx/>
              <a:buChar char="•"/>
            </a:pP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 Q</a:t>
            </a:r>
            <a:r>
              <a:rPr lang="en-US" sz="1600" baseline="30000" dirty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= - (e-e’)</a:t>
            </a:r>
            <a:r>
              <a:rPr lang="en-US" sz="1600" baseline="30000" dirty="0">
                <a:latin typeface="Times New Roman" pitchFamily="18" charset="0"/>
                <a:cs typeface="Times New Roman" pitchFamily="18" charset="0"/>
              </a:rPr>
              <a:t>2</a:t>
            </a:r>
          </a:p>
          <a:p>
            <a:pPr>
              <a:buFontTx/>
              <a:buChar char="•"/>
            </a:pP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sz="1600" baseline="-25000" dirty="0" err="1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 = Q</a:t>
            </a:r>
            <a:r>
              <a:rPr lang="en-US" sz="1600" baseline="30000" dirty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/2M</a:t>
            </a:r>
            <a:r>
              <a:rPr lang="en-US" sz="1600" dirty="0">
                <a:latin typeface="Symbol" pitchFamily="18" charset="2"/>
                <a:cs typeface="Times New Roman" pitchFamily="18" charset="0"/>
              </a:rPr>
              <a:t>n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sz="1600" dirty="0">
                <a:latin typeface="Symbol" pitchFamily="18" charset="2"/>
                <a:cs typeface="Times New Roman" pitchFamily="18" charset="0"/>
              </a:rPr>
              <a:t>n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E</a:t>
            </a:r>
            <a:r>
              <a:rPr lang="en-US" sz="1600" baseline="-25000" dirty="0" err="1">
                <a:latin typeface="Times New Roman" pitchFamily="18" charset="0"/>
                <a:cs typeface="Times New Roman" pitchFamily="18" charset="0"/>
              </a:rPr>
              <a:t>e</a:t>
            </a: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-E</a:t>
            </a:r>
            <a:r>
              <a:rPr lang="en-US" sz="1600" baseline="-25000" dirty="0" err="1">
                <a:latin typeface="Times New Roman" pitchFamily="18" charset="0"/>
                <a:cs typeface="Times New Roman" pitchFamily="18" charset="0"/>
              </a:rPr>
              <a:t>e</a:t>
            </a:r>
            <a:r>
              <a:rPr lang="en-US" sz="1600" baseline="-25000" dirty="0">
                <a:latin typeface="Times New Roman" pitchFamily="18" charset="0"/>
                <a:cs typeface="Times New Roman" pitchFamily="18" charset="0"/>
              </a:rPr>
              <a:t>’</a:t>
            </a:r>
            <a:endParaRPr lang="en-US" sz="1600" dirty="0">
              <a:latin typeface="Times New Roman" pitchFamily="18" charset="0"/>
              <a:cs typeface="Times New Roman" pitchFamily="18" charset="0"/>
            </a:endParaRPr>
          </a:p>
          <a:p>
            <a:pPr>
              <a:buFontTx/>
              <a:buChar char="•"/>
            </a:pP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x+ξ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, x-ξ  longitudinal momentum fractions</a:t>
            </a:r>
          </a:p>
          <a:p>
            <a:pPr>
              <a:buFontTx/>
              <a:buChar char="•"/>
            </a:pP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 t = </a:t>
            </a:r>
            <a:r>
              <a:rPr lang="en-US" sz="1600" dirty="0">
                <a:latin typeface="Symbol" pitchFamily="18" charset="2"/>
                <a:cs typeface="Times New Roman" pitchFamily="18" charset="0"/>
              </a:rPr>
              <a:t>D</a:t>
            </a:r>
            <a:r>
              <a:rPr lang="en-US" sz="1600" baseline="30000" dirty="0">
                <a:latin typeface="Times New Roman" pitchFamily="18" charset="0"/>
                <a:cs typeface="Times New Roman" pitchFamily="18" charset="0"/>
              </a:rPr>
              <a:t>2 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= (p-p’)</a:t>
            </a:r>
            <a:r>
              <a:rPr lang="en-US" sz="1600" baseline="30000" dirty="0">
                <a:latin typeface="Times New Roman" pitchFamily="18" charset="0"/>
                <a:cs typeface="Times New Roman" pitchFamily="18" charset="0"/>
              </a:rPr>
              <a:t>2</a:t>
            </a:r>
            <a:endParaRPr lang="en-US" sz="1600" dirty="0">
              <a:latin typeface="Times New Roman" pitchFamily="18" charset="0"/>
              <a:cs typeface="Times New Roman" pitchFamily="18" charset="0"/>
            </a:endParaRPr>
          </a:p>
          <a:p>
            <a:pPr>
              <a:buFontTx/>
              <a:buChar char="•"/>
            </a:pP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 x </a:t>
            </a:r>
            <a:r>
              <a:rPr lang="en-US" sz="1600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 </a:t>
            </a:r>
            <a:r>
              <a:rPr lang="en-US" sz="1600" dirty="0" err="1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x</a:t>
            </a:r>
            <a:r>
              <a:rPr lang="en-US" sz="1600" baseline="-25000" dirty="0" err="1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B</a:t>
            </a:r>
            <a:r>
              <a:rPr lang="en-US" sz="1600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/(2-x</a:t>
            </a:r>
            <a:r>
              <a:rPr lang="en-US" sz="1600" baseline="-25000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B</a:t>
            </a:r>
            <a:r>
              <a:rPr lang="en-US" sz="1600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)</a:t>
            </a:r>
          </a:p>
        </p:txBody>
      </p:sp>
      <p:sp>
        <p:nvSpPr>
          <p:cNvPr id="2067" name="ZoneTexte 116"/>
          <p:cNvSpPr txBox="1">
            <a:spLocks noChangeArrowheads="1"/>
          </p:cNvSpPr>
          <p:nvPr/>
        </p:nvSpPr>
        <p:spPr bwMode="auto">
          <a:xfrm>
            <a:off x="2811463" y="1570038"/>
            <a:ext cx="973137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1200" i="1"/>
              <a:t>factorization</a:t>
            </a:r>
            <a:endParaRPr lang="en-US" sz="1200" i="1"/>
          </a:p>
        </p:txBody>
      </p:sp>
      <p:sp>
        <p:nvSpPr>
          <p:cNvPr id="58" name="Text Box 145"/>
          <p:cNvSpPr txBox="1">
            <a:spLocks noChangeArrowheads="1"/>
          </p:cNvSpPr>
          <p:nvPr/>
        </p:nvSpPr>
        <p:spPr bwMode="auto">
          <a:xfrm>
            <a:off x="3354388" y="3827672"/>
            <a:ext cx="2241550" cy="7858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 dirty="0">
                <a:latin typeface="Times New Roman" pitchFamily="18" charset="0"/>
                <a:cs typeface="Times New Roman" pitchFamily="18" charset="0"/>
              </a:rPr>
              <a:t>Vector:</a:t>
            </a:r>
            <a:r>
              <a:rPr lang="en-US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H (x,</a:t>
            </a:r>
            <a:r>
              <a:rPr lang="el-GR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ξ</a:t>
            </a:r>
            <a:r>
              <a:rPr lang="en-US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,t)</a:t>
            </a:r>
          </a:p>
          <a:p>
            <a:pPr>
              <a:spcBef>
                <a:spcPct val="50000"/>
              </a:spcBef>
            </a:pPr>
            <a:r>
              <a:rPr lang="en-US" b="1" dirty="0">
                <a:latin typeface="Times New Roman" pitchFamily="18" charset="0"/>
                <a:cs typeface="Times New Roman" pitchFamily="18" charset="0"/>
              </a:rPr>
              <a:t>Tensor:</a:t>
            </a:r>
            <a:r>
              <a:rPr lang="en-US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E (x,</a:t>
            </a:r>
            <a:r>
              <a:rPr lang="el-GR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ξ</a:t>
            </a:r>
            <a:r>
              <a:rPr lang="en-US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,t)</a:t>
            </a:r>
          </a:p>
        </p:txBody>
      </p:sp>
      <p:grpSp>
        <p:nvGrpSpPr>
          <p:cNvPr id="11" name="Group 149"/>
          <p:cNvGrpSpPr>
            <a:grpSpLocks/>
          </p:cNvGrpSpPr>
          <p:nvPr/>
        </p:nvGrpSpPr>
        <p:grpSpPr bwMode="auto">
          <a:xfrm>
            <a:off x="5049838" y="3683210"/>
            <a:ext cx="2971800" cy="928687"/>
            <a:chOff x="3991" y="2341"/>
            <a:chExt cx="1872" cy="585"/>
          </a:xfrm>
        </p:grpSpPr>
        <p:sp>
          <p:nvSpPr>
            <p:cNvPr id="60" name="Text Box 146"/>
            <p:cNvSpPr txBox="1">
              <a:spLocks noChangeArrowheads="1"/>
            </p:cNvSpPr>
            <p:nvPr/>
          </p:nvSpPr>
          <p:spPr bwMode="auto">
            <a:xfrm>
              <a:off x="3991" y="2432"/>
              <a:ext cx="1872" cy="494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b="1">
                  <a:latin typeface="Times New Roman" pitchFamily="18" charset="0"/>
                  <a:cs typeface="Times New Roman" pitchFamily="18" charset="0"/>
                </a:rPr>
                <a:t>Axial-Vector:</a:t>
              </a:r>
              <a:r>
                <a:rPr lang="en-US">
                  <a:solidFill>
                    <a:srgbClr val="0000FF"/>
                  </a:solidFill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b="1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H (x,</a:t>
              </a:r>
              <a:r>
                <a:rPr lang="el-GR" b="1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ξ</a:t>
              </a:r>
              <a:r>
                <a:rPr lang="en-US" b="1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,t)</a:t>
              </a:r>
            </a:p>
            <a:p>
              <a:pPr>
                <a:spcBef>
                  <a:spcPct val="50000"/>
                </a:spcBef>
              </a:pPr>
              <a:r>
                <a:rPr lang="en-US" b="1">
                  <a:latin typeface="Times New Roman" pitchFamily="18" charset="0"/>
                  <a:cs typeface="Times New Roman" pitchFamily="18" charset="0"/>
                </a:rPr>
                <a:t>Pseudoscalar:</a:t>
              </a:r>
              <a:r>
                <a:rPr lang="en-US">
                  <a:solidFill>
                    <a:srgbClr val="0000FF"/>
                  </a:solidFill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b="1">
                  <a:solidFill>
                    <a:srgbClr val="0000FF"/>
                  </a:solidFill>
                  <a:latin typeface="Times New Roman" pitchFamily="18" charset="0"/>
                  <a:cs typeface="Times New Roman" pitchFamily="18" charset="0"/>
                </a:rPr>
                <a:t>E (x,</a:t>
              </a:r>
              <a:r>
                <a:rPr lang="el-GR" b="1">
                  <a:solidFill>
                    <a:srgbClr val="0000FF"/>
                  </a:solidFill>
                  <a:latin typeface="Times New Roman" pitchFamily="18" charset="0"/>
                  <a:cs typeface="Times New Roman" pitchFamily="18" charset="0"/>
                </a:rPr>
                <a:t>ξ</a:t>
              </a:r>
              <a:r>
                <a:rPr lang="en-US" b="1">
                  <a:solidFill>
                    <a:srgbClr val="0000FF"/>
                  </a:solidFill>
                  <a:latin typeface="Times New Roman" pitchFamily="18" charset="0"/>
                  <a:cs typeface="Times New Roman" pitchFamily="18" charset="0"/>
                </a:rPr>
                <a:t>,t)</a:t>
              </a:r>
            </a:p>
          </p:txBody>
        </p:sp>
        <p:sp>
          <p:nvSpPr>
            <p:cNvPr id="61" name="Text Box 147"/>
            <p:cNvSpPr txBox="1">
              <a:spLocks noChangeArrowheads="1"/>
            </p:cNvSpPr>
            <p:nvPr/>
          </p:nvSpPr>
          <p:spPr bwMode="auto">
            <a:xfrm>
              <a:off x="4876" y="2341"/>
              <a:ext cx="191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~</a:t>
              </a:r>
            </a:p>
          </p:txBody>
        </p:sp>
        <p:sp>
          <p:nvSpPr>
            <p:cNvPr id="62" name="Text Box 148"/>
            <p:cNvSpPr txBox="1">
              <a:spLocks noChangeArrowheads="1"/>
            </p:cNvSpPr>
            <p:nvPr/>
          </p:nvSpPr>
          <p:spPr bwMode="auto">
            <a:xfrm>
              <a:off x="4901" y="2598"/>
              <a:ext cx="191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>
                  <a:solidFill>
                    <a:srgbClr val="0000FF"/>
                  </a:solidFill>
                  <a:latin typeface="Times New Roman" pitchFamily="18" charset="0"/>
                  <a:cs typeface="Times New Roman" pitchFamily="18" charset="0"/>
                </a:rPr>
                <a:t>~</a:t>
              </a:r>
            </a:p>
          </p:txBody>
        </p:sp>
      </p:grpSp>
      <p:sp>
        <p:nvSpPr>
          <p:cNvPr id="63" name="Text Box 150"/>
          <p:cNvSpPr txBox="1">
            <a:spLocks noChangeArrowheads="1"/>
          </p:cNvSpPr>
          <p:nvPr/>
        </p:nvSpPr>
        <p:spPr bwMode="auto">
          <a:xfrm>
            <a:off x="1222375" y="3849897"/>
            <a:ext cx="21018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conserve nucleon spin</a:t>
            </a:r>
          </a:p>
        </p:txBody>
      </p:sp>
      <p:sp>
        <p:nvSpPr>
          <p:cNvPr id="64" name="Text Box 151"/>
          <p:cNvSpPr txBox="1">
            <a:spLocks noChangeArrowheads="1"/>
          </p:cNvSpPr>
          <p:nvPr/>
        </p:nvSpPr>
        <p:spPr bwMode="auto">
          <a:xfrm>
            <a:off x="1438275" y="4237247"/>
            <a:ext cx="1635125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b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flip nucleon spin</a:t>
            </a:r>
          </a:p>
        </p:txBody>
      </p:sp>
      <p:sp>
        <p:nvSpPr>
          <p:cNvPr id="65" name="Rectangle 111"/>
          <p:cNvSpPr>
            <a:spLocks noChangeArrowheads="1"/>
          </p:cNvSpPr>
          <p:nvPr/>
        </p:nvSpPr>
        <p:spPr bwMode="auto">
          <a:xfrm>
            <a:off x="247203" y="3185648"/>
            <a:ext cx="8613009" cy="400110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fr-FR" dirty="0" err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At</a:t>
            </a:r>
            <a:r>
              <a:rPr lang="fr-FR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LO </a:t>
            </a:r>
            <a:r>
              <a:rPr lang="fr-FR" dirty="0" err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QCD</a:t>
            </a:r>
            <a:r>
              <a:rPr lang="fr-FR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, twist 2, </a:t>
            </a:r>
            <a:r>
              <a:rPr lang="fr-FR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chiral-</a:t>
            </a:r>
            <a:r>
              <a:rPr lang="fr-FR" dirty="0" err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even</a:t>
            </a:r>
            <a:r>
              <a:rPr lang="fr-FR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fr-FR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quark </a:t>
            </a:r>
            <a:r>
              <a:rPr lang="fr-FR" dirty="0" err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sector</a:t>
            </a:r>
            <a:r>
              <a:rPr lang="en-US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→ </a:t>
            </a:r>
            <a:r>
              <a:rPr lang="en-US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4 </a:t>
            </a:r>
            <a:r>
              <a:rPr lang="en-US" b="1" dirty="0" err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GPDs</a:t>
            </a:r>
            <a:r>
              <a:rPr lang="en-US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for each quark flavor</a:t>
            </a:r>
            <a:endParaRPr lang="fr-FR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6" name="ZoneTexte 129"/>
          <p:cNvSpPr txBox="1">
            <a:spLocks noChangeArrowheads="1"/>
          </p:cNvSpPr>
          <p:nvPr/>
        </p:nvSpPr>
        <p:spPr bwMode="auto">
          <a:xfrm>
            <a:off x="177800" y="4797425"/>
            <a:ext cx="2255837" cy="368300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Nucleon</a:t>
            </a:r>
            <a:r>
              <a:rPr lang="fr-FR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tomography</a:t>
            </a:r>
            <a:endParaRPr lang="en-US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7" name="Text Box 142"/>
          <p:cNvSpPr txBox="1">
            <a:spLocks noChangeArrowheads="1"/>
          </p:cNvSpPr>
          <p:nvPr/>
        </p:nvSpPr>
        <p:spPr bwMode="auto">
          <a:xfrm>
            <a:off x="136525" y="6578600"/>
            <a:ext cx="2524125" cy="27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200">
                <a:latin typeface="Times New Roman" pitchFamily="18" charset="0"/>
                <a:cs typeface="Times New Roman" pitchFamily="18" charset="0"/>
              </a:rPr>
              <a:t>M. Burkardt, P</a:t>
            </a:r>
            <a:r>
              <a:rPr lang="nn-NO" sz="1200">
                <a:latin typeface="Times New Roman" pitchFamily="18" charset="0"/>
                <a:cs typeface="Times New Roman" pitchFamily="18" charset="0"/>
              </a:rPr>
              <a:t>RD 62, 71503 (2000)</a:t>
            </a:r>
          </a:p>
        </p:txBody>
      </p:sp>
      <p:graphicFrame>
        <p:nvGraphicFramePr>
          <p:cNvPr id="69" name="Object 115"/>
          <p:cNvGraphicFramePr>
            <a:graphicFrameLocks noChangeAspect="1"/>
          </p:cNvGraphicFramePr>
          <p:nvPr/>
        </p:nvGraphicFramePr>
        <p:xfrm>
          <a:off x="220663" y="5151438"/>
          <a:ext cx="3340100" cy="1439862"/>
        </p:xfrm>
        <a:graphic>
          <a:graphicData uri="http://schemas.openxmlformats.org/presentationml/2006/ole">
            <p:oleObj spid="_x0000_s256002" name="Équation" r:id="rId4" imgW="2234880" imgH="965160" progId="Equation.3">
              <p:embed/>
            </p:oleObj>
          </a:graphicData>
        </a:graphic>
      </p:graphicFrame>
      <p:sp>
        <p:nvSpPr>
          <p:cNvPr id="70" name="Text Box 142"/>
          <p:cNvSpPr txBox="1">
            <a:spLocks noChangeArrowheads="1"/>
          </p:cNvSpPr>
          <p:nvPr/>
        </p:nvSpPr>
        <p:spPr bwMode="auto">
          <a:xfrm>
            <a:off x="6493748" y="6141433"/>
            <a:ext cx="2365456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X. </a:t>
            </a:r>
            <a:r>
              <a:rPr lang="en-US" sz="1200" dirty="0" err="1">
                <a:latin typeface="Times New Roman" pitchFamily="18" charset="0"/>
                <a:cs typeface="Times New Roman" pitchFamily="18" charset="0"/>
              </a:rPr>
              <a:t>Ji</a:t>
            </a: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, Phy.Rev.Lett.78,610(1997)  </a:t>
            </a:r>
          </a:p>
        </p:txBody>
      </p:sp>
      <p:graphicFrame>
        <p:nvGraphicFramePr>
          <p:cNvPr id="71" name="Object 117"/>
          <p:cNvGraphicFramePr>
            <a:graphicFrameLocks noChangeAspect="1"/>
          </p:cNvGraphicFramePr>
          <p:nvPr/>
        </p:nvGraphicFramePr>
        <p:xfrm>
          <a:off x="3839447" y="5410200"/>
          <a:ext cx="5214938" cy="593725"/>
        </p:xfrm>
        <a:graphic>
          <a:graphicData uri="http://schemas.openxmlformats.org/presentationml/2006/ole">
            <p:oleObj spid="_x0000_s256003" name="Équation" r:id="rId5" imgW="3530520" imgH="393480" progId="Equation.3">
              <p:embed/>
            </p:oleObj>
          </a:graphicData>
        </a:graphic>
      </p:graphicFrame>
      <p:sp>
        <p:nvSpPr>
          <p:cNvPr id="72" name="ZoneTexte 135"/>
          <p:cNvSpPr txBox="1">
            <a:spLocks noChangeArrowheads="1"/>
          </p:cNvSpPr>
          <p:nvPr/>
        </p:nvSpPr>
        <p:spPr bwMode="auto">
          <a:xfrm>
            <a:off x="4269441" y="4857037"/>
            <a:ext cx="4321175" cy="369887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Quark </a:t>
            </a:r>
            <a:r>
              <a:rPr lang="fr-FR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angular</a:t>
            </a:r>
            <a:r>
              <a:rPr lang="fr-FR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momentum</a:t>
            </a:r>
            <a:r>
              <a:rPr lang="fr-FR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b="1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fr-FR" b="1" dirty="0" err="1">
                <a:latin typeface="Times New Roman" pitchFamily="18" charset="0"/>
                <a:cs typeface="Times New Roman" pitchFamily="18" charset="0"/>
              </a:rPr>
              <a:t>Ji’s</a:t>
            </a:r>
            <a:r>
              <a:rPr lang="fr-FR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b="1" dirty="0" err="1">
                <a:latin typeface="Times New Roman" pitchFamily="18" charset="0"/>
                <a:cs typeface="Times New Roman" pitchFamily="18" charset="0"/>
              </a:rPr>
              <a:t>sum</a:t>
            </a:r>
            <a:r>
              <a:rPr lang="fr-FR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b="1" dirty="0" err="1">
                <a:latin typeface="Times New Roman" pitchFamily="18" charset="0"/>
                <a:cs typeface="Times New Roman" pitchFamily="18" charset="0"/>
              </a:rPr>
              <a:t>rule</a:t>
            </a:r>
            <a:r>
              <a:rPr lang="fr-FR" b="1" dirty="0">
                <a:latin typeface="Times New Roman" pitchFamily="18" charset="0"/>
                <a:cs typeface="Times New Roman" pitchFamily="18" charset="0"/>
              </a:rPr>
              <a:t>)</a:t>
            </a:r>
            <a:endParaRPr lang="en-US" b="1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3" name="Text Box 2"/>
          <p:cNvSpPr txBox="1">
            <a:spLocks noChangeArrowheads="1"/>
          </p:cNvSpPr>
          <p:nvPr/>
        </p:nvSpPr>
        <p:spPr bwMode="auto">
          <a:xfrm>
            <a:off x="701675" y="-63064"/>
            <a:ext cx="80772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2800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Accessing </a:t>
            </a:r>
            <a:r>
              <a:rPr lang="en-US" sz="2800" b="1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GPDs</a:t>
            </a:r>
            <a:r>
              <a:rPr lang="en-US" sz="2800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through </a:t>
            </a:r>
            <a:r>
              <a:rPr lang="en-US" sz="2800" b="1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DVCS</a:t>
            </a:r>
            <a:endParaRPr lang="en-US" sz="2800" b="1" dirty="0">
              <a:solidFill>
                <a:srgbClr val="0000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104" name="Picture 84" descr="diagbh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0716" y="3024747"/>
            <a:ext cx="5463296" cy="14211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4098" name="Object 2"/>
          <p:cNvGraphicFramePr>
            <a:graphicFrameLocks noChangeAspect="1"/>
          </p:cNvGraphicFramePr>
          <p:nvPr/>
        </p:nvGraphicFramePr>
        <p:xfrm>
          <a:off x="195317" y="1152440"/>
          <a:ext cx="4898937" cy="723667"/>
        </p:xfrm>
        <a:graphic>
          <a:graphicData uri="http://schemas.openxmlformats.org/presentationml/2006/ole">
            <p:oleObj spid="_x0000_s252930" name="Équation" r:id="rId5" imgW="3174840" imgH="469800" progId="Equation.3">
              <p:embed/>
            </p:oleObj>
          </a:graphicData>
        </a:graphic>
      </p:graphicFrame>
      <p:sp>
        <p:nvSpPr>
          <p:cNvPr id="4105" name="Ellipse 96"/>
          <p:cNvSpPr>
            <a:spLocks noChangeArrowheads="1"/>
          </p:cNvSpPr>
          <p:nvPr/>
        </p:nvSpPr>
        <p:spPr bwMode="auto">
          <a:xfrm>
            <a:off x="991683" y="1164046"/>
            <a:ext cx="1744663" cy="776287"/>
          </a:xfrm>
          <a:prstGeom prst="ellipse">
            <a:avLst/>
          </a:prstGeom>
          <a:noFill/>
          <a:ln w="28575" algn="ctr">
            <a:solidFill>
              <a:srgbClr val="FF3399"/>
            </a:solidFill>
            <a:round/>
            <a:headEnd/>
            <a:tailEnd/>
          </a:ln>
        </p:spPr>
        <p:txBody>
          <a:bodyPr/>
          <a:lstStyle/>
          <a:p>
            <a:endParaRPr lang="fr-FR" b="1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4106" name="Ellipse 97"/>
          <p:cNvSpPr>
            <a:spLocks noChangeArrowheads="1"/>
          </p:cNvSpPr>
          <p:nvPr/>
        </p:nvSpPr>
        <p:spPr bwMode="auto">
          <a:xfrm>
            <a:off x="2942780" y="1124797"/>
            <a:ext cx="1744663" cy="776288"/>
          </a:xfrm>
          <a:prstGeom prst="ellipse">
            <a:avLst/>
          </a:prstGeom>
          <a:noFill/>
          <a:ln w="28575" algn="ctr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endParaRPr lang="fr-FR" b="1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4109" name="ZoneTexte 24"/>
          <p:cNvSpPr txBox="1">
            <a:spLocks noChangeArrowheads="1"/>
          </p:cNvSpPr>
          <p:nvPr/>
        </p:nvSpPr>
        <p:spPr bwMode="auto">
          <a:xfrm>
            <a:off x="5722878" y="1182482"/>
            <a:ext cx="2853566" cy="646331"/>
          </a:xfrm>
          <a:prstGeom prst="rect">
            <a:avLst/>
          </a:prstGeom>
          <a:noFill/>
          <a:ln w="9525">
            <a:solidFill>
              <a:srgbClr val="0066CC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fr-FR" b="1" dirty="0" err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Only</a:t>
            </a:r>
            <a:r>
              <a:rPr lang="fr-FR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b="1" dirty="0">
                <a:solidFill>
                  <a:srgbClr val="000000"/>
                </a:solidFill>
                <a:latin typeface="Symbol" pitchFamily="18" charset="2"/>
                <a:cs typeface="Times New Roman" pitchFamily="18" charset="0"/>
              </a:rPr>
              <a:t>x</a:t>
            </a:r>
            <a:r>
              <a:rPr lang="fr-FR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and </a:t>
            </a:r>
            <a:r>
              <a:rPr lang="fr-FR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 are </a:t>
            </a:r>
            <a:r>
              <a:rPr lang="fr-FR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accessible</a:t>
            </a:r>
          </a:p>
          <a:p>
            <a:pPr algn="ctr"/>
            <a:r>
              <a:rPr lang="fr-FR" b="1" dirty="0" err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experimentally</a:t>
            </a:r>
            <a:endParaRPr lang="fr-FR" b="1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4099" name="Object 29"/>
          <p:cNvGraphicFramePr>
            <a:graphicFrameLocks noChangeAspect="1"/>
          </p:cNvGraphicFramePr>
          <p:nvPr/>
        </p:nvGraphicFramePr>
        <p:xfrm>
          <a:off x="276225" y="4756150"/>
          <a:ext cx="4616450" cy="1743075"/>
        </p:xfrm>
        <a:graphic>
          <a:graphicData uri="http://schemas.openxmlformats.org/presentationml/2006/ole">
            <p:oleObj spid="_x0000_s252931" name="Équation" r:id="rId6" imgW="2755800" imgH="1041120" progId="Equation.3">
              <p:embed/>
            </p:oleObj>
          </a:graphicData>
        </a:graphic>
      </p:graphicFrame>
      <p:graphicFrame>
        <p:nvGraphicFramePr>
          <p:cNvPr id="4100" name="Object 30"/>
          <p:cNvGraphicFramePr>
            <a:graphicFrameLocks noChangeAspect="1"/>
          </p:cNvGraphicFramePr>
          <p:nvPr/>
        </p:nvGraphicFramePr>
        <p:xfrm>
          <a:off x="204849" y="2163770"/>
          <a:ext cx="4619410" cy="642491"/>
        </p:xfrm>
        <a:graphic>
          <a:graphicData uri="http://schemas.openxmlformats.org/presentationml/2006/ole">
            <p:oleObj spid="_x0000_s252932" name="Équation" r:id="rId7" imgW="3479760" imgH="482400" progId="Equation.3">
              <p:embed/>
            </p:oleObj>
          </a:graphicData>
        </a:graphic>
      </p:graphicFrame>
      <p:graphicFrame>
        <p:nvGraphicFramePr>
          <p:cNvPr id="4101" name="Object 3"/>
          <p:cNvGraphicFramePr>
            <a:graphicFrameLocks noChangeAspect="1"/>
          </p:cNvGraphicFramePr>
          <p:nvPr/>
        </p:nvGraphicFramePr>
        <p:xfrm>
          <a:off x="5216388" y="2254479"/>
          <a:ext cx="3612304" cy="394129"/>
        </p:xfrm>
        <a:graphic>
          <a:graphicData uri="http://schemas.openxmlformats.org/presentationml/2006/ole">
            <p:oleObj spid="_x0000_s252933" name="Équation" r:id="rId8" imgW="2311200" imgH="253800" progId="Equation.3">
              <p:embed/>
            </p:oleObj>
          </a:graphicData>
        </a:graphic>
      </p:graphicFrame>
      <p:sp>
        <p:nvSpPr>
          <p:cNvPr id="4110" name="ZoneTexte 31"/>
          <p:cNvSpPr txBox="1">
            <a:spLocks noChangeArrowheads="1"/>
          </p:cNvSpPr>
          <p:nvPr/>
        </p:nvSpPr>
        <p:spPr bwMode="auto">
          <a:xfrm>
            <a:off x="-63064" y="551969"/>
            <a:ext cx="933318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fr-FR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DVCS</a:t>
            </a:r>
            <a:r>
              <a:rPr lang="fr-FR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allows</a:t>
            </a:r>
            <a:r>
              <a:rPr lang="fr-FR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access</a:t>
            </a:r>
            <a:r>
              <a:rPr lang="fr-FR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to 4 </a:t>
            </a:r>
            <a:r>
              <a:rPr lang="fr-FR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complex</a:t>
            </a:r>
            <a:r>
              <a:rPr lang="fr-FR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GPDs</a:t>
            </a:r>
            <a:r>
              <a:rPr lang="fr-FR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-</a:t>
            </a:r>
            <a:r>
              <a:rPr lang="fr-FR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related</a:t>
            </a:r>
            <a:r>
              <a:rPr lang="fr-FR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quantities</a:t>
            </a:r>
            <a:r>
              <a:rPr lang="fr-FR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fr-FR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Compton </a:t>
            </a:r>
            <a:r>
              <a:rPr lang="fr-FR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Form</a:t>
            </a:r>
            <a:r>
              <a:rPr lang="fr-FR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Factors</a:t>
            </a:r>
            <a:r>
              <a:rPr lang="fr-FR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(</a:t>
            </a:r>
            <a:r>
              <a:rPr lang="fr-FR" b="1" dirty="0" err="1">
                <a:solidFill>
                  <a:srgbClr val="FF0000"/>
                </a:solidFill>
                <a:latin typeface="Symbol" pitchFamily="18" charset="2"/>
                <a:cs typeface="Times New Roman" pitchFamily="18" charset="0"/>
              </a:rPr>
              <a:t>x</a:t>
            </a:r>
            <a:r>
              <a:rPr lang="fr-FR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,t</a:t>
            </a:r>
            <a:r>
              <a:rPr lang="fr-FR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endParaRPr lang="en-US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0" name="ZoneTexte 19"/>
          <p:cNvSpPr txBox="1"/>
          <p:nvPr/>
        </p:nvSpPr>
        <p:spPr>
          <a:xfrm>
            <a:off x="5880540" y="3484178"/>
            <a:ext cx="26643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 smtClean="0">
                <a:latin typeface="Times New Roman" pitchFamily="18" charset="0"/>
                <a:cs typeface="Times New Roman" pitchFamily="18" charset="0"/>
              </a:rPr>
              <a:t>BH</a:t>
            </a:r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dirty="0" err="1" smtClean="0">
                <a:latin typeface="Times New Roman" pitchFamily="18" charset="0"/>
                <a:cs typeface="Times New Roman" pitchFamily="18" charset="0"/>
              </a:rPr>
              <a:t>is</a:t>
            </a:r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 calculable</a:t>
            </a:r>
          </a:p>
          <a:p>
            <a:pPr algn="ctr"/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fr-FR" dirty="0" err="1" smtClean="0">
                <a:latin typeface="Times New Roman" pitchFamily="18" charset="0"/>
                <a:cs typeface="Times New Roman" pitchFamily="18" charset="0"/>
              </a:rPr>
              <a:t>electromagnetic</a:t>
            </a:r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dirty="0" err="1" smtClean="0">
                <a:latin typeface="Times New Roman" pitchFamily="18" charset="0"/>
                <a:cs typeface="Times New Roman" pitchFamily="18" charset="0"/>
              </a:rPr>
              <a:t>FFs</a:t>
            </a:r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)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21" name="Group 29"/>
          <p:cNvGrpSpPr>
            <a:grpSpLocks/>
          </p:cNvGrpSpPr>
          <p:nvPr/>
        </p:nvGrpSpPr>
        <p:grpSpPr bwMode="auto">
          <a:xfrm>
            <a:off x="5258732" y="4843410"/>
            <a:ext cx="3520925" cy="1503363"/>
            <a:chOff x="3061" y="754"/>
            <a:chExt cx="2406" cy="1125"/>
          </a:xfrm>
        </p:grpSpPr>
        <p:grpSp>
          <p:nvGrpSpPr>
            <p:cNvPr id="22" name="Group 30"/>
            <p:cNvGrpSpPr>
              <a:grpSpLocks/>
            </p:cNvGrpSpPr>
            <p:nvPr/>
          </p:nvGrpSpPr>
          <p:grpSpPr bwMode="auto">
            <a:xfrm>
              <a:off x="3061" y="754"/>
              <a:ext cx="2392" cy="1085"/>
              <a:chOff x="3061" y="754"/>
              <a:chExt cx="2392" cy="1085"/>
            </a:xfrm>
          </p:grpSpPr>
          <p:sp>
            <p:nvSpPr>
              <p:cNvPr id="40" name="AutoShape 31"/>
              <p:cNvSpPr>
                <a:spLocks noChangeArrowheads="1"/>
              </p:cNvSpPr>
              <p:nvPr/>
            </p:nvSpPr>
            <p:spPr bwMode="auto">
              <a:xfrm>
                <a:off x="4061" y="1297"/>
                <a:ext cx="1065" cy="542"/>
              </a:xfrm>
              <a:prstGeom prst="parallelogram">
                <a:avLst>
                  <a:gd name="adj" fmla="val 49124"/>
                </a:avLst>
              </a:prstGeom>
              <a:solidFill>
                <a:srgbClr val="FFFF99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fr-FR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1" name="AutoShape 32"/>
              <p:cNvSpPr>
                <a:spLocks noChangeArrowheads="1"/>
              </p:cNvSpPr>
              <p:nvPr/>
            </p:nvSpPr>
            <p:spPr bwMode="auto">
              <a:xfrm>
                <a:off x="3061" y="1047"/>
                <a:ext cx="2392" cy="566"/>
              </a:xfrm>
              <a:prstGeom prst="parallelogram">
                <a:avLst>
                  <a:gd name="adj" fmla="val 105654"/>
                </a:avLst>
              </a:prstGeom>
              <a:solidFill>
                <a:srgbClr val="66FFFF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fr-FR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2" name="AutoShape 33"/>
              <p:cNvSpPr>
                <a:spLocks noChangeArrowheads="1"/>
              </p:cNvSpPr>
              <p:nvPr/>
            </p:nvSpPr>
            <p:spPr bwMode="auto">
              <a:xfrm>
                <a:off x="4337" y="754"/>
                <a:ext cx="1066" cy="542"/>
              </a:xfrm>
              <a:prstGeom prst="parallelogram">
                <a:avLst>
                  <a:gd name="adj" fmla="val 49170"/>
                </a:avLst>
              </a:prstGeom>
              <a:solidFill>
                <a:srgbClr val="FFFF99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fr-FR" smtClean="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23" name="Group 34"/>
            <p:cNvGrpSpPr>
              <a:grpSpLocks/>
            </p:cNvGrpSpPr>
            <p:nvPr/>
          </p:nvGrpSpPr>
          <p:grpSpPr bwMode="auto">
            <a:xfrm>
              <a:off x="3381" y="754"/>
              <a:ext cx="2086" cy="1125"/>
              <a:chOff x="3381" y="754"/>
              <a:chExt cx="2086" cy="1125"/>
            </a:xfrm>
          </p:grpSpPr>
          <p:sp>
            <p:nvSpPr>
              <p:cNvPr id="24" name="Text Box 35"/>
              <p:cNvSpPr txBox="1">
                <a:spLocks noChangeArrowheads="1"/>
              </p:cNvSpPr>
              <p:nvPr/>
            </p:nvSpPr>
            <p:spPr bwMode="auto">
              <a:xfrm>
                <a:off x="4638" y="754"/>
                <a:ext cx="190" cy="254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just">
                  <a:lnSpc>
                    <a:spcPct val="90000"/>
                  </a:lnSpc>
                  <a:spcBef>
                    <a:spcPct val="20000"/>
                  </a:spcBef>
                  <a:buClr>
                    <a:srgbClr val="000000"/>
                  </a:buClr>
                </a:pPr>
                <a:r>
                  <a:rPr lang="en-US" smtClean="0">
                    <a:solidFill>
                      <a:srgbClr val="000000"/>
                    </a:solidFill>
                    <a:latin typeface="Symbol" pitchFamily="18" charset="2"/>
                  </a:rPr>
                  <a:t>g</a:t>
                </a:r>
                <a:endParaRPr lang="en-US" baseline="30000" smtClean="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grpSp>
            <p:nvGrpSpPr>
              <p:cNvPr id="25" name="Group 36"/>
              <p:cNvGrpSpPr>
                <a:grpSpLocks/>
              </p:cNvGrpSpPr>
              <p:nvPr/>
            </p:nvGrpSpPr>
            <p:grpSpPr bwMode="auto">
              <a:xfrm>
                <a:off x="3381" y="845"/>
                <a:ext cx="2086" cy="1034"/>
                <a:chOff x="3381" y="845"/>
                <a:chExt cx="2086" cy="1034"/>
              </a:xfrm>
            </p:grpSpPr>
            <p:sp>
              <p:nvSpPr>
                <p:cNvPr id="26" name="Text Box 37"/>
                <p:cNvSpPr txBox="1">
                  <a:spLocks noChangeArrowheads="1"/>
                </p:cNvSpPr>
                <p:nvPr/>
              </p:nvSpPr>
              <p:spPr bwMode="auto">
                <a:xfrm>
                  <a:off x="5194" y="917"/>
                  <a:ext cx="273" cy="401"/>
                </a:xfrm>
                <a:prstGeom prst="rect">
                  <a:avLst/>
                </a:prstGeom>
                <a:noFill/>
                <a:ln w="9525" algn="ctr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algn="just">
                    <a:lnSpc>
                      <a:spcPct val="90000"/>
                    </a:lnSpc>
                    <a:spcBef>
                      <a:spcPct val="20000"/>
                    </a:spcBef>
                    <a:buClr>
                      <a:srgbClr val="000000"/>
                    </a:buClr>
                  </a:pPr>
                  <a:r>
                    <a:rPr lang="en-US" sz="3200" dirty="0" smtClean="0">
                      <a:solidFill>
                        <a:srgbClr val="FF0000"/>
                      </a:solidFill>
                      <a:latin typeface="Symbol" pitchFamily="18" charset="2"/>
                    </a:rPr>
                    <a:t>f</a:t>
                  </a:r>
                </a:p>
              </p:txBody>
            </p:sp>
            <p:sp>
              <p:nvSpPr>
                <p:cNvPr id="27" name="Text Box 38"/>
                <p:cNvSpPr txBox="1">
                  <a:spLocks noChangeArrowheads="1"/>
                </p:cNvSpPr>
                <p:nvPr/>
              </p:nvSpPr>
              <p:spPr bwMode="auto">
                <a:xfrm>
                  <a:off x="3990" y="1407"/>
                  <a:ext cx="813" cy="213"/>
                </a:xfrm>
                <a:prstGeom prst="rect">
                  <a:avLst/>
                </a:prstGeom>
                <a:noFill/>
                <a:ln w="9525" algn="ctr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pPr algn="just">
                    <a:lnSpc>
                      <a:spcPct val="90000"/>
                    </a:lnSpc>
                    <a:spcBef>
                      <a:spcPct val="20000"/>
                    </a:spcBef>
                    <a:buClr>
                      <a:srgbClr val="000000"/>
                    </a:buClr>
                  </a:pPr>
                  <a:r>
                    <a:rPr lang="en-US" sz="1400" b="0" smtClean="0">
                      <a:solidFill>
                        <a:srgbClr val="000000"/>
                      </a:solidFill>
                      <a:latin typeface="Times New Roman" pitchFamily="18" charset="0"/>
                    </a:rPr>
                    <a:t>leptonic plane</a:t>
                  </a:r>
                </a:p>
              </p:txBody>
            </p:sp>
            <p:sp>
              <p:nvSpPr>
                <p:cNvPr id="28" name="Text Box 39"/>
                <p:cNvSpPr txBox="1">
                  <a:spLocks noChangeArrowheads="1"/>
                </p:cNvSpPr>
                <p:nvPr/>
              </p:nvSpPr>
              <p:spPr bwMode="auto">
                <a:xfrm>
                  <a:off x="4230" y="1619"/>
                  <a:ext cx="551" cy="260"/>
                </a:xfrm>
                <a:prstGeom prst="rect">
                  <a:avLst/>
                </a:prstGeom>
                <a:noFill/>
                <a:ln w="9525" algn="ctr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algn="ctr">
                    <a:lnSpc>
                      <a:spcPct val="50000"/>
                    </a:lnSpc>
                    <a:spcBef>
                      <a:spcPct val="20000"/>
                    </a:spcBef>
                    <a:buClr>
                      <a:srgbClr val="000000"/>
                    </a:buClr>
                  </a:pPr>
                  <a:r>
                    <a:rPr lang="en-US" sz="1400" b="0" smtClean="0">
                      <a:solidFill>
                        <a:srgbClr val="000000"/>
                      </a:solidFill>
                      <a:latin typeface="Times New Roman" pitchFamily="18" charset="0"/>
                    </a:rPr>
                    <a:t>hadronic</a:t>
                  </a:r>
                </a:p>
                <a:p>
                  <a:pPr algn="ctr">
                    <a:lnSpc>
                      <a:spcPct val="50000"/>
                    </a:lnSpc>
                    <a:spcBef>
                      <a:spcPct val="20000"/>
                    </a:spcBef>
                    <a:buClr>
                      <a:srgbClr val="000000"/>
                    </a:buClr>
                  </a:pPr>
                  <a:r>
                    <a:rPr lang="en-US" sz="1400" b="0" smtClean="0">
                      <a:solidFill>
                        <a:srgbClr val="000000"/>
                      </a:solidFill>
                      <a:latin typeface="Times New Roman" pitchFamily="18" charset="0"/>
                    </a:rPr>
                    <a:t>plane</a:t>
                  </a:r>
                </a:p>
              </p:txBody>
            </p:sp>
            <p:sp>
              <p:nvSpPr>
                <p:cNvPr id="29" name="Line 40"/>
                <p:cNvSpPr>
                  <a:spLocks noChangeShapeType="1"/>
                </p:cNvSpPr>
                <p:nvPr/>
              </p:nvSpPr>
              <p:spPr bwMode="auto">
                <a:xfrm>
                  <a:off x="4375" y="1311"/>
                  <a:ext cx="473" cy="39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 b="0" smtClean="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30" name="Text Box 41"/>
                <p:cNvSpPr txBox="1">
                  <a:spLocks noChangeArrowheads="1"/>
                </p:cNvSpPr>
                <p:nvPr/>
              </p:nvSpPr>
              <p:spPr bwMode="auto">
                <a:xfrm>
                  <a:off x="4782" y="1478"/>
                  <a:ext cx="293" cy="256"/>
                </a:xfrm>
                <a:prstGeom prst="rect">
                  <a:avLst/>
                </a:prstGeom>
                <a:noFill/>
                <a:ln w="9525" algn="ctr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algn="just">
                    <a:lnSpc>
                      <a:spcPct val="90000"/>
                    </a:lnSpc>
                    <a:spcBef>
                      <a:spcPct val="20000"/>
                    </a:spcBef>
                    <a:buClr>
                      <a:srgbClr val="000000"/>
                    </a:buClr>
                  </a:pPr>
                  <a:r>
                    <a:rPr lang="en-US" smtClean="0">
                      <a:solidFill>
                        <a:srgbClr val="000000"/>
                      </a:solidFill>
                      <a:latin typeface="Times New Roman" pitchFamily="18" charset="0"/>
                    </a:rPr>
                    <a:t>N’</a:t>
                  </a:r>
                </a:p>
              </p:txBody>
            </p:sp>
            <p:sp>
              <p:nvSpPr>
                <p:cNvPr id="31" name="Arc 42"/>
                <p:cNvSpPr>
                  <a:spLocks/>
                </p:cNvSpPr>
                <p:nvPr/>
              </p:nvSpPr>
              <p:spPr bwMode="auto">
                <a:xfrm>
                  <a:off x="5270" y="921"/>
                  <a:ext cx="154" cy="446"/>
                </a:xfrm>
                <a:custGeom>
                  <a:avLst/>
                  <a:gdLst>
                    <a:gd name="T0" fmla="*/ 0 w 18415"/>
                    <a:gd name="T1" fmla="*/ 0 h 21600"/>
                    <a:gd name="T2" fmla="*/ 0 w 18415"/>
                    <a:gd name="T3" fmla="*/ 0 h 21600"/>
                    <a:gd name="T4" fmla="*/ 0 w 18415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18415"/>
                    <a:gd name="T10" fmla="*/ 0 h 21600"/>
                    <a:gd name="T11" fmla="*/ 18415 w 18415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18415" h="21600" fill="none" extrusionOk="0">
                      <a:moveTo>
                        <a:pt x="0" y="28"/>
                      </a:moveTo>
                      <a:cubicBezTo>
                        <a:pt x="368" y="9"/>
                        <a:pt x="737" y="-1"/>
                        <a:pt x="1106" y="0"/>
                      </a:cubicBezTo>
                      <a:cubicBezTo>
                        <a:pt x="7921" y="0"/>
                        <a:pt x="14337" y="3217"/>
                        <a:pt x="18415" y="8678"/>
                      </a:cubicBezTo>
                    </a:path>
                    <a:path w="18415" h="21600" stroke="0" extrusionOk="0">
                      <a:moveTo>
                        <a:pt x="0" y="28"/>
                      </a:moveTo>
                      <a:cubicBezTo>
                        <a:pt x="368" y="9"/>
                        <a:pt x="737" y="-1"/>
                        <a:pt x="1106" y="0"/>
                      </a:cubicBezTo>
                      <a:cubicBezTo>
                        <a:pt x="7921" y="0"/>
                        <a:pt x="14337" y="3217"/>
                        <a:pt x="18415" y="8678"/>
                      </a:cubicBezTo>
                      <a:lnTo>
                        <a:pt x="1106" y="21600"/>
                      </a:lnTo>
                      <a:close/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 type="triangle" w="med" len="med"/>
                  <a:tailEnd/>
                </a:ln>
              </p:spPr>
              <p:txBody>
                <a:bodyPr wrap="none" anchor="ctr"/>
                <a:lstStyle/>
                <a:p>
                  <a:endParaRPr lang="en-US" b="0" smtClean="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grpSp>
              <p:nvGrpSpPr>
                <p:cNvPr id="32" name="Group 43"/>
                <p:cNvGrpSpPr>
                  <a:grpSpLocks/>
                </p:cNvGrpSpPr>
                <p:nvPr/>
              </p:nvGrpSpPr>
              <p:grpSpPr bwMode="auto">
                <a:xfrm>
                  <a:off x="3381" y="845"/>
                  <a:ext cx="1552" cy="754"/>
                  <a:chOff x="3381" y="845"/>
                  <a:chExt cx="1552" cy="754"/>
                </a:xfrm>
              </p:grpSpPr>
              <p:sp>
                <p:nvSpPr>
                  <p:cNvPr id="33" name="Line 44"/>
                  <p:cNvSpPr>
                    <a:spLocks noChangeShapeType="1"/>
                  </p:cNvSpPr>
                  <p:nvPr/>
                </p:nvSpPr>
                <p:spPr bwMode="auto">
                  <a:xfrm>
                    <a:off x="3665" y="1078"/>
                    <a:ext cx="201" cy="209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 type="triangle" w="med" len="med"/>
                    <a:tailEnd/>
                  </a:ln>
                </p:spPr>
                <p:txBody>
                  <a:bodyPr/>
                  <a:lstStyle/>
                  <a:p>
                    <a:endParaRPr lang="en-US" b="0" smtClean="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34" name="Line 45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381" y="1289"/>
                    <a:ext cx="495" cy="141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 type="triangle" w="med" len="med"/>
                    <a:tailEnd/>
                  </a:ln>
                </p:spPr>
                <p:txBody>
                  <a:bodyPr/>
                  <a:lstStyle/>
                  <a:p>
                    <a:endParaRPr lang="en-US" b="0" smtClean="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35" name="Oval 46"/>
                  <p:cNvSpPr>
                    <a:spLocks noChangeArrowheads="1"/>
                  </p:cNvSpPr>
                  <p:nvPr/>
                </p:nvSpPr>
                <p:spPr bwMode="auto">
                  <a:xfrm>
                    <a:off x="4278" y="1221"/>
                    <a:ext cx="93" cy="91"/>
                  </a:xfrm>
                  <a:prstGeom prst="ellipse">
                    <a:avLst/>
                  </a:prstGeom>
                  <a:solidFill>
                    <a:srgbClr val="00FF00"/>
                  </a:solidFill>
                  <a:ln w="9525" algn="ctr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fr-FR" smtClean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36" name="Text Box 47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798" y="1033"/>
                    <a:ext cx="247" cy="254"/>
                  </a:xfrm>
                  <a:prstGeom prst="rect">
                    <a:avLst/>
                  </a:prstGeom>
                  <a:noFill/>
                  <a:ln w="9525" algn="ctr">
                    <a:noFill/>
                    <a:miter lim="800000"/>
                    <a:headEnd/>
                    <a:tailEnd/>
                  </a:ln>
                </p:spPr>
                <p:txBody>
                  <a:bodyPr wrap="none">
                    <a:spAutoFit/>
                  </a:bodyPr>
                  <a:lstStyle/>
                  <a:p>
                    <a:pPr algn="just">
                      <a:lnSpc>
                        <a:spcPct val="90000"/>
                      </a:lnSpc>
                      <a:spcBef>
                        <a:spcPct val="20000"/>
                      </a:spcBef>
                      <a:buClr>
                        <a:srgbClr val="000000"/>
                      </a:buClr>
                    </a:pPr>
                    <a:r>
                      <a:rPr lang="en-US" smtClean="0">
                        <a:solidFill>
                          <a:srgbClr val="000000"/>
                        </a:solidFill>
                        <a:latin typeface="Times New Roman" pitchFamily="18" charset="0"/>
                      </a:rPr>
                      <a:t>e’</a:t>
                    </a:r>
                  </a:p>
                </p:txBody>
              </p:sp>
              <p:sp>
                <p:nvSpPr>
                  <p:cNvPr id="37" name="Text Box 4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421" y="1345"/>
                    <a:ext cx="196" cy="254"/>
                  </a:xfrm>
                  <a:prstGeom prst="rect">
                    <a:avLst/>
                  </a:prstGeom>
                  <a:noFill/>
                  <a:ln w="9525" algn="ctr">
                    <a:noFill/>
                    <a:miter lim="800000"/>
                    <a:headEnd/>
                    <a:tailEnd/>
                  </a:ln>
                </p:spPr>
                <p:txBody>
                  <a:bodyPr wrap="none">
                    <a:spAutoFit/>
                  </a:bodyPr>
                  <a:lstStyle/>
                  <a:p>
                    <a:pPr algn="just">
                      <a:lnSpc>
                        <a:spcPct val="90000"/>
                      </a:lnSpc>
                      <a:spcBef>
                        <a:spcPct val="20000"/>
                      </a:spcBef>
                      <a:buClr>
                        <a:srgbClr val="000000"/>
                      </a:buClr>
                    </a:pPr>
                    <a:r>
                      <a:rPr lang="en-US" smtClean="0">
                        <a:solidFill>
                          <a:srgbClr val="000000"/>
                        </a:solidFill>
                        <a:latin typeface="Times New Roman" pitchFamily="18" charset="0"/>
                      </a:rPr>
                      <a:t>e</a:t>
                    </a:r>
                  </a:p>
                </p:txBody>
              </p:sp>
              <p:sp>
                <p:nvSpPr>
                  <p:cNvPr id="38" name="Freeform 49"/>
                  <p:cNvSpPr>
                    <a:spLocks/>
                  </p:cNvSpPr>
                  <p:nvPr/>
                </p:nvSpPr>
                <p:spPr bwMode="auto">
                  <a:xfrm rot="2686378">
                    <a:off x="3935" y="1136"/>
                    <a:ext cx="276" cy="302"/>
                  </a:xfrm>
                  <a:custGeom>
                    <a:avLst/>
                    <a:gdLst>
                      <a:gd name="T0" fmla="*/ 11 w 289"/>
                      <a:gd name="T1" fmla="*/ 4405 h 289"/>
                      <a:gd name="T2" fmla="*/ 0 w 289"/>
                      <a:gd name="T3" fmla="*/ 3837 h 289"/>
                      <a:gd name="T4" fmla="*/ 11 w 289"/>
                      <a:gd name="T5" fmla="*/ 3811 h 289"/>
                      <a:gd name="T6" fmla="*/ 11 w 289"/>
                      <a:gd name="T7" fmla="*/ 3206 h 289"/>
                      <a:gd name="T8" fmla="*/ 11 w 289"/>
                      <a:gd name="T9" fmla="*/ 3112 h 289"/>
                      <a:gd name="T10" fmla="*/ 11 w 289"/>
                      <a:gd name="T11" fmla="*/ 2573 h 289"/>
                      <a:gd name="T12" fmla="*/ 11 w 289"/>
                      <a:gd name="T13" fmla="*/ 2486 h 289"/>
                      <a:gd name="T14" fmla="*/ 11 w 289"/>
                      <a:gd name="T15" fmla="*/ 1909 h 289"/>
                      <a:gd name="T16" fmla="*/ 11 w 289"/>
                      <a:gd name="T17" fmla="*/ 1827 h 289"/>
                      <a:gd name="T18" fmla="*/ 11 w 289"/>
                      <a:gd name="T19" fmla="*/ 1274 h 289"/>
                      <a:gd name="T20" fmla="*/ 14 w 289"/>
                      <a:gd name="T21" fmla="*/ 1212 h 289"/>
                      <a:gd name="T22" fmla="*/ 13 w 289"/>
                      <a:gd name="T23" fmla="*/ 626 h 289"/>
                      <a:gd name="T24" fmla="*/ 18 w 289"/>
                      <a:gd name="T25" fmla="*/ 553 h 289"/>
                      <a:gd name="T26" fmla="*/ 17 w 289"/>
                      <a:gd name="T27" fmla="*/ 0 h 289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w 289"/>
                      <a:gd name="T43" fmla="*/ 0 h 289"/>
                      <a:gd name="T44" fmla="*/ 289 w 289"/>
                      <a:gd name="T45" fmla="*/ 289 h 289"/>
                    </a:gdLst>
                    <a:ahLst/>
                    <a:cxnLst>
                      <a:cxn ang="T28">
                        <a:pos x="T0" y="T1"/>
                      </a:cxn>
                      <a:cxn ang="T29">
                        <a:pos x="T2" y="T3"/>
                      </a:cxn>
                      <a:cxn ang="T30">
                        <a:pos x="T4" y="T5"/>
                      </a:cxn>
                      <a:cxn ang="T31">
                        <a:pos x="T6" y="T7"/>
                      </a:cxn>
                      <a:cxn ang="T32">
                        <a:pos x="T8" y="T9"/>
                      </a:cxn>
                      <a:cxn ang="T33">
                        <a:pos x="T10" y="T11"/>
                      </a:cxn>
                      <a:cxn ang="T34">
                        <a:pos x="T12" y="T13"/>
                      </a:cxn>
                      <a:cxn ang="T35">
                        <a:pos x="T14" y="T15"/>
                      </a:cxn>
                      <a:cxn ang="T36">
                        <a:pos x="T16" y="T17"/>
                      </a:cxn>
                      <a:cxn ang="T37">
                        <a:pos x="T18" y="T19"/>
                      </a:cxn>
                      <a:cxn ang="T38">
                        <a:pos x="T20" y="T21"/>
                      </a:cxn>
                      <a:cxn ang="T39">
                        <a:pos x="T22" y="T23"/>
                      </a:cxn>
                      <a:cxn ang="T40">
                        <a:pos x="T24" y="T25"/>
                      </a:cxn>
                      <a:cxn ang="T41">
                        <a:pos x="T26" y="T27"/>
                      </a:cxn>
                    </a:cxnLst>
                    <a:rect l="T42" t="T43" r="T44" b="T45"/>
                    <a:pathLst>
                      <a:path w="289" h="289">
                        <a:moveTo>
                          <a:pt x="11" y="288"/>
                        </a:moveTo>
                        <a:lnTo>
                          <a:pt x="0" y="252"/>
                        </a:lnTo>
                        <a:lnTo>
                          <a:pt x="55" y="247"/>
                        </a:lnTo>
                        <a:lnTo>
                          <a:pt x="45" y="210"/>
                        </a:lnTo>
                        <a:lnTo>
                          <a:pt x="103" y="204"/>
                        </a:lnTo>
                        <a:lnTo>
                          <a:pt x="93" y="168"/>
                        </a:lnTo>
                        <a:lnTo>
                          <a:pt x="150" y="163"/>
                        </a:lnTo>
                        <a:lnTo>
                          <a:pt x="138" y="125"/>
                        </a:lnTo>
                        <a:lnTo>
                          <a:pt x="195" y="120"/>
                        </a:lnTo>
                        <a:lnTo>
                          <a:pt x="185" y="84"/>
                        </a:lnTo>
                        <a:lnTo>
                          <a:pt x="243" y="78"/>
                        </a:lnTo>
                        <a:lnTo>
                          <a:pt x="233" y="41"/>
                        </a:lnTo>
                        <a:lnTo>
                          <a:pt x="288" y="36"/>
                        </a:lnTo>
                        <a:lnTo>
                          <a:pt x="277" y="0"/>
                        </a:lnTo>
                      </a:path>
                    </a:pathLst>
                  </a:custGeom>
                  <a:solidFill>
                    <a:srgbClr val="FF3300"/>
                  </a:solidFill>
                  <a:ln w="28575" cap="rnd" cmpd="sng">
                    <a:solidFill>
                      <a:srgbClr val="FF66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/>
                  <a:lstStyle/>
                  <a:p>
                    <a:endParaRPr lang="en-US" b="0" smtClean="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39" name="Freeform 50"/>
                  <p:cNvSpPr>
                    <a:spLocks/>
                  </p:cNvSpPr>
                  <p:nvPr/>
                </p:nvSpPr>
                <p:spPr bwMode="auto">
                  <a:xfrm rot="854228">
                    <a:off x="4422" y="845"/>
                    <a:ext cx="511" cy="516"/>
                  </a:xfrm>
                  <a:custGeom>
                    <a:avLst/>
                    <a:gdLst>
                      <a:gd name="T0" fmla="*/ 2147483647 w 289"/>
                      <a:gd name="T1" fmla="*/ 2147483647 h 289"/>
                      <a:gd name="T2" fmla="*/ 0 w 289"/>
                      <a:gd name="T3" fmla="*/ 2147483647 h 289"/>
                      <a:gd name="T4" fmla="*/ 2147483647 w 289"/>
                      <a:gd name="T5" fmla="*/ 2147483647 h 289"/>
                      <a:gd name="T6" fmla="*/ 2147483647 w 289"/>
                      <a:gd name="T7" fmla="*/ 2147483647 h 289"/>
                      <a:gd name="T8" fmla="*/ 2147483647 w 289"/>
                      <a:gd name="T9" fmla="*/ 2147483647 h 289"/>
                      <a:gd name="T10" fmla="*/ 2147483647 w 289"/>
                      <a:gd name="T11" fmla="*/ 2147483647 h 289"/>
                      <a:gd name="T12" fmla="*/ 2147483647 w 289"/>
                      <a:gd name="T13" fmla="*/ 2147483647 h 289"/>
                      <a:gd name="T14" fmla="*/ 2147483647 w 289"/>
                      <a:gd name="T15" fmla="*/ 2147483647 h 289"/>
                      <a:gd name="T16" fmla="*/ 2147483647 w 289"/>
                      <a:gd name="T17" fmla="*/ 2147483647 h 289"/>
                      <a:gd name="T18" fmla="*/ 2147483647 w 289"/>
                      <a:gd name="T19" fmla="*/ 2147483647 h 289"/>
                      <a:gd name="T20" fmla="*/ 2147483647 w 289"/>
                      <a:gd name="T21" fmla="*/ 2147483647 h 289"/>
                      <a:gd name="T22" fmla="*/ 2147483647 w 289"/>
                      <a:gd name="T23" fmla="*/ 2147483647 h 289"/>
                      <a:gd name="T24" fmla="*/ 2147483647 w 289"/>
                      <a:gd name="T25" fmla="*/ 2147483647 h 289"/>
                      <a:gd name="T26" fmla="*/ 2147483647 w 289"/>
                      <a:gd name="T27" fmla="*/ 0 h 289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w 289"/>
                      <a:gd name="T43" fmla="*/ 0 h 289"/>
                      <a:gd name="T44" fmla="*/ 289 w 289"/>
                      <a:gd name="T45" fmla="*/ 289 h 289"/>
                    </a:gdLst>
                    <a:ahLst/>
                    <a:cxnLst>
                      <a:cxn ang="T28">
                        <a:pos x="T0" y="T1"/>
                      </a:cxn>
                      <a:cxn ang="T29">
                        <a:pos x="T2" y="T3"/>
                      </a:cxn>
                      <a:cxn ang="T30">
                        <a:pos x="T4" y="T5"/>
                      </a:cxn>
                      <a:cxn ang="T31">
                        <a:pos x="T6" y="T7"/>
                      </a:cxn>
                      <a:cxn ang="T32">
                        <a:pos x="T8" y="T9"/>
                      </a:cxn>
                      <a:cxn ang="T33">
                        <a:pos x="T10" y="T11"/>
                      </a:cxn>
                      <a:cxn ang="T34">
                        <a:pos x="T12" y="T13"/>
                      </a:cxn>
                      <a:cxn ang="T35">
                        <a:pos x="T14" y="T15"/>
                      </a:cxn>
                      <a:cxn ang="T36">
                        <a:pos x="T16" y="T17"/>
                      </a:cxn>
                      <a:cxn ang="T37">
                        <a:pos x="T18" y="T19"/>
                      </a:cxn>
                      <a:cxn ang="T38">
                        <a:pos x="T20" y="T21"/>
                      </a:cxn>
                      <a:cxn ang="T39">
                        <a:pos x="T22" y="T23"/>
                      </a:cxn>
                      <a:cxn ang="T40">
                        <a:pos x="T24" y="T25"/>
                      </a:cxn>
                      <a:cxn ang="T41">
                        <a:pos x="T26" y="T27"/>
                      </a:cxn>
                    </a:cxnLst>
                    <a:rect l="T42" t="T43" r="T44" b="T45"/>
                    <a:pathLst>
                      <a:path w="289" h="289">
                        <a:moveTo>
                          <a:pt x="11" y="288"/>
                        </a:moveTo>
                        <a:lnTo>
                          <a:pt x="0" y="252"/>
                        </a:lnTo>
                        <a:lnTo>
                          <a:pt x="55" y="247"/>
                        </a:lnTo>
                        <a:lnTo>
                          <a:pt x="45" y="210"/>
                        </a:lnTo>
                        <a:lnTo>
                          <a:pt x="103" y="204"/>
                        </a:lnTo>
                        <a:lnTo>
                          <a:pt x="93" y="168"/>
                        </a:lnTo>
                        <a:lnTo>
                          <a:pt x="150" y="163"/>
                        </a:lnTo>
                        <a:lnTo>
                          <a:pt x="138" y="125"/>
                        </a:lnTo>
                        <a:lnTo>
                          <a:pt x="195" y="120"/>
                        </a:lnTo>
                        <a:lnTo>
                          <a:pt x="185" y="84"/>
                        </a:lnTo>
                        <a:lnTo>
                          <a:pt x="243" y="78"/>
                        </a:lnTo>
                        <a:lnTo>
                          <a:pt x="233" y="41"/>
                        </a:lnTo>
                        <a:lnTo>
                          <a:pt x="288" y="36"/>
                        </a:lnTo>
                        <a:lnTo>
                          <a:pt x="277" y="0"/>
                        </a:lnTo>
                      </a:path>
                    </a:pathLst>
                  </a:custGeom>
                  <a:noFill/>
                  <a:ln w="28575" cap="rnd" cmpd="sng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/>
                  <a:lstStyle/>
                  <a:p>
                    <a:endParaRPr lang="en-US" b="0" smtClean="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</p:grpSp>
          </p:grp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Text Box 17"/>
          <p:cNvSpPr txBox="1">
            <a:spLocks noChangeArrowheads="1"/>
          </p:cNvSpPr>
          <p:nvPr/>
        </p:nvSpPr>
        <p:spPr bwMode="auto">
          <a:xfrm>
            <a:off x="7400827" y="4445000"/>
            <a:ext cx="1628971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2400" b="0" i="1" dirty="0" err="1" smtClean="0">
                <a:solidFill>
                  <a:srgbClr val="FF0000"/>
                </a:solidFill>
                <a:latin typeface="Times New Roman" pitchFamily="18" charset="0"/>
              </a:rPr>
              <a:t>Im</a:t>
            </a:r>
            <a:r>
              <a:rPr lang="en-US" sz="2400" b="0" dirty="0" smtClean="0">
                <a:solidFill>
                  <a:srgbClr val="FF0000"/>
                </a:solidFill>
                <a:latin typeface="Times New Roman" pitchFamily="18" charset="0"/>
              </a:rPr>
              <a:t>{</a:t>
            </a:r>
            <a:r>
              <a:rPr lang="en-US" sz="2800" dirty="0" err="1" smtClean="0">
                <a:solidFill>
                  <a:srgbClr val="FF0000"/>
                </a:solidFill>
                <a:latin typeface="Monotype Corsiva" pitchFamily="66" charset="0"/>
              </a:rPr>
              <a:t>H</a:t>
            </a:r>
            <a:r>
              <a:rPr lang="en-US" sz="2800" baseline="-25000" dirty="0" err="1" smtClean="0">
                <a:solidFill>
                  <a:srgbClr val="FF0000"/>
                </a:solidFill>
                <a:latin typeface="Times New Roman" pitchFamily="18" charset="0"/>
              </a:rPr>
              <a:t>n</a:t>
            </a:r>
            <a:r>
              <a:rPr lang="en-US" sz="2400" b="0" dirty="0" smtClean="0">
                <a:solidFill>
                  <a:srgbClr val="FF0000"/>
                </a:solidFill>
                <a:latin typeface="Times New Roman" pitchFamily="18" charset="0"/>
              </a:rPr>
              <a:t>, </a:t>
            </a:r>
            <a:r>
              <a:rPr lang="en-US" sz="2400" b="0" dirty="0" smtClean="0">
                <a:solidFill>
                  <a:srgbClr val="FF0000"/>
                </a:solidFill>
                <a:latin typeface="Monotype Corsiva" pitchFamily="66" charset="0"/>
              </a:rPr>
              <a:t>E</a:t>
            </a:r>
            <a:r>
              <a:rPr lang="en-US" sz="2400" b="0" baseline="-25000" dirty="0" smtClean="0">
                <a:solidFill>
                  <a:srgbClr val="FF0000"/>
                </a:solidFill>
                <a:latin typeface="Times New Roman" pitchFamily="18" charset="0"/>
              </a:rPr>
              <a:t>n</a:t>
            </a:r>
            <a:r>
              <a:rPr lang="en-US" sz="2400" b="0" dirty="0" smtClean="0">
                <a:solidFill>
                  <a:srgbClr val="FF0000"/>
                </a:solidFill>
                <a:latin typeface="Times New Roman" pitchFamily="18" charset="0"/>
              </a:rPr>
              <a:t>}</a:t>
            </a:r>
          </a:p>
        </p:txBody>
      </p:sp>
      <p:sp>
        <p:nvSpPr>
          <p:cNvPr id="5124" name="Rectangle 7"/>
          <p:cNvSpPr>
            <a:spLocks noChangeArrowheads="1"/>
          </p:cNvSpPr>
          <p:nvPr/>
        </p:nvSpPr>
        <p:spPr bwMode="auto">
          <a:xfrm>
            <a:off x="457200" y="3962400"/>
            <a:ext cx="4114800" cy="5334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fr-FR" smtClean="0">
              <a:solidFill>
                <a:srgbClr val="000000"/>
              </a:solidFill>
            </a:endParaRPr>
          </a:p>
        </p:txBody>
      </p:sp>
      <p:sp>
        <p:nvSpPr>
          <p:cNvPr id="5125" name="Text Box 12"/>
          <p:cNvSpPr txBox="1">
            <a:spLocks noChangeArrowheads="1"/>
          </p:cNvSpPr>
          <p:nvPr/>
        </p:nvSpPr>
        <p:spPr bwMode="auto">
          <a:xfrm>
            <a:off x="325438" y="2409825"/>
            <a:ext cx="266065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buFont typeface="Symbol" pitchFamily="18" charset="2"/>
              <a:buNone/>
            </a:pPr>
            <a:r>
              <a:rPr lang="en-US" b="0" smtClean="0">
                <a:solidFill>
                  <a:srgbClr val="000000"/>
                </a:solidFill>
                <a:latin typeface="Symbol" pitchFamily="18" charset="2"/>
              </a:rPr>
              <a:t>(x</a:t>
            </a:r>
            <a:r>
              <a:rPr lang="en-US" b="0" smtClean="0">
                <a:solidFill>
                  <a:srgbClr val="000000"/>
                </a:solidFill>
                <a:latin typeface="Times New Roman" pitchFamily="18" charset="0"/>
              </a:rPr>
              <a:t>= x</a:t>
            </a:r>
            <a:r>
              <a:rPr lang="en-US" b="0" baseline="-25000" smtClean="0">
                <a:solidFill>
                  <a:srgbClr val="000000"/>
                </a:solidFill>
                <a:latin typeface="Times New Roman" pitchFamily="18" charset="0"/>
              </a:rPr>
              <a:t>B</a:t>
            </a:r>
            <a:r>
              <a:rPr lang="en-US" b="0" smtClean="0">
                <a:solidFill>
                  <a:srgbClr val="000000"/>
                </a:solidFill>
                <a:latin typeface="Times New Roman" pitchFamily="18" charset="0"/>
              </a:rPr>
              <a:t>/(2-x</a:t>
            </a:r>
            <a:r>
              <a:rPr lang="en-US" b="0" baseline="-25000" smtClean="0">
                <a:solidFill>
                  <a:srgbClr val="000000"/>
                </a:solidFill>
                <a:latin typeface="Times New Roman" pitchFamily="18" charset="0"/>
              </a:rPr>
              <a:t>B</a:t>
            </a:r>
            <a:r>
              <a:rPr lang="en-US" b="0" smtClean="0">
                <a:solidFill>
                  <a:srgbClr val="000000"/>
                </a:solidFill>
                <a:latin typeface="Times New Roman" pitchFamily="18" charset="0"/>
              </a:rPr>
              <a:t>)    k=-t/4M</a:t>
            </a:r>
            <a:r>
              <a:rPr lang="en-US" b="0" baseline="30000" smtClean="0">
                <a:solidFill>
                  <a:srgbClr val="000000"/>
                </a:solidFill>
                <a:latin typeface="Times New Roman" pitchFamily="18" charset="0"/>
              </a:rPr>
              <a:t>2</a:t>
            </a:r>
            <a:r>
              <a:rPr lang="en-US" b="0" smtClean="0">
                <a:solidFill>
                  <a:srgbClr val="000000"/>
                </a:solidFill>
                <a:latin typeface="Times New Roman" pitchFamily="18" charset="0"/>
              </a:rPr>
              <a:t>)</a:t>
            </a:r>
          </a:p>
        </p:txBody>
      </p:sp>
      <p:grpSp>
        <p:nvGrpSpPr>
          <p:cNvPr id="7" name="Group 83"/>
          <p:cNvGrpSpPr>
            <a:grpSpLocks/>
          </p:cNvGrpSpPr>
          <p:nvPr/>
        </p:nvGrpSpPr>
        <p:grpSpPr bwMode="auto">
          <a:xfrm>
            <a:off x="361950" y="3802063"/>
            <a:ext cx="8648700" cy="846137"/>
            <a:chOff x="320" y="1528"/>
            <a:chExt cx="5448" cy="533"/>
          </a:xfrm>
        </p:grpSpPr>
        <p:sp>
          <p:nvSpPr>
            <p:cNvPr id="5157" name="Text Box 6"/>
            <p:cNvSpPr txBox="1">
              <a:spLocks noChangeArrowheads="1"/>
            </p:cNvSpPr>
            <p:nvPr/>
          </p:nvSpPr>
          <p:spPr bwMode="auto">
            <a:xfrm>
              <a:off x="336" y="1613"/>
              <a:ext cx="2416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b="0" smtClean="0">
                  <a:solidFill>
                    <a:srgbClr val="000000"/>
                  </a:solidFill>
                  <a:latin typeface="Times New Roman" pitchFamily="18" charset="0"/>
                </a:rPr>
                <a:t>Unpolarized beam, </a:t>
              </a:r>
              <a:r>
                <a:rPr lang="en-US" smtClean="0">
                  <a:solidFill>
                    <a:srgbClr val="000000"/>
                  </a:solidFill>
                  <a:latin typeface="Times New Roman" pitchFamily="18" charset="0"/>
                </a:rPr>
                <a:t>longitudinal</a:t>
              </a:r>
              <a:r>
                <a:rPr lang="en-US" b="0" smtClean="0">
                  <a:solidFill>
                    <a:srgbClr val="000000"/>
                  </a:solidFill>
                  <a:latin typeface="Times New Roman" pitchFamily="18" charset="0"/>
                </a:rPr>
                <a:t> target:</a:t>
              </a:r>
            </a:p>
          </p:txBody>
        </p:sp>
        <p:sp>
          <p:nvSpPr>
            <p:cNvPr id="5158" name="Text Box 8"/>
            <p:cNvSpPr txBox="1">
              <a:spLocks noChangeArrowheads="1"/>
            </p:cNvSpPr>
            <p:nvPr/>
          </p:nvSpPr>
          <p:spPr bwMode="auto">
            <a:xfrm>
              <a:off x="320" y="1828"/>
              <a:ext cx="3566" cy="233"/>
            </a:xfrm>
            <a:prstGeom prst="rect">
              <a:avLst/>
            </a:prstGeom>
            <a:solidFill>
              <a:srgbClr val="FFFF00"/>
            </a:soli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mtClean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s</a:t>
              </a:r>
              <a:r>
                <a:rPr lang="en-US" baseline="30000" smtClean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I</a:t>
              </a:r>
              <a:r>
                <a:rPr lang="en-US" baseline="-25000" smtClean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1,UL </a:t>
              </a:r>
              <a:r>
                <a:rPr lang="en-US" b="0" smtClean="0">
                  <a:solidFill>
                    <a:srgbClr val="000000"/>
                  </a:solidFill>
                  <a:latin typeface="Times New Roman" pitchFamily="18" charset="0"/>
                </a:rPr>
                <a:t>~ </a:t>
              </a:r>
              <a:r>
                <a:rPr lang="en-US" b="0" smtClean="0">
                  <a:solidFill>
                    <a:srgbClr val="FF3300"/>
                  </a:solidFill>
                  <a:latin typeface="Times New Roman" pitchFamily="18" charset="0"/>
                </a:rPr>
                <a:t>sin</a:t>
              </a:r>
              <a:r>
                <a:rPr lang="en-US" b="0" smtClean="0">
                  <a:solidFill>
                    <a:srgbClr val="FF3300"/>
                  </a:solidFill>
                  <a:latin typeface="Symbol" pitchFamily="18" charset="2"/>
                </a:rPr>
                <a:t>f</a:t>
              </a:r>
              <a:r>
                <a:rPr lang="en-US" smtClean="0">
                  <a:solidFill>
                    <a:srgbClr val="000000"/>
                  </a:solidFill>
                  <a:latin typeface="Times New Roman" pitchFamily="18" charset="0"/>
                </a:rPr>
                <a:t>Im</a:t>
              </a:r>
              <a:r>
                <a:rPr lang="en-US" b="0" smtClean="0">
                  <a:solidFill>
                    <a:srgbClr val="000000"/>
                  </a:solidFill>
                  <a:latin typeface="Times New Roman" pitchFamily="18" charset="0"/>
                </a:rPr>
                <a:t>{F</a:t>
              </a:r>
              <a:r>
                <a:rPr lang="en-US" b="0" baseline="-25000" smtClean="0">
                  <a:solidFill>
                    <a:srgbClr val="000000"/>
                  </a:solidFill>
                  <a:latin typeface="Times New Roman" pitchFamily="18" charset="0"/>
                </a:rPr>
                <a:t>1</a:t>
              </a:r>
              <a:r>
                <a:rPr lang="en-US" b="0" smtClean="0">
                  <a:solidFill>
                    <a:srgbClr val="0000FF"/>
                  </a:solidFill>
                  <a:latin typeface="Monotype Corsiva" pitchFamily="66" charset="0"/>
                </a:rPr>
                <a:t>H</a:t>
              </a:r>
              <a:r>
                <a:rPr lang="en-US" b="0" smtClean="0">
                  <a:solidFill>
                    <a:srgbClr val="000000"/>
                  </a:solidFill>
                  <a:latin typeface="Times New Roman" pitchFamily="18" charset="0"/>
                </a:rPr>
                <a:t>+</a:t>
              </a:r>
              <a:r>
                <a:rPr lang="en-US" b="0" smtClean="0">
                  <a:solidFill>
                    <a:srgbClr val="000000"/>
                  </a:solidFill>
                  <a:latin typeface="Symbol" pitchFamily="18" charset="2"/>
                </a:rPr>
                <a:t>x</a:t>
              </a:r>
              <a:r>
                <a:rPr lang="en-US" b="0" smtClean="0">
                  <a:solidFill>
                    <a:srgbClr val="000000"/>
                  </a:solidFill>
                  <a:latin typeface="Times New Roman" pitchFamily="18" charset="0"/>
                </a:rPr>
                <a:t>(F</a:t>
              </a:r>
              <a:r>
                <a:rPr lang="en-US" b="0" baseline="-25000" smtClean="0">
                  <a:solidFill>
                    <a:srgbClr val="000000"/>
                  </a:solidFill>
                  <a:latin typeface="Times New Roman" pitchFamily="18" charset="0"/>
                </a:rPr>
                <a:t>1</a:t>
              </a:r>
              <a:r>
                <a:rPr lang="en-US" b="0" smtClean="0">
                  <a:solidFill>
                    <a:srgbClr val="000000"/>
                  </a:solidFill>
                  <a:latin typeface="Times New Roman" pitchFamily="18" charset="0"/>
                </a:rPr>
                <a:t>+F</a:t>
              </a:r>
              <a:r>
                <a:rPr lang="en-US" b="0" baseline="-25000" smtClean="0">
                  <a:solidFill>
                    <a:srgbClr val="000000"/>
                  </a:solidFill>
                  <a:latin typeface="Times New Roman" pitchFamily="18" charset="0"/>
                </a:rPr>
                <a:t>2</a:t>
              </a:r>
              <a:r>
                <a:rPr lang="en-US" b="0" smtClean="0">
                  <a:solidFill>
                    <a:srgbClr val="000000"/>
                  </a:solidFill>
                  <a:latin typeface="Times New Roman" pitchFamily="18" charset="0"/>
                </a:rPr>
                <a:t>)(</a:t>
              </a:r>
              <a:r>
                <a:rPr lang="en-US" b="0" smtClean="0">
                  <a:solidFill>
                    <a:srgbClr val="0000FF"/>
                  </a:solidFill>
                  <a:latin typeface="Monotype Corsiva" pitchFamily="66" charset="0"/>
                </a:rPr>
                <a:t>H</a:t>
              </a:r>
              <a:r>
                <a:rPr lang="en-US" b="0" smtClean="0">
                  <a:solidFill>
                    <a:srgbClr val="FF3300"/>
                  </a:solidFill>
                  <a:latin typeface="Times New Roman" pitchFamily="18" charset="0"/>
                </a:rPr>
                <a:t> </a:t>
              </a:r>
              <a:r>
                <a:rPr lang="en-US" b="0" smtClean="0">
                  <a:solidFill>
                    <a:srgbClr val="000000"/>
                  </a:solidFill>
                  <a:latin typeface="Times New Roman" pitchFamily="18" charset="0"/>
                </a:rPr>
                <a:t>+ x</a:t>
              </a:r>
              <a:r>
                <a:rPr lang="en-US" b="0" baseline="-25000" smtClean="0">
                  <a:solidFill>
                    <a:srgbClr val="000000"/>
                  </a:solidFill>
                  <a:latin typeface="Times New Roman" pitchFamily="18" charset="0"/>
                </a:rPr>
                <a:t>B</a:t>
              </a:r>
              <a:r>
                <a:rPr lang="en-US" b="0" smtClean="0">
                  <a:solidFill>
                    <a:srgbClr val="000000"/>
                  </a:solidFill>
                  <a:latin typeface="Times New Roman" pitchFamily="18" charset="0"/>
                </a:rPr>
                <a:t>/2</a:t>
              </a:r>
              <a:r>
                <a:rPr lang="en-US" b="0" smtClean="0">
                  <a:solidFill>
                    <a:srgbClr val="0000FF"/>
                  </a:solidFill>
                  <a:latin typeface="Monotype Corsiva" pitchFamily="66" charset="0"/>
                </a:rPr>
                <a:t>E</a:t>
              </a:r>
              <a:r>
                <a:rPr lang="en-US" b="0" smtClean="0">
                  <a:solidFill>
                    <a:srgbClr val="000000"/>
                  </a:solidFill>
                  <a:latin typeface="Times New Roman" pitchFamily="18" charset="0"/>
                </a:rPr>
                <a:t>) –</a:t>
              </a:r>
              <a:r>
                <a:rPr lang="en-US" b="0" smtClean="0">
                  <a:solidFill>
                    <a:srgbClr val="000000"/>
                  </a:solidFill>
                  <a:latin typeface="Symbol" pitchFamily="18" charset="2"/>
                  <a:cs typeface="Times New Roman" pitchFamily="18" charset="0"/>
                </a:rPr>
                <a:t>x</a:t>
              </a:r>
              <a:r>
                <a:rPr lang="en-US" b="0" smtClean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kF</a:t>
              </a:r>
              <a:r>
                <a:rPr lang="en-US" b="0" baseline="-25000" smtClean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2</a:t>
              </a:r>
              <a:r>
                <a:rPr lang="en-US" b="0" smtClean="0">
                  <a:solidFill>
                    <a:srgbClr val="000000"/>
                  </a:solidFill>
                  <a:latin typeface="Times New Roman" pitchFamily="18" charset="0"/>
                </a:rPr>
                <a:t> </a:t>
              </a:r>
              <a:r>
                <a:rPr lang="en-US" b="0" smtClean="0">
                  <a:solidFill>
                    <a:srgbClr val="0000FF"/>
                  </a:solidFill>
                  <a:latin typeface="Monotype Corsiva" pitchFamily="66" charset="0"/>
                </a:rPr>
                <a:t>E</a:t>
              </a:r>
              <a:r>
                <a:rPr lang="en-US" b="0" smtClean="0">
                  <a:solidFill>
                    <a:srgbClr val="000000"/>
                  </a:solidFill>
                  <a:latin typeface="Monotype Corsiva" pitchFamily="66" charset="0"/>
                </a:rPr>
                <a:t>+…</a:t>
              </a:r>
              <a:r>
                <a:rPr lang="en-US" b="0" smtClean="0">
                  <a:solidFill>
                    <a:srgbClr val="000000"/>
                  </a:solidFill>
                  <a:latin typeface="Times New Roman" pitchFamily="18" charset="0"/>
                </a:rPr>
                <a:t>}</a:t>
              </a:r>
              <a:endParaRPr lang="en-US" b="0" smtClean="0">
                <a:solidFill>
                  <a:srgbClr val="000000"/>
                </a:solidFill>
                <a:latin typeface="Symbol" pitchFamily="18" charset="2"/>
              </a:endParaRPr>
            </a:p>
          </p:txBody>
        </p:sp>
        <p:sp>
          <p:nvSpPr>
            <p:cNvPr id="5159" name="Rectangle 9"/>
            <p:cNvSpPr>
              <a:spLocks noChangeArrowheads="1"/>
            </p:cNvSpPr>
            <p:nvPr/>
          </p:nvSpPr>
          <p:spPr bwMode="auto">
            <a:xfrm>
              <a:off x="1438" y="1708"/>
              <a:ext cx="116" cy="26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800" smtClean="0">
                  <a:solidFill>
                    <a:srgbClr val="0000FF"/>
                  </a:solidFill>
                  <a:latin typeface="Times New Roman" pitchFamily="18" charset="0"/>
                </a:rPr>
                <a:t>~</a:t>
              </a:r>
              <a:endParaRPr lang="en-US" sz="2400" smtClean="0">
                <a:solidFill>
                  <a:srgbClr val="0000FF"/>
                </a:solidFill>
                <a:latin typeface="Tahoma" pitchFamily="34" charset="0"/>
              </a:endParaRPr>
            </a:p>
          </p:txBody>
        </p:sp>
        <p:sp>
          <p:nvSpPr>
            <p:cNvPr id="5160" name="Text Box 17"/>
            <p:cNvSpPr txBox="1">
              <a:spLocks noChangeArrowheads="1"/>
            </p:cNvSpPr>
            <p:nvPr/>
          </p:nvSpPr>
          <p:spPr bwMode="auto">
            <a:xfrm>
              <a:off x="4689" y="1629"/>
              <a:ext cx="1079" cy="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2400" b="0" i="1" smtClean="0">
                  <a:solidFill>
                    <a:srgbClr val="0000FF"/>
                  </a:solidFill>
                  <a:latin typeface="Times New Roman" pitchFamily="18" charset="0"/>
                </a:rPr>
                <a:t>Im</a:t>
              </a:r>
              <a:r>
                <a:rPr lang="en-US" sz="2400" b="0" smtClean="0">
                  <a:solidFill>
                    <a:srgbClr val="0000FF"/>
                  </a:solidFill>
                  <a:latin typeface="Times New Roman" pitchFamily="18" charset="0"/>
                </a:rPr>
                <a:t>{</a:t>
              </a:r>
              <a:r>
                <a:rPr lang="en-US" sz="2800" smtClean="0">
                  <a:solidFill>
                    <a:srgbClr val="0000FF"/>
                  </a:solidFill>
                  <a:latin typeface="Monotype Corsiva" pitchFamily="66" charset="0"/>
                </a:rPr>
                <a:t>H</a:t>
              </a:r>
              <a:r>
                <a:rPr lang="en-US" sz="2800" baseline="-25000" smtClean="0">
                  <a:solidFill>
                    <a:srgbClr val="0000FF"/>
                  </a:solidFill>
                  <a:latin typeface="Times New Roman" pitchFamily="18" charset="0"/>
                </a:rPr>
                <a:t>p</a:t>
              </a:r>
              <a:r>
                <a:rPr lang="en-US" sz="2400" b="0" smtClean="0">
                  <a:solidFill>
                    <a:srgbClr val="0000FF"/>
                  </a:solidFill>
                  <a:latin typeface="Times New Roman" pitchFamily="18" charset="0"/>
                </a:rPr>
                <a:t>, </a:t>
              </a:r>
              <a:r>
                <a:rPr lang="en-US" sz="2800" smtClean="0">
                  <a:solidFill>
                    <a:srgbClr val="0000FF"/>
                  </a:solidFill>
                  <a:latin typeface="Monotype Corsiva" pitchFamily="66" charset="0"/>
                </a:rPr>
                <a:t>H</a:t>
              </a:r>
              <a:r>
                <a:rPr lang="en-US" sz="2800" baseline="-25000" smtClean="0">
                  <a:solidFill>
                    <a:srgbClr val="0000FF"/>
                  </a:solidFill>
                  <a:latin typeface="Times New Roman" pitchFamily="18" charset="0"/>
                </a:rPr>
                <a:t>p</a:t>
              </a:r>
              <a:r>
                <a:rPr lang="en-US" sz="2400" b="0" smtClean="0">
                  <a:solidFill>
                    <a:srgbClr val="0000FF"/>
                  </a:solidFill>
                  <a:latin typeface="Times New Roman" pitchFamily="18" charset="0"/>
                </a:rPr>
                <a:t>}</a:t>
              </a:r>
            </a:p>
          </p:txBody>
        </p:sp>
        <p:sp>
          <p:nvSpPr>
            <p:cNvPr id="5161" name="Rectangle 18"/>
            <p:cNvSpPr>
              <a:spLocks noChangeArrowheads="1"/>
            </p:cNvSpPr>
            <p:nvPr/>
          </p:nvSpPr>
          <p:spPr bwMode="auto">
            <a:xfrm>
              <a:off x="5407" y="1528"/>
              <a:ext cx="116" cy="26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800" smtClean="0">
                  <a:solidFill>
                    <a:srgbClr val="0000FF"/>
                  </a:solidFill>
                  <a:latin typeface="Times New Roman" pitchFamily="18" charset="0"/>
                </a:rPr>
                <a:t>~</a:t>
              </a:r>
              <a:endParaRPr lang="en-US" sz="2400" smtClean="0">
                <a:solidFill>
                  <a:srgbClr val="0000FF"/>
                </a:solidFill>
                <a:latin typeface="Tahoma" pitchFamily="34" charset="0"/>
              </a:endParaRPr>
            </a:p>
          </p:txBody>
        </p:sp>
        <p:sp>
          <p:nvSpPr>
            <p:cNvPr id="5162" name="AutoShape 52"/>
            <p:cNvSpPr>
              <a:spLocks noChangeArrowheads="1"/>
            </p:cNvSpPr>
            <p:nvPr/>
          </p:nvSpPr>
          <p:spPr bwMode="auto">
            <a:xfrm>
              <a:off x="3943" y="1820"/>
              <a:ext cx="681" cy="227"/>
            </a:xfrm>
            <a:prstGeom prst="rightArrow">
              <a:avLst>
                <a:gd name="adj1" fmla="val 50000"/>
                <a:gd name="adj2" fmla="val 75000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fr-FR" smtClean="0">
                <a:solidFill>
                  <a:srgbClr val="000000"/>
                </a:solidFill>
              </a:endParaRPr>
            </a:p>
          </p:txBody>
        </p:sp>
      </p:grpSp>
      <p:grpSp>
        <p:nvGrpSpPr>
          <p:cNvPr id="8" name="Group 82"/>
          <p:cNvGrpSpPr>
            <a:grpSpLocks/>
          </p:cNvGrpSpPr>
          <p:nvPr/>
        </p:nvGrpSpPr>
        <p:grpSpPr bwMode="auto">
          <a:xfrm>
            <a:off x="366713" y="2824163"/>
            <a:ext cx="7883525" cy="854075"/>
            <a:chOff x="246" y="871"/>
            <a:chExt cx="4966" cy="538"/>
          </a:xfrm>
        </p:grpSpPr>
        <p:sp>
          <p:nvSpPr>
            <p:cNvPr id="5151" name="Text Box 3"/>
            <p:cNvSpPr txBox="1">
              <a:spLocks noChangeArrowheads="1"/>
            </p:cNvSpPr>
            <p:nvPr/>
          </p:nvSpPr>
          <p:spPr bwMode="auto">
            <a:xfrm>
              <a:off x="246" y="1176"/>
              <a:ext cx="2548" cy="233"/>
            </a:xfrm>
            <a:prstGeom prst="rect">
              <a:avLst/>
            </a:prstGeom>
            <a:solidFill>
              <a:srgbClr val="FFFF00"/>
            </a:solidFill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mtClean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s</a:t>
              </a:r>
              <a:r>
                <a:rPr lang="en-US" baseline="30000" smtClean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I</a:t>
              </a:r>
              <a:r>
                <a:rPr lang="en-US" baseline="-25000" smtClean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1,unp</a:t>
              </a:r>
              <a:r>
                <a:rPr lang="en-US" smtClean="0">
                  <a:solidFill>
                    <a:srgbClr val="000000"/>
                  </a:solidFill>
                  <a:latin typeface="Times New Roman" pitchFamily="18" charset="0"/>
                </a:rPr>
                <a:t> </a:t>
              </a:r>
              <a:r>
                <a:rPr lang="en-US" b="0" smtClean="0">
                  <a:solidFill>
                    <a:srgbClr val="000000"/>
                  </a:solidFill>
                  <a:latin typeface="Times New Roman" pitchFamily="18" charset="0"/>
                </a:rPr>
                <a:t>~ </a:t>
              </a:r>
              <a:r>
                <a:rPr lang="en-US" b="0" smtClean="0">
                  <a:solidFill>
                    <a:srgbClr val="FF3300"/>
                  </a:solidFill>
                  <a:latin typeface="Times New Roman" pitchFamily="18" charset="0"/>
                </a:rPr>
                <a:t>sin</a:t>
              </a:r>
              <a:r>
                <a:rPr lang="en-US" b="0" smtClean="0">
                  <a:solidFill>
                    <a:srgbClr val="FF3300"/>
                  </a:solidFill>
                  <a:latin typeface="Symbol" pitchFamily="18" charset="2"/>
                </a:rPr>
                <a:t>f</a:t>
              </a:r>
              <a:r>
                <a:rPr lang="en-US" smtClean="0">
                  <a:solidFill>
                    <a:srgbClr val="FF3300"/>
                  </a:solidFill>
                  <a:latin typeface="Times New Roman" pitchFamily="18" charset="0"/>
                </a:rPr>
                <a:t> </a:t>
              </a:r>
              <a:r>
                <a:rPr lang="en-US" smtClean="0">
                  <a:solidFill>
                    <a:srgbClr val="000000"/>
                  </a:solidFill>
                  <a:latin typeface="Times New Roman" pitchFamily="18" charset="0"/>
                </a:rPr>
                <a:t>Im</a:t>
              </a:r>
              <a:r>
                <a:rPr lang="en-US" b="0" smtClean="0">
                  <a:solidFill>
                    <a:srgbClr val="000000"/>
                  </a:solidFill>
                  <a:latin typeface="Times New Roman" pitchFamily="18" charset="0"/>
                </a:rPr>
                <a:t>{F</a:t>
              </a:r>
              <a:r>
                <a:rPr lang="en-US" b="0" baseline="-25000" smtClean="0">
                  <a:solidFill>
                    <a:srgbClr val="000000"/>
                  </a:solidFill>
                  <a:latin typeface="Times New Roman" pitchFamily="18" charset="0"/>
                </a:rPr>
                <a:t>1</a:t>
              </a:r>
              <a:r>
                <a:rPr lang="en-US" b="0" smtClean="0">
                  <a:solidFill>
                    <a:srgbClr val="0000FF"/>
                  </a:solidFill>
                  <a:latin typeface="Monotype Corsiva" pitchFamily="66" charset="0"/>
                </a:rPr>
                <a:t>H</a:t>
              </a:r>
              <a:r>
                <a:rPr lang="en-US" b="0" smtClean="0">
                  <a:solidFill>
                    <a:srgbClr val="009999"/>
                  </a:solidFill>
                  <a:latin typeface="Times New Roman" pitchFamily="18" charset="0"/>
                </a:rPr>
                <a:t> </a:t>
              </a:r>
              <a:r>
                <a:rPr lang="en-US" b="0" smtClean="0">
                  <a:solidFill>
                    <a:srgbClr val="000000"/>
                  </a:solidFill>
                  <a:latin typeface="Times New Roman" pitchFamily="18" charset="0"/>
                </a:rPr>
                <a:t>+ </a:t>
              </a:r>
              <a:r>
                <a:rPr lang="en-US" b="0" smtClean="0">
                  <a:solidFill>
                    <a:srgbClr val="000000"/>
                  </a:solidFill>
                  <a:latin typeface="Symbol" pitchFamily="18" charset="2"/>
                </a:rPr>
                <a:t>x</a:t>
              </a:r>
              <a:r>
                <a:rPr lang="en-US" b="0" smtClean="0">
                  <a:solidFill>
                    <a:srgbClr val="000000"/>
                  </a:solidFill>
                  <a:latin typeface="Times New Roman" pitchFamily="18" charset="0"/>
                </a:rPr>
                <a:t>(F</a:t>
              </a:r>
              <a:r>
                <a:rPr lang="en-US" b="0" baseline="-25000" smtClean="0">
                  <a:solidFill>
                    <a:srgbClr val="000000"/>
                  </a:solidFill>
                  <a:latin typeface="Times New Roman" pitchFamily="18" charset="0"/>
                </a:rPr>
                <a:t>1</a:t>
              </a:r>
              <a:r>
                <a:rPr lang="en-US" b="0" smtClean="0">
                  <a:solidFill>
                    <a:srgbClr val="000000"/>
                  </a:solidFill>
                  <a:latin typeface="Times New Roman" pitchFamily="18" charset="0"/>
                </a:rPr>
                <a:t>+F</a:t>
              </a:r>
              <a:r>
                <a:rPr lang="en-US" b="0" baseline="-25000" smtClean="0">
                  <a:solidFill>
                    <a:srgbClr val="000000"/>
                  </a:solidFill>
                  <a:latin typeface="Times New Roman" pitchFamily="18" charset="0"/>
                </a:rPr>
                <a:t>2</a:t>
              </a:r>
              <a:r>
                <a:rPr lang="en-US" b="0" smtClean="0">
                  <a:solidFill>
                    <a:srgbClr val="000000"/>
                  </a:solidFill>
                  <a:latin typeface="Times New Roman" pitchFamily="18" charset="0"/>
                </a:rPr>
                <a:t>)</a:t>
              </a:r>
              <a:r>
                <a:rPr lang="en-US" b="0" smtClean="0">
                  <a:solidFill>
                    <a:srgbClr val="0000FF"/>
                  </a:solidFill>
                  <a:latin typeface="Monotype Corsiva" pitchFamily="66" charset="0"/>
                </a:rPr>
                <a:t>H</a:t>
              </a:r>
              <a:r>
                <a:rPr lang="en-US" b="0" smtClean="0">
                  <a:solidFill>
                    <a:srgbClr val="0000FF"/>
                  </a:solidFill>
                  <a:latin typeface="Times New Roman" pitchFamily="18" charset="0"/>
                </a:rPr>
                <a:t> </a:t>
              </a:r>
              <a:r>
                <a:rPr lang="en-US" b="0" smtClean="0">
                  <a:solidFill>
                    <a:srgbClr val="000000"/>
                  </a:solidFill>
                  <a:latin typeface="Times New Roman" pitchFamily="18" charset="0"/>
                </a:rPr>
                <a:t>-kF</a:t>
              </a:r>
              <a:r>
                <a:rPr lang="en-US" b="0" baseline="-25000" smtClean="0">
                  <a:solidFill>
                    <a:srgbClr val="000000"/>
                  </a:solidFill>
                  <a:latin typeface="Times New Roman" pitchFamily="18" charset="0"/>
                </a:rPr>
                <a:t>2</a:t>
              </a:r>
              <a:r>
                <a:rPr lang="en-US" b="0" smtClean="0">
                  <a:solidFill>
                    <a:srgbClr val="0000FF"/>
                  </a:solidFill>
                  <a:latin typeface="Monotype Corsiva" pitchFamily="66" charset="0"/>
                </a:rPr>
                <a:t>E</a:t>
              </a:r>
              <a:r>
                <a:rPr lang="en-US" b="0" smtClean="0">
                  <a:solidFill>
                    <a:srgbClr val="000000"/>
                  </a:solidFill>
                  <a:latin typeface="Times New Roman" pitchFamily="18" charset="0"/>
                </a:rPr>
                <a:t>}</a:t>
              </a:r>
              <a:endParaRPr lang="en-US" b="0" smtClean="0">
                <a:solidFill>
                  <a:srgbClr val="000000"/>
                </a:solidFill>
                <a:latin typeface="Symbol" pitchFamily="18" charset="2"/>
              </a:endParaRPr>
            </a:p>
          </p:txBody>
        </p:sp>
        <p:sp>
          <p:nvSpPr>
            <p:cNvPr id="5152" name="Rectangle 4"/>
            <p:cNvSpPr>
              <a:spLocks noChangeArrowheads="1"/>
            </p:cNvSpPr>
            <p:nvPr/>
          </p:nvSpPr>
          <p:spPr bwMode="auto">
            <a:xfrm>
              <a:off x="2181" y="1059"/>
              <a:ext cx="116" cy="26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800" smtClean="0">
                  <a:solidFill>
                    <a:srgbClr val="0000FF"/>
                  </a:solidFill>
                  <a:latin typeface="Times New Roman" pitchFamily="18" charset="0"/>
                </a:rPr>
                <a:t>~</a:t>
              </a:r>
              <a:endParaRPr lang="en-US" sz="2400" smtClean="0">
                <a:solidFill>
                  <a:srgbClr val="0000FF"/>
                </a:solidFill>
                <a:latin typeface="Tahoma" pitchFamily="34" charset="0"/>
              </a:endParaRPr>
            </a:p>
          </p:txBody>
        </p:sp>
        <p:sp>
          <p:nvSpPr>
            <p:cNvPr id="5153" name="Text Box 5"/>
            <p:cNvSpPr txBox="1">
              <a:spLocks noChangeArrowheads="1"/>
            </p:cNvSpPr>
            <p:nvPr/>
          </p:nvSpPr>
          <p:spPr bwMode="auto">
            <a:xfrm>
              <a:off x="259" y="937"/>
              <a:ext cx="2206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b="0" smtClean="0">
                  <a:solidFill>
                    <a:srgbClr val="000000"/>
                  </a:solidFill>
                  <a:latin typeface="Times New Roman" pitchFamily="18" charset="0"/>
                </a:rPr>
                <a:t>Polarized </a:t>
              </a:r>
              <a:r>
                <a:rPr lang="en-US" smtClean="0">
                  <a:solidFill>
                    <a:srgbClr val="000000"/>
                  </a:solidFill>
                  <a:latin typeface="Times New Roman" pitchFamily="18" charset="0"/>
                </a:rPr>
                <a:t>beam</a:t>
              </a:r>
              <a:r>
                <a:rPr lang="en-US" b="0" smtClean="0">
                  <a:solidFill>
                    <a:srgbClr val="000000"/>
                  </a:solidFill>
                  <a:latin typeface="Times New Roman" pitchFamily="18" charset="0"/>
                </a:rPr>
                <a:t>, unpolarized target:</a:t>
              </a:r>
            </a:p>
          </p:txBody>
        </p:sp>
        <p:sp>
          <p:nvSpPr>
            <p:cNvPr id="5154" name="AutoShape 51"/>
            <p:cNvSpPr>
              <a:spLocks noChangeArrowheads="1"/>
            </p:cNvSpPr>
            <p:nvPr/>
          </p:nvSpPr>
          <p:spPr bwMode="auto">
            <a:xfrm>
              <a:off x="3131" y="1201"/>
              <a:ext cx="681" cy="198"/>
            </a:xfrm>
            <a:prstGeom prst="rightArrow">
              <a:avLst>
                <a:gd name="adj1" fmla="val 50000"/>
                <a:gd name="adj2" fmla="val 85985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fr-FR" smtClean="0">
                <a:solidFill>
                  <a:srgbClr val="00FF00"/>
                </a:solidFill>
              </a:endParaRPr>
            </a:p>
          </p:txBody>
        </p:sp>
        <p:sp>
          <p:nvSpPr>
            <p:cNvPr id="5155" name="Text Box 70"/>
            <p:cNvSpPr txBox="1">
              <a:spLocks noChangeArrowheads="1"/>
            </p:cNvSpPr>
            <p:nvPr/>
          </p:nvSpPr>
          <p:spPr bwMode="auto">
            <a:xfrm>
              <a:off x="3294" y="955"/>
              <a:ext cx="1918" cy="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2800" dirty="0" smtClean="0">
                  <a:solidFill>
                    <a:srgbClr val="0000FF"/>
                  </a:solidFill>
                  <a:latin typeface="Times New Roman" pitchFamily="18" charset="0"/>
                </a:rPr>
                <a:t>          </a:t>
              </a:r>
              <a:r>
                <a:rPr lang="en-US" sz="2400" b="0" i="1" dirty="0" err="1" smtClean="0">
                  <a:solidFill>
                    <a:srgbClr val="0000FF"/>
                  </a:solidFill>
                  <a:latin typeface="Times New Roman" pitchFamily="18" charset="0"/>
                </a:rPr>
                <a:t>Im</a:t>
              </a:r>
              <a:r>
                <a:rPr lang="en-US" sz="2400" b="0" dirty="0" smtClean="0">
                  <a:solidFill>
                    <a:srgbClr val="0000FF"/>
                  </a:solidFill>
                  <a:latin typeface="Times New Roman" pitchFamily="18" charset="0"/>
                </a:rPr>
                <a:t>{</a:t>
              </a:r>
              <a:r>
                <a:rPr lang="en-US" sz="2800" dirty="0" smtClean="0">
                  <a:solidFill>
                    <a:srgbClr val="0000FF"/>
                  </a:solidFill>
                  <a:latin typeface="Monotype Corsiva" pitchFamily="66" charset="0"/>
                </a:rPr>
                <a:t>H</a:t>
              </a:r>
              <a:r>
                <a:rPr lang="en-US" sz="2800" baseline="-25000" dirty="0" smtClean="0">
                  <a:solidFill>
                    <a:srgbClr val="0000FF"/>
                  </a:solidFill>
                  <a:latin typeface="Times New Roman" pitchFamily="18" charset="0"/>
                  <a:cs typeface="Times New Roman" pitchFamily="18" charset="0"/>
                </a:rPr>
                <a:t>p</a:t>
              </a:r>
              <a:r>
                <a:rPr lang="en-US" sz="2400" b="0" dirty="0" smtClean="0">
                  <a:solidFill>
                    <a:srgbClr val="0000FF"/>
                  </a:solidFill>
                  <a:latin typeface="Times New Roman" pitchFamily="18" charset="0"/>
                </a:rPr>
                <a:t>, </a:t>
              </a:r>
              <a:r>
                <a:rPr lang="en-US" sz="2400" b="0" dirty="0" smtClean="0">
                  <a:solidFill>
                    <a:srgbClr val="0000FF"/>
                  </a:solidFill>
                  <a:latin typeface="Monotype Corsiva" pitchFamily="66" charset="0"/>
                </a:rPr>
                <a:t>H</a:t>
              </a:r>
              <a:r>
                <a:rPr lang="en-US" sz="2400" b="0" baseline="-25000" dirty="0" smtClean="0">
                  <a:solidFill>
                    <a:srgbClr val="0000FF"/>
                  </a:solidFill>
                  <a:latin typeface="Times New Roman" pitchFamily="18" charset="0"/>
                </a:rPr>
                <a:t>p</a:t>
              </a:r>
              <a:r>
                <a:rPr lang="en-US" sz="2400" b="0" dirty="0" smtClean="0">
                  <a:solidFill>
                    <a:srgbClr val="0000FF"/>
                  </a:solidFill>
                  <a:latin typeface="Times New Roman" pitchFamily="18" charset="0"/>
                </a:rPr>
                <a:t>, </a:t>
              </a:r>
              <a:r>
                <a:rPr lang="en-US" sz="2400" b="0" dirty="0" err="1" smtClean="0">
                  <a:solidFill>
                    <a:srgbClr val="0000FF"/>
                  </a:solidFill>
                  <a:latin typeface="Monotype Corsiva" pitchFamily="66" charset="0"/>
                </a:rPr>
                <a:t>E</a:t>
              </a:r>
              <a:r>
                <a:rPr lang="en-US" sz="2400" b="0" baseline="-25000" dirty="0" err="1" smtClean="0">
                  <a:solidFill>
                    <a:srgbClr val="0000FF"/>
                  </a:solidFill>
                  <a:latin typeface="Times New Roman" pitchFamily="18" charset="0"/>
                </a:rPr>
                <a:t>p</a:t>
              </a:r>
              <a:r>
                <a:rPr lang="en-US" sz="2400" b="0" dirty="0" smtClean="0">
                  <a:solidFill>
                    <a:srgbClr val="0000FF"/>
                  </a:solidFill>
                  <a:latin typeface="Times New Roman" pitchFamily="18" charset="0"/>
                </a:rPr>
                <a:t>}</a:t>
              </a:r>
            </a:p>
          </p:txBody>
        </p:sp>
        <p:sp>
          <p:nvSpPr>
            <p:cNvPr id="5156" name="Rectangle 71"/>
            <p:cNvSpPr>
              <a:spLocks noChangeArrowheads="1"/>
            </p:cNvSpPr>
            <p:nvPr/>
          </p:nvSpPr>
          <p:spPr bwMode="auto">
            <a:xfrm>
              <a:off x="4589" y="871"/>
              <a:ext cx="116" cy="26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800" smtClean="0">
                  <a:solidFill>
                    <a:srgbClr val="0000FF"/>
                  </a:solidFill>
                  <a:latin typeface="Times New Roman" pitchFamily="18" charset="0"/>
                </a:rPr>
                <a:t>~</a:t>
              </a:r>
              <a:endParaRPr lang="en-US" sz="2400" smtClean="0">
                <a:solidFill>
                  <a:srgbClr val="0000FF"/>
                </a:solidFill>
                <a:latin typeface="Tahoma" pitchFamily="34" charset="0"/>
              </a:endParaRPr>
            </a:p>
          </p:txBody>
        </p:sp>
      </p:grpSp>
      <p:sp>
        <p:nvSpPr>
          <p:cNvPr id="5129" name="ZoneTexte 60"/>
          <p:cNvSpPr txBox="1">
            <a:spLocks noChangeArrowheads="1"/>
          </p:cNvSpPr>
          <p:nvPr/>
        </p:nvSpPr>
        <p:spPr bwMode="auto">
          <a:xfrm>
            <a:off x="1052513" y="0"/>
            <a:ext cx="7170553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2800" dirty="0" err="1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Sensitivity</a:t>
            </a:r>
            <a:r>
              <a:rPr lang="fr-FR" sz="280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to </a:t>
            </a:r>
            <a:r>
              <a:rPr lang="fr-FR" sz="2800" dirty="0" err="1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CFFs</a:t>
            </a:r>
            <a:r>
              <a:rPr lang="fr-FR" sz="280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of </a:t>
            </a:r>
            <a:r>
              <a:rPr lang="fr-FR" sz="2800" dirty="0" err="1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DVCS</a:t>
            </a:r>
            <a:r>
              <a:rPr lang="fr-FR" sz="280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spin observables</a:t>
            </a:r>
          </a:p>
        </p:txBody>
      </p:sp>
      <p:grpSp>
        <p:nvGrpSpPr>
          <p:cNvPr id="9" name="Group 83"/>
          <p:cNvGrpSpPr>
            <a:grpSpLocks/>
          </p:cNvGrpSpPr>
          <p:nvPr/>
        </p:nvGrpSpPr>
        <p:grpSpPr bwMode="auto">
          <a:xfrm>
            <a:off x="400050" y="4799013"/>
            <a:ext cx="8385175" cy="869950"/>
            <a:chOff x="320" y="1513"/>
            <a:chExt cx="5282" cy="548"/>
          </a:xfrm>
        </p:grpSpPr>
        <p:sp>
          <p:nvSpPr>
            <p:cNvPr id="5145" name="Text Box 6"/>
            <p:cNvSpPr txBox="1">
              <a:spLocks noChangeArrowheads="1"/>
            </p:cNvSpPr>
            <p:nvPr/>
          </p:nvSpPr>
          <p:spPr bwMode="auto">
            <a:xfrm>
              <a:off x="331" y="1613"/>
              <a:ext cx="2271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b="0" smtClean="0">
                  <a:solidFill>
                    <a:srgbClr val="000000"/>
                  </a:solidFill>
                  <a:latin typeface="Times New Roman" pitchFamily="18" charset="0"/>
                </a:rPr>
                <a:t>Polarized </a:t>
              </a:r>
              <a:r>
                <a:rPr lang="en-US" smtClean="0">
                  <a:solidFill>
                    <a:srgbClr val="000000"/>
                  </a:solidFill>
                  <a:latin typeface="Times New Roman" pitchFamily="18" charset="0"/>
                </a:rPr>
                <a:t>beam</a:t>
              </a:r>
              <a:r>
                <a:rPr lang="en-US" b="0" smtClean="0">
                  <a:solidFill>
                    <a:srgbClr val="000000"/>
                  </a:solidFill>
                  <a:latin typeface="Times New Roman" pitchFamily="18" charset="0"/>
                </a:rPr>
                <a:t>, </a:t>
              </a:r>
              <a:r>
                <a:rPr lang="en-US" smtClean="0">
                  <a:solidFill>
                    <a:srgbClr val="000000"/>
                  </a:solidFill>
                  <a:latin typeface="Times New Roman" pitchFamily="18" charset="0"/>
                </a:rPr>
                <a:t>longitudinal</a:t>
              </a:r>
              <a:r>
                <a:rPr lang="en-US" b="0" smtClean="0">
                  <a:solidFill>
                    <a:srgbClr val="000000"/>
                  </a:solidFill>
                  <a:latin typeface="Times New Roman" pitchFamily="18" charset="0"/>
                </a:rPr>
                <a:t> target:</a:t>
              </a:r>
            </a:p>
          </p:txBody>
        </p:sp>
        <p:sp>
          <p:nvSpPr>
            <p:cNvPr id="5146" name="Text Box 8"/>
            <p:cNvSpPr txBox="1">
              <a:spLocks noChangeArrowheads="1"/>
            </p:cNvSpPr>
            <p:nvPr/>
          </p:nvSpPr>
          <p:spPr bwMode="auto">
            <a:xfrm>
              <a:off x="320" y="1828"/>
              <a:ext cx="3350" cy="233"/>
            </a:xfrm>
            <a:prstGeom prst="rect">
              <a:avLst/>
            </a:prstGeom>
            <a:solidFill>
              <a:srgbClr val="FFFF00"/>
            </a:soli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mtClean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c</a:t>
              </a:r>
              <a:r>
                <a:rPr lang="en-US" baseline="30000" smtClean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I</a:t>
              </a:r>
              <a:r>
                <a:rPr lang="en-US" baseline="-25000" smtClean="0">
                  <a:solidFill>
                    <a:srgbClr val="000000"/>
                  </a:solidFill>
                  <a:latin typeface="Symbol" pitchFamily="18" charset="2"/>
                </a:rPr>
                <a:t>1</a:t>
              </a:r>
              <a:r>
                <a:rPr lang="en-US" smtClean="0">
                  <a:solidFill>
                    <a:srgbClr val="000000"/>
                  </a:solidFill>
                  <a:latin typeface="Symbol" pitchFamily="18" charset="2"/>
                </a:rPr>
                <a:t>,</a:t>
              </a:r>
              <a:r>
                <a:rPr lang="en-US" baseline="-25000" smtClean="0">
                  <a:solidFill>
                    <a:srgbClr val="000000"/>
                  </a:solidFill>
                  <a:latin typeface="Times New Roman" pitchFamily="18" charset="0"/>
                </a:rPr>
                <a:t>LP</a:t>
              </a:r>
              <a:r>
                <a:rPr lang="en-US" b="0" smtClean="0">
                  <a:solidFill>
                    <a:srgbClr val="000000"/>
                  </a:solidFill>
                  <a:latin typeface="Times New Roman" pitchFamily="18" charset="0"/>
                </a:rPr>
                <a:t> ~ </a:t>
              </a:r>
              <a:r>
                <a:rPr lang="en-US" b="0" smtClean="0">
                  <a:solidFill>
                    <a:srgbClr val="FF0000"/>
                  </a:solidFill>
                  <a:latin typeface="Times New Roman" pitchFamily="18" charset="0"/>
                </a:rPr>
                <a:t>(A+B</a:t>
              </a:r>
              <a:r>
                <a:rPr lang="en-US" b="0" smtClean="0">
                  <a:solidFill>
                    <a:srgbClr val="FF3300"/>
                  </a:solidFill>
                  <a:latin typeface="Times New Roman" pitchFamily="18" charset="0"/>
                </a:rPr>
                <a:t>cos</a:t>
              </a:r>
              <a:r>
                <a:rPr lang="en-US" b="0" smtClean="0">
                  <a:solidFill>
                    <a:srgbClr val="FF3300"/>
                  </a:solidFill>
                  <a:latin typeface="Symbol" pitchFamily="18" charset="2"/>
                </a:rPr>
                <a:t>f)</a:t>
              </a:r>
              <a:r>
                <a:rPr lang="en-US" smtClean="0">
                  <a:solidFill>
                    <a:srgbClr val="000000"/>
                  </a:solidFill>
                  <a:latin typeface="Times New Roman" pitchFamily="18" charset="0"/>
                </a:rPr>
                <a:t>Re</a:t>
              </a:r>
              <a:r>
                <a:rPr lang="en-US" b="0" smtClean="0">
                  <a:solidFill>
                    <a:srgbClr val="000000"/>
                  </a:solidFill>
                  <a:latin typeface="Times New Roman" pitchFamily="18" charset="0"/>
                </a:rPr>
                <a:t>{F</a:t>
              </a:r>
              <a:r>
                <a:rPr lang="en-US" b="0" baseline="-25000" smtClean="0">
                  <a:solidFill>
                    <a:srgbClr val="000000"/>
                  </a:solidFill>
                  <a:latin typeface="Times New Roman" pitchFamily="18" charset="0"/>
                </a:rPr>
                <a:t>1</a:t>
              </a:r>
              <a:r>
                <a:rPr lang="en-US" b="0" smtClean="0">
                  <a:solidFill>
                    <a:srgbClr val="0000FF"/>
                  </a:solidFill>
                  <a:latin typeface="Monotype Corsiva" pitchFamily="66" charset="0"/>
                </a:rPr>
                <a:t>H</a:t>
              </a:r>
              <a:r>
                <a:rPr lang="en-US" b="0" smtClean="0">
                  <a:solidFill>
                    <a:srgbClr val="000000"/>
                  </a:solidFill>
                  <a:latin typeface="Times New Roman" pitchFamily="18" charset="0"/>
                </a:rPr>
                <a:t>+</a:t>
              </a:r>
              <a:r>
                <a:rPr lang="en-US" b="0" smtClean="0">
                  <a:solidFill>
                    <a:srgbClr val="000000"/>
                  </a:solidFill>
                  <a:latin typeface="Symbol" pitchFamily="18" charset="2"/>
                </a:rPr>
                <a:t>x</a:t>
              </a:r>
              <a:r>
                <a:rPr lang="en-US" b="0" smtClean="0">
                  <a:solidFill>
                    <a:srgbClr val="000000"/>
                  </a:solidFill>
                  <a:latin typeface="Times New Roman" pitchFamily="18" charset="0"/>
                </a:rPr>
                <a:t>(F</a:t>
              </a:r>
              <a:r>
                <a:rPr lang="en-US" b="0" baseline="-25000" smtClean="0">
                  <a:solidFill>
                    <a:srgbClr val="000000"/>
                  </a:solidFill>
                  <a:latin typeface="Times New Roman" pitchFamily="18" charset="0"/>
                </a:rPr>
                <a:t>1</a:t>
              </a:r>
              <a:r>
                <a:rPr lang="en-US" b="0" smtClean="0">
                  <a:solidFill>
                    <a:srgbClr val="000000"/>
                  </a:solidFill>
                  <a:latin typeface="Times New Roman" pitchFamily="18" charset="0"/>
                </a:rPr>
                <a:t>+F</a:t>
              </a:r>
              <a:r>
                <a:rPr lang="en-US" b="0" baseline="-25000" smtClean="0">
                  <a:solidFill>
                    <a:srgbClr val="000000"/>
                  </a:solidFill>
                  <a:latin typeface="Times New Roman" pitchFamily="18" charset="0"/>
                </a:rPr>
                <a:t>2</a:t>
              </a:r>
              <a:r>
                <a:rPr lang="en-US" b="0" smtClean="0">
                  <a:solidFill>
                    <a:srgbClr val="000000"/>
                  </a:solidFill>
                  <a:latin typeface="Times New Roman" pitchFamily="18" charset="0"/>
                </a:rPr>
                <a:t>)(</a:t>
              </a:r>
              <a:r>
                <a:rPr lang="en-US" b="0" smtClean="0">
                  <a:solidFill>
                    <a:srgbClr val="0000FF"/>
                  </a:solidFill>
                  <a:latin typeface="Monotype Corsiva" pitchFamily="66" charset="0"/>
                </a:rPr>
                <a:t>H</a:t>
              </a:r>
              <a:r>
                <a:rPr lang="en-US" b="0" smtClean="0">
                  <a:solidFill>
                    <a:srgbClr val="FF3300"/>
                  </a:solidFill>
                  <a:latin typeface="Times New Roman" pitchFamily="18" charset="0"/>
                </a:rPr>
                <a:t> </a:t>
              </a:r>
              <a:r>
                <a:rPr lang="en-US" b="0" smtClean="0">
                  <a:solidFill>
                    <a:srgbClr val="000000"/>
                  </a:solidFill>
                  <a:latin typeface="Times New Roman" pitchFamily="18" charset="0"/>
                </a:rPr>
                <a:t>+ x</a:t>
              </a:r>
              <a:r>
                <a:rPr lang="en-US" b="0" baseline="-25000" smtClean="0">
                  <a:solidFill>
                    <a:srgbClr val="000000"/>
                  </a:solidFill>
                  <a:latin typeface="Times New Roman" pitchFamily="18" charset="0"/>
                </a:rPr>
                <a:t>B</a:t>
              </a:r>
              <a:r>
                <a:rPr lang="en-US" b="0" smtClean="0">
                  <a:solidFill>
                    <a:srgbClr val="000000"/>
                  </a:solidFill>
                  <a:latin typeface="Times New Roman" pitchFamily="18" charset="0"/>
                </a:rPr>
                <a:t>/2</a:t>
              </a:r>
              <a:r>
                <a:rPr lang="en-US" b="0" smtClean="0">
                  <a:solidFill>
                    <a:srgbClr val="0000FF"/>
                  </a:solidFill>
                  <a:latin typeface="Monotype Corsiva" pitchFamily="66" charset="0"/>
                </a:rPr>
                <a:t>E</a:t>
              </a:r>
              <a:r>
                <a:rPr lang="en-US" b="0" smtClean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)…</a:t>
              </a:r>
              <a:r>
                <a:rPr lang="en-US" b="0" smtClean="0">
                  <a:solidFill>
                    <a:srgbClr val="000000"/>
                  </a:solidFill>
                  <a:latin typeface="Times New Roman" pitchFamily="18" charset="0"/>
                </a:rPr>
                <a:t>}</a:t>
              </a:r>
              <a:endParaRPr lang="en-US" b="0" smtClean="0">
                <a:solidFill>
                  <a:srgbClr val="000000"/>
                </a:solidFill>
                <a:latin typeface="Symbol" pitchFamily="18" charset="2"/>
              </a:endParaRPr>
            </a:p>
          </p:txBody>
        </p:sp>
        <p:sp>
          <p:nvSpPr>
            <p:cNvPr id="5147" name="Rectangle 9"/>
            <p:cNvSpPr>
              <a:spLocks noChangeArrowheads="1"/>
            </p:cNvSpPr>
            <p:nvPr/>
          </p:nvSpPr>
          <p:spPr bwMode="auto">
            <a:xfrm>
              <a:off x="1890" y="1699"/>
              <a:ext cx="116" cy="26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800" smtClean="0">
                  <a:solidFill>
                    <a:srgbClr val="0000FF"/>
                  </a:solidFill>
                  <a:latin typeface="Times New Roman" pitchFamily="18" charset="0"/>
                </a:rPr>
                <a:t>~</a:t>
              </a:r>
              <a:endParaRPr lang="en-US" sz="2400" smtClean="0">
                <a:solidFill>
                  <a:srgbClr val="0000FF"/>
                </a:solidFill>
                <a:latin typeface="Tahoma" pitchFamily="34" charset="0"/>
              </a:endParaRPr>
            </a:p>
          </p:txBody>
        </p:sp>
        <p:sp>
          <p:nvSpPr>
            <p:cNvPr id="5148" name="Text Box 17"/>
            <p:cNvSpPr txBox="1">
              <a:spLocks noChangeArrowheads="1"/>
            </p:cNvSpPr>
            <p:nvPr/>
          </p:nvSpPr>
          <p:spPr bwMode="auto">
            <a:xfrm>
              <a:off x="3435" y="1629"/>
              <a:ext cx="2167" cy="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2400" b="0" smtClean="0">
                  <a:solidFill>
                    <a:srgbClr val="0000FF"/>
                  </a:solidFill>
                  <a:latin typeface="Times New Roman" pitchFamily="18" charset="0"/>
                </a:rPr>
                <a:t>                     </a:t>
              </a:r>
              <a:r>
                <a:rPr lang="en-US" sz="2400" b="0" i="1" smtClean="0">
                  <a:solidFill>
                    <a:srgbClr val="0000FF"/>
                  </a:solidFill>
                  <a:latin typeface="Times New Roman" pitchFamily="18" charset="0"/>
                </a:rPr>
                <a:t>Re</a:t>
              </a:r>
              <a:r>
                <a:rPr lang="en-US" sz="2400" b="0" smtClean="0">
                  <a:solidFill>
                    <a:srgbClr val="0000FF"/>
                  </a:solidFill>
                  <a:latin typeface="Times New Roman" pitchFamily="18" charset="0"/>
                </a:rPr>
                <a:t>{</a:t>
              </a:r>
              <a:r>
                <a:rPr lang="en-US" sz="2800" smtClean="0">
                  <a:solidFill>
                    <a:srgbClr val="0000FF"/>
                  </a:solidFill>
                  <a:latin typeface="Monotype Corsiva" pitchFamily="66" charset="0"/>
                </a:rPr>
                <a:t>H</a:t>
              </a:r>
              <a:r>
                <a:rPr lang="en-US" sz="2800" baseline="-25000" smtClean="0">
                  <a:solidFill>
                    <a:srgbClr val="0000FF"/>
                  </a:solidFill>
                  <a:latin typeface="Times New Roman" pitchFamily="18" charset="0"/>
                </a:rPr>
                <a:t>p</a:t>
              </a:r>
              <a:r>
                <a:rPr lang="en-US" sz="2400" b="0" smtClean="0">
                  <a:solidFill>
                    <a:srgbClr val="0000FF"/>
                  </a:solidFill>
                  <a:latin typeface="Times New Roman" pitchFamily="18" charset="0"/>
                </a:rPr>
                <a:t>, </a:t>
              </a:r>
              <a:r>
                <a:rPr lang="en-US" sz="2800" smtClean="0">
                  <a:solidFill>
                    <a:srgbClr val="0000FF"/>
                  </a:solidFill>
                  <a:latin typeface="Monotype Corsiva" pitchFamily="66" charset="0"/>
                </a:rPr>
                <a:t>H</a:t>
              </a:r>
              <a:r>
                <a:rPr lang="en-US" sz="2800" baseline="-25000" smtClean="0">
                  <a:solidFill>
                    <a:srgbClr val="0000FF"/>
                  </a:solidFill>
                  <a:latin typeface="Times New Roman" pitchFamily="18" charset="0"/>
                </a:rPr>
                <a:t>p</a:t>
              </a:r>
              <a:r>
                <a:rPr lang="en-US" sz="2400" b="0" smtClean="0">
                  <a:solidFill>
                    <a:srgbClr val="0000FF"/>
                  </a:solidFill>
                  <a:latin typeface="Times New Roman" pitchFamily="18" charset="0"/>
                </a:rPr>
                <a:t>}</a:t>
              </a:r>
            </a:p>
          </p:txBody>
        </p:sp>
        <p:sp>
          <p:nvSpPr>
            <p:cNvPr id="5149" name="Rectangle 18"/>
            <p:cNvSpPr>
              <a:spLocks noChangeArrowheads="1"/>
            </p:cNvSpPr>
            <p:nvPr/>
          </p:nvSpPr>
          <p:spPr bwMode="auto">
            <a:xfrm>
              <a:off x="5214" y="1513"/>
              <a:ext cx="116" cy="26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800" smtClean="0">
                  <a:solidFill>
                    <a:srgbClr val="0000FF"/>
                  </a:solidFill>
                  <a:latin typeface="Times New Roman" pitchFamily="18" charset="0"/>
                </a:rPr>
                <a:t>~</a:t>
              </a:r>
              <a:endParaRPr lang="en-US" sz="2400" smtClean="0">
                <a:solidFill>
                  <a:srgbClr val="0000FF"/>
                </a:solidFill>
                <a:latin typeface="Tahoma" pitchFamily="34" charset="0"/>
              </a:endParaRPr>
            </a:p>
          </p:txBody>
        </p:sp>
        <p:sp>
          <p:nvSpPr>
            <p:cNvPr id="5150" name="AutoShape 52"/>
            <p:cNvSpPr>
              <a:spLocks noChangeArrowheads="1"/>
            </p:cNvSpPr>
            <p:nvPr/>
          </p:nvSpPr>
          <p:spPr bwMode="auto">
            <a:xfrm>
              <a:off x="3795" y="1828"/>
              <a:ext cx="681" cy="227"/>
            </a:xfrm>
            <a:prstGeom prst="rightArrow">
              <a:avLst>
                <a:gd name="adj1" fmla="val 50000"/>
                <a:gd name="adj2" fmla="val 75000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r>
                <a:rPr lang="fr-FR" smtClean="0">
                  <a:solidFill>
                    <a:srgbClr val="000000"/>
                  </a:solidFill>
                </a:rPr>
                <a:t>         </a:t>
              </a:r>
            </a:p>
          </p:txBody>
        </p:sp>
      </p:grpSp>
      <p:sp>
        <p:nvSpPr>
          <p:cNvPr id="5131" name="Text Box 70"/>
          <p:cNvSpPr txBox="1">
            <a:spLocks noChangeArrowheads="1"/>
          </p:cNvSpPr>
          <p:nvPr/>
        </p:nvSpPr>
        <p:spPr bwMode="auto">
          <a:xfrm>
            <a:off x="5226050" y="3427413"/>
            <a:ext cx="299085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2800" dirty="0" smtClean="0">
                <a:solidFill>
                  <a:srgbClr val="0000FF"/>
                </a:solidFill>
                <a:latin typeface="Times New Roman" pitchFamily="18" charset="0"/>
              </a:rPr>
              <a:t>          </a:t>
            </a:r>
            <a:r>
              <a:rPr lang="en-US" sz="2400" b="0" i="1" dirty="0" err="1" smtClean="0">
                <a:solidFill>
                  <a:srgbClr val="FF0000"/>
                </a:solidFill>
                <a:latin typeface="Times New Roman" pitchFamily="18" charset="0"/>
              </a:rPr>
              <a:t>Im</a:t>
            </a:r>
            <a:r>
              <a:rPr lang="en-US" sz="2400" b="0" dirty="0" smtClean="0">
                <a:solidFill>
                  <a:srgbClr val="FF0000"/>
                </a:solidFill>
                <a:latin typeface="Times New Roman" pitchFamily="18" charset="0"/>
              </a:rPr>
              <a:t>{</a:t>
            </a:r>
            <a:r>
              <a:rPr lang="en-US" sz="2400" b="0" dirty="0" err="1" smtClean="0">
                <a:solidFill>
                  <a:srgbClr val="FF0000"/>
                </a:solidFill>
                <a:latin typeface="Monotype Corsiva" pitchFamily="66" charset="0"/>
              </a:rPr>
              <a:t>H</a:t>
            </a:r>
            <a:r>
              <a:rPr lang="en-US" sz="2400" b="0" baseline="-25000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sz="2400" b="0" dirty="0" smtClean="0">
                <a:solidFill>
                  <a:srgbClr val="FF0000"/>
                </a:solidFill>
                <a:latin typeface="Times New Roman" pitchFamily="18" charset="0"/>
              </a:rPr>
              <a:t>, </a:t>
            </a:r>
            <a:r>
              <a:rPr lang="en-US" sz="2400" b="0" dirty="0" err="1" smtClean="0">
                <a:solidFill>
                  <a:srgbClr val="FF0000"/>
                </a:solidFill>
                <a:latin typeface="Monotype Corsiva" pitchFamily="66" charset="0"/>
              </a:rPr>
              <a:t>H</a:t>
            </a:r>
            <a:r>
              <a:rPr lang="en-US" sz="2400" b="0" baseline="-25000" dirty="0" err="1" smtClean="0">
                <a:solidFill>
                  <a:srgbClr val="FF0000"/>
                </a:solidFill>
                <a:latin typeface="Times New Roman" pitchFamily="18" charset="0"/>
              </a:rPr>
              <a:t>n</a:t>
            </a:r>
            <a:r>
              <a:rPr lang="en-US" sz="2400" b="0" dirty="0" smtClean="0">
                <a:solidFill>
                  <a:srgbClr val="FF0000"/>
                </a:solidFill>
                <a:latin typeface="Times New Roman" pitchFamily="18" charset="0"/>
              </a:rPr>
              <a:t>, </a:t>
            </a:r>
            <a:r>
              <a:rPr lang="en-US" sz="2800" dirty="0" smtClean="0">
                <a:solidFill>
                  <a:srgbClr val="FF0000"/>
                </a:solidFill>
                <a:latin typeface="Monotype Corsiva" pitchFamily="66" charset="0"/>
              </a:rPr>
              <a:t>E</a:t>
            </a:r>
            <a:r>
              <a:rPr lang="en-US" sz="2800" baseline="-25000" dirty="0" smtClean="0">
                <a:solidFill>
                  <a:srgbClr val="FF0000"/>
                </a:solidFill>
                <a:latin typeface="Times New Roman" pitchFamily="18" charset="0"/>
              </a:rPr>
              <a:t>n</a:t>
            </a:r>
            <a:r>
              <a:rPr lang="en-US" sz="2400" b="0" dirty="0" smtClean="0">
                <a:solidFill>
                  <a:srgbClr val="FF0000"/>
                </a:solidFill>
                <a:latin typeface="Times New Roman" pitchFamily="18" charset="0"/>
              </a:rPr>
              <a:t>}</a:t>
            </a:r>
          </a:p>
        </p:txBody>
      </p:sp>
      <p:sp>
        <p:nvSpPr>
          <p:cNvPr id="5133" name="ZoneTexte 56"/>
          <p:cNvSpPr txBox="1">
            <a:spLocks noChangeArrowheads="1"/>
          </p:cNvSpPr>
          <p:nvPr/>
        </p:nvSpPr>
        <p:spPr bwMode="auto">
          <a:xfrm>
            <a:off x="5999163" y="2474913"/>
            <a:ext cx="1965325" cy="36988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Proton</a:t>
            </a:r>
            <a:r>
              <a:rPr lang="fr-FR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fr-FR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Neutron</a:t>
            </a:r>
          </a:p>
        </p:txBody>
      </p:sp>
      <p:sp>
        <p:nvSpPr>
          <p:cNvPr id="5134" name="Rectangle 9"/>
          <p:cNvSpPr>
            <a:spLocks noChangeArrowheads="1"/>
          </p:cNvSpPr>
          <p:nvPr/>
        </p:nvSpPr>
        <p:spPr bwMode="auto">
          <a:xfrm>
            <a:off x="4968875" y="4094163"/>
            <a:ext cx="184150" cy="427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800" smtClean="0">
                <a:solidFill>
                  <a:srgbClr val="0000FF"/>
                </a:solidFill>
                <a:latin typeface="Times New Roman" pitchFamily="18" charset="0"/>
              </a:rPr>
              <a:t>~</a:t>
            </a:r>
            <a:endParaRPr lang="en-US" sz="2400" smtClean="0">
              <a:solidFill>
                <a:srgbClr val="0000FF"/>
              </a:solidFill>
              <a:latin typeface="Tahoma" pitchFamily="34" charset="0"/>
            </a:endParaRPr>
          </a:p>
        </p:txBody>
      </p:sp>
      <p:sp>
        <p:nvSpPr>
          <p:cNvPr id="5135" name="Text Box 17"/>
          <p:cNvSpPr txBox="1">
            <a:spLocks noChangeArrowheads="1"/>
          </p:cNvSpPr>
          <p:nvPr/>
        </p:nvSpPr>
        <p:spPr bwMode="auto">
          <a:xfrm>
            <a:off x="7182552" y="5413375"/>
            <a:ext cx="162736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2400" b="0" i="1" dirty="0" smtClean="0">
                <a:solidFill>
                  <a:srgbClr val="FF0000"/>
                </a:solidFill>
                <a:latin typeface="Times New Roman" pitchFamily="18" charset="0"/>
              </a:rPr>
              <a:t>Re</a:t>
            </a:r>
            <a:r>
              <a:rPr lang="en-US" sz="2400" b="0" dirty="0" smtClean="0">
                <a:solidFill>
                  <a:srgbClr val="FF0000"/>
                </a:solidFill>
                <a:latin typeface="Times New Roman" pitchFamily="18" charset="0"/>
              </a:rPr>
              <a:t>{</a:t>
            </a:r>
            <a:r>
              <a:rPr lang="en-US" sz="2800" dirty="0" err="1" smtClean="0">
                <a:solidFill>
                  <a:srgbClr val="FF0000"/>
                </a:solidFill>
                <a:latin typeface="Monotype Corsiva" pitchFamily="66" charset="0"/>
              </a:rPr>
              <a:t>H</a:t>
            </a:r>
            <a:r>
              <a:rPr lang="en-US" sz="2800" baseline="-25000" dirty="0" err="1" smtClean="0">
                <a:solidFill>
                  <a:srgbClr val="FF0000"/>
                </a:solidFill>
                <a:latin typeface="Times New Roman" pitchFamily="18" charset="0"/>
              </a:rPr>
              <a:t>n</a:t>
            </a:r>
            <a:r>
              <a:rPr lang="en-US" sz="2400" b="0" dirty="0" smtClean="0">
                <a:solidFill>
                  <a:srgbClr val="FF0000"/>
                </a:solidFill>
                <a:latin typeface="Times New Roman" pitchFamily="18" charset="0"/>
              </a:rPr>
              <a:t>, </a:t>
            </a:r>
            <a:r>
              <a:rPr lang="en-US" sz="2400" b="0" dirty="0" smtClean="0">
                <a:solidFill>
                  <a:srgbClr val="FF0000"/>
                </a:solidFill>
                <a:latin typeface="Monotype Corsiva" pitchFamily="66" charset="0"/>
              </a:rPr>
              <a:t>E</a:t>
            </a:r>
            <a:r>
              <a:rPr lang="en-US" sz="2400" b="0" baseline="-25000" dirty="0" smtClean="0">
                <a:solidFill>
                  <a:srgbClr val="FF0000"/>
                </a:solidFill>
                <a:latin typeface="Times New Roman" pitchFamily="18" charset="0"/>
              </a:rPr>
              <a:t>n</a:t>
            </a:r>
            <a:r>
              <a:rPr lang="en-US" sz="2400" b="0" dirty="0" smtClean="0">
                <a:solidFill>
                  <a:srgbClr val="FF0000"/>
                </a:solidFill>
                <a:latin typeface="Times New Roman" pitchFamily="18" charset="0"/>
              </a:rPr>
              <a:t>}</a:t>
            </a:r>
          </a:p>
        </p:txBody>
      </p:sp>
      <p:sp>
        <p:nvSpPr>
          <p:cNvPr id="5137" name="Text Box 17"/>
          <p:cNvSpPr txBox="1">
            <a:spLocks noChangeArrowheads="1"/>
          </p:cNvSpPr>
          <p:nvPr/>
        </p:nvSpPr>
        <p:spPr bwMode="auto">
          <a:xfrm>
            <a:off x="5789613" y="6346825"/>
            <a:ext cx="1182687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2400" b="0" i="1" smtClean="0">
                <a:solidFill>
                  <a:srgbClr val="FF0000"/>
                </a:solidFill>
                <a:latin typeface="Times New Roman" pitchFamily="18" charset="0"/>
              </a:rPr>
              <a:t>Im</a:t>
            </a:r>
            <a:r>
              <a:rPr lang="en-US" sz="2400" b="0" smtClean="0">
                <a:solidFill>
                  <a:srgbClr val="FF0000"/>
                </a:solidFill>
                <a:latin typeface="Times New Roman" pitchFamily="18" charset="0"/>
              </a:rPr>
              <a:t>{</a:t>
            </a:r>
            <a:r>
              <a:rPr lang="en-US" sz="2800" smtClean="0">
                <a:solidFill>
                  <a:srgbClr val="FF0000"/>
                </a:solidFill>
                <a:latin typeface="Monotype Corsiva" pitchFamily="66" charset="0"/>
              </a:rPr>
              <a:t>H</a:t>
            </a:r>
            <a:r>
              <a:rPr lang="en-US" sz="2800" baseline="-25000" smtClean="0">
                <a:solidFill>
                  <a:srgbClr val="FF0000"/>
                </a:solidFill>
                <a:latin typeface="Times New Roman" pitchFamily="18" charset="0"/>
              </a:rPr>
              <a:t>n</a:t>
            </a:r>
            <a:r>
              <a:rPr lang="en-US" sz="2400" b="0" smtClean="0">
                <a:solidFill>
                  <a:srgbClr val="FF0000"/>
                </a:solidFill>
                <a:latin typeface="Times New Roman" pitchFamily="18" charset="0"/>
              </a:rPr>
              <a:t>}</a:t>
            </a:r>
          </a:p>
        </p:txBody>
      </p:sp>
      <p:sp>
        <p:nvSpPr>
          <p:cNvPr id="5138" name="Rectangle 71"/>
          <p:cNvSpPr>
            <a:spLocks noChangeArrowheads="1"/>
          </p:cNvSpPr>
          <p:nvPr/>
        </p:nvSpPr>
        <p:spPr bwMode="auto">
          <a:xfrm>
            <a:off x="7199313" y="3278188"/>
            <a:ext cx="184150" cy="427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  <a:latin typeface="Times New Roman" pitchFamily="18" charset="0"/>
              </a:rPr>
              <a:t>~</a:t>
            </a:r>
            <a:endParaRPr lang="en-US" sz="2400" dirty="0" smtClean="0">
              <a:solidFill>
                <a:srgbClr val="FF0000"/>
              </a:solidFill>
              <a:latin typeface="Tahoma" pitchFamily="34" charset="0"/>
            </a:endParaRPr>
          </a:p>
        </p:txBody>
      </p:sp>
      <p:graphicFrame>
        <p:nvGraphicFramePr>
          <p:cNvPr id="5122" name="Object 64"/>
          <p:cNvGraphicFramePr>
            <a:graphicFrameLocks noChangeAspect="1"/>
          </p:cNvGraphicFramePr>
          <p:nvPr/>
        </p:nvGraphicFramePr>
        <p:xfrm>
          <a:off x="597611" y="683174"/>
          <a:ext cx="6183877" cy="1555529"/>
        </p:xfrm>
        <a:graphic>
          <a:graphicData uri="http://schemas.openxmlformats.org/presentationml/2006/ole">
            <p:oleObj spid="_x0000_s259074" name="Équation" r:id="rId4" imgW="3936960" imgH="990360" progId="Equation.3">
              <p:embed/>
            </p:oleObj>
          </a:graphicData>
        </a:graphic>
      </p:graphicFrame>
      <p:grpSp>
        <p:nvGrpSpPr>
          <p:cNvPr id="10" name="Group 84"/>
          <p:cNvGrpSpPr>
            <a:grpSpLocks/>
          </p:cNvGrpSpPr>
          <p:nvPr/>
        </p:nvGrpSpPr>
        <p:grpSpPr bwMode="auto">
          <a:xfrm>
            <a:off x="407988" y="5911850"/>
            <a:ext cx="7154862" cy="728663"/>
            <a:chOff x="344" y="2126"/>
            <a:chExt cx="4507" cy="459"/>
          </a:xfrm>
        </p:grpSpPr>
        <p:sp>
          <p:nvSpPr>
            <p:cNvPr id="5141" name="Text Box 76"/>
            <p:cNvSpPr txBox="1">
              <a:spLocks noChangeArrowheads="1"/>
            </p:cNvSpPr>
            <p:nvPr/>
          </p:nvSpPr>
          <p:spPr bwMode="auto">
            <a:xfrm>
              <a:off x="363" y="2126"/>
              <a:ext cx="2311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b="0" dirty="0" err="1" smtClean="0">
                  <a:solidFill>
                    <a:srgbClr val="000000"/>
                  </a:solidFill>
                  <a:latin typeface="Times New Roman" pitchFamily="18" charset="0"/>
                </a:rPr>
                <a:t>Unpolarized</a:t>
              </a:r>
              <a:r>
                <a:rPr lang="en-US" b="0" dirty="0" smtClean="0">
                  <a:solidFill>
                    <a:srgbClr val="000000"/>
                  </a:solidFill>
                  <a:latin typeface="Times New Roman" pitchFamily="18" charset="0"/>
                </a:rPr>
                <a:t> beam, </a:t>
              </a:r>
              <a:r>
                <a:rPr lang="en-US" dirty="0" smtClean="0">
                  <a:solidFill>
                    <a:srgbClr val="000000"/>
                  </a:solidFill>
                  <a:latin typeface="Times New Roman" pitchFamily="18" charset="0"/>
                </a:rPr>
                <a:t>transverse</a:t>
              </a:r>
              <a:r>
                <a:rPr lang="en-US" b="0" dirty="0" smtClean="0">
                  <a:solidFill>
                    <a:srgbClr val="000000"/>
                  </a:solidFill>
                  <a:latin typeface="Times New Roman" pitchFamily="18" charset="0"/>
                </a:rPr>
                <a:t> target:</a:t>
              </a:r>
            </a:p>
          </p:txBody>
        </p:sp>
        <p:sp>
          <p:nvSpPr>
            <p:cNvPr id="5142" name="Text Box 77"/>
            <p:cNvSpPr txBox="1">
              <a:spLocks noChangeArrowheads="1"/>
            </p:cNvSpPr>
            <p:nvPr/>
          </p:nvSpPr>
          <p:spPr bwMode="auto">
            <a:xfrm>
              <a:off x="344" y="2352"/>
              <a:ext cx="2761" cy="233"/>
            </a:xfrm>
            <a:prstGeom prst="rect">
              <a:avLst/>
            </a:prstGeom>
            <a:solidFill>
              <a:srgbClr val="FFFF00"/>
            </a:solidFill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mtClean="0">
                  <a:solidFill>
                    <a:srgbClr val="000000"/>
                  </a:solidFill>
                  <a:latin typeface="Symbol" pitchFamily="18" charset="2"/>
                </a:rPr>
                <a:t>Ds</a:t>
              </a:r>
              <a:r>
                <a:rPr lang="en-US" baseline="-25000" smtClean="0">
                  <a:solidFill>
                    <a:srgbClr val="000000"/>
                  </a:solidFill>
                  <a:latin typeface="Times New Roman" pitchFamily="18" charset="0"/>
                </a:rPr>
                <a:t>UT</a:t>
              </a:r>
              <a:r>
                <a:rPr lang="en-US" smtClean="0">
                  <a:solidFill>
                    <a:srgbClr val="000000"/>
                  </a:solidFill>
                  <a:latin typeface="Times New Roman" pitchFamily="18" charset="0"/>
                </a:rPr>
                <a:t> </a:t>
              </a:r>
              <a:r>
                <a:rPr lang="en-US" b="0" smtClean="0">
                  <a:solidFill>
                    <a:srgbClr val="000000"/>
                  </a:solidFill>
                  <a:latin typeface="Times New Roman" pitchFamily="18" charset="0"/>
                </a:rPr>
                <a:t>~ </a:t>
              </a:r>
              <a:r>
                <a:rPr lang="en-US" b="0" smtClean="0">
                  <a:solidFill>
                    <a:srgbClr val="FF0000"/>
                  </a:solidFill>
                  <a:latin typeface="Times New Roman" pitchFamily="18" charset="0"/>
                </a:rPr>
                <a:t>cos</a:t>
              </a:r>
              <a:r>
                <a:rPr lang="en-US" b="0" smtClean="0">
                  <a:solidFill>
                    <a:srgbClr val="FF0000"/>
                  </a:solidFill>
                  <a:latin typeface="Symbol" pitchFamily="18" charset="2"/>
                </a:rPr>
                <a:t>f</a:t>
              </a:r>
              <a:r>
                <a:rPr lang="en-US" b="0" smtClean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sin</a:t>
              </a:r>
              <a:r>
                <a:rPr lang="en-US" b="0" smtClean="0">
                  <a:solidFill>
                    <a:srgbClr val="000000"/>
                  </a:solidFill>
                  <a:latin typeface="Symbol" pitchFamily="18" charset="2"/>
                </a:rPr>
                <a:t>(f</a:t>
              </a:r>
              <a:r>
                <a:rPr lang="en-US" b="0" baseline="-25000" smtClean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s</a:t>
              </a:r>
              <a:r>
                <a:rPr lang="en-US" b="0" smtClean="0">
                  <a:solidFill>
                    <a:srgbClr val="000000"/>
                  </a:solidFill>
                  <a:latin typeface="Symbol" pitchFamily="18" charset="2"/>
                </a:rPr>
                <a:t>-f)</a:t>
              </a:r>
              <a:r>
                <a:rPr lang="en-US" smtClean="0">
                  <a:solidFill>
                    <a:srgbClr val="000000"/>
                  </a:solidFill>
                  <a:latin typeface="Times New Roman" pitchFamily="18" charset="0"/>
                </a:rPr>
                <a:t>Im</a:t>
              </a:r>
              <a:r>
                <a:rPr lang="en-US" b="0" smtClean="0">
                  <a:solidFill>
                    <a:srgbClr val="000000"/>
                  </a:solidFill>
                  <a:latin typeface="Times New Roman" pitchFamily="18" charset="0"/>
                </a:rPr>
                <a:t>{k(F</a:t>
              </a:r>
              <a:r>
                <a:rPr lang="en-US" b="0" baseline="-25000" smtClean="0">
                  <a:solidFill>
                    <a:srgbClr val="000000"/>
                  </a:solidFill>
                  <a:latin typeface="Times New Roman" pitchFamily="18" charset="0"/>
                </a:rPr>
                <a:t>2</a:t>
              </a:r>
              <a:r>
                <a:rPr lang="en-US" b="0" smtClean="0">
                  <a:solidFill>
                    <a:srgbClr val="0000FF"/>
                  </a:solidFill>
                  <a:latin typeface="Monotype Corsiva" pitchFamily="66" charset="0"/>
                  <a:ea typeface="Arial Unicode MS" pitchFamily="34" charset="-128"/>
                  <a:cs typeface="Arial Unicode MS" pitchFamily="34" charset="-128"/>
                </a:rPr>
                <a:t>H</a:t>
              </a:r>
              <a:r>
                <a:rPr lang="en-US" b="0" smtClean="0">
                  <a:solidFill>
                    <a:srgbClr val="000000"/>
                  </a:solidFill>
                  <a:latin typeface="Times New Roman" pitchFamily="18" charset="0"/>
                </a:rPr>
                <a:t> – F</a:t>
              </a:r>
              <a:r>
                <a:rPr lang="en-US" b="0" baseline="-25000" smtClean="0">
                  <a:solidFill>
                    <a:srgbClr val="000000"/>
                  </a:solidFill>
                  <a:latin typeface="Times New Roman" pitchFamily="18" charset="0"/>
                </a:rPr>
                <a:t>1</a:t>
              </a:r>
              <a:r>
                <a:rPr lang="en-US" b="0" smtClean="0">
                  <a:solidFill>
                    <a:srgbClr val="0000FF"/>
                  </a:solidFill>
                  <a:latin typeface="Monotype Corsiva" pitchFamily="66" charset="0"/>
                </a:rPr>
                <a:t>E</a:t>
              </a:r>
              <a:r>
                <a:rPr lang="en-US" b="0" smtClean="0">
                  <a:solidFill>
                    <a:srgbClr val="000000"/>
                  </a:solidFill>
                  <a:latin typeface="Times New Roman" pitchFamily="18" charset="0"/>
                </a:rPr>
                <a:t>) +… }</a:t>
              </a:r>
              <a:endParaRPr lang="en-US" b="0" smtClean="0">
                <a:solidFill>
                  <a:srgbClr val="000000"/>
                </a:solidFill>
                <a:latin typeface="Symbol" pitchFamily="18" charset="2"/>
              </a:endParaRPr>
            </a:p>
          </p:txBody>
        </p:sp>
        <p:sp>
          <p:nvSpPr>
            <p:cNvPr id="5143" name="Text Box 78"/>
            <p:cNvSpPr txBox="1">
              <a:spLocks noChangeArrowheads="1"/>
            </p:cNvSpPr>
            <p:nvPr/>
          </p:nvSpPr>
          <p:spPr bwMode="auto">
            <a:xfrm>
              <a:off x="3382" y="2164"/>
              <a:ext cx="1469" cy="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2400" b="0" smtClean="0">
                  <a:solidFill>
                    <a:srgbClr val="0000FF"/>
                  </a:solidFill>
                  <a:latin typeface="Times New Roman" pitchFamily="18" charset="0"/>
                </a:rPr>
                <a:t>        </a:t>
              </a:r>
              <a:r>
                <a:rPr lang="en-US" sz="2400" b="0" i="1" smtClean="0">
                  <a:solidFill>
                    <a:srgbClr val="0000FF"/>
                  </a:solidFill>
                  <a:latin typeface="Times New Roman" pitchFamily="18" charset="0"/>
                </a:rPr>
                <a:t>Im</a:t>
              </a:r>
              <a:r>
                <a:rPr lang="en-US" sz="2400" b="0" smtClean="0">
                  <a:solidFill>
                    <a:srgbClr val="0000FF"/>
                  </a:solidFill>
                  <a:latin typeface="Times New Roman" pitchFamily="18" charset="0"/>
                </a:rPr>
                <a:t>{</a:t>
              </a:r>
              <a:r>
                <a:rPr lang="en-US" sz="2800" smtClean="0">
                  <a:solidFill>
                    <a:srgbClr val="0000FF"/>
                  </a:solidFill>
                  <a:latin typeface="Monotype Corsiva" pitchFamily="66" charset="0"/>
                </a:rPr>
                <a:t>H</a:t>
              </a:r>
              <a:r>
                <a:rPr lang="en-US" sz="2800" baseline="-25000" smtClean="0">
                  <a:solidFill>
                    <a:srgbClr val="0000FF"/>
                  </a:solidFill>
                  <a:latin typeface="Times New Roman" pitchFamily="18" charset="0"/>
                </a:rPr>
                <a:t>p</a:t>
              </a:r>
              <a:r>
                <a:rPr lang="en-US" sz="2800" smtClean="0">
                  <a:solidFill>
                    <a:srgbClr val="0000FF"/>
                  </a:solidFill>
                  <a:latin typeface="Times New Roman" pitchFamily="18" charset="0"/>
                </a:rPr>
                <a:t>, </a:t>
              </a:r>
              <a:r>
                <a:rPr lang="en-US" sz="2800" smtClean="0">
                  <a:solidFill>
                    <a:srgbClr val="0000FF"/>
                  </a:solidFill>
                  <a:latin typeface="Monotype Corsiva" pitchFamily="66" charset="0"/>
                </a:rPr>
                <a:t>E</a:t>
              </a:r>
              <a:r>
                <a:rPr lang="en-US" sz="2800" baseline="-25000" smtClean="0">
                  <a:solidFill>
                    <a:srgbClr val="0000FF"/>
                  </a:solidFill>
                  <a:latin typeface="Times New Roman" pitchFamily="18" charset="0"/>
                </a:rPr>
                <a:t>p</a:t>
              </a:r>
              <a:r>
                <a:rPr lang="en-US" sz="2400" b="0" smtClean="0">
                  <a:solidFill>
                    <a:srgbClr val="0000FF"/>
                  </a:solidFill>
                  <a:latin typeface="Times New Roman" pitchFamily="18" charset="0"/>
                </a:rPr>
                <a:t>}</a:t>
              </a:r>
            </a:p>
          </p:txBody>
        </p:sp>
        <p:sp>
          <p:nvSpPr>
            <p:cNvPr id="5144" name="AutoShape 79"/>
            <p:cNvSpPr>
              <a:spLocks noChangeArrowheads="1"/>
            </p:cNvSpPr>
            <p:nvPr/>
          </p:nvSpPr>
          <p:spPr bwMode="auto">
            <a:xfrm>
              <a:off x="3116" y="2355"/>
              <a:ext cx="681" cy="227"/>
            </a:xfrm>
            <a:prstGeom prst="rightArrow">
              <a:avLst>
                <a:gd name="adj1" fmla="val 50000"/>
                <a:gd name="adj2" fmla="val 75000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fr-FR" smtClean="0">
                <a:solidFill>
                  <a:srgbClr val="000000"/>
                </a:solidFill>
              </a:endParaRPr>
            </a:p>
          </p:txBody>
        </p:sp>
      </p:grpSp>
      <p:sp>
        <p:nvSpPr>
          <p:cNvPr id="5140" name="ZoneTexte 62"/>
          <p:cNvSpPr txBox="1">
            <a:spLocks noChangeArrowheads="1"/>
          </p:cNvSpPr>
          <p:nvPr/>
        </p:nvSpPr>
        <p:spPr bwMode="auto">
          <a:xfrm>
            <a:off x="7316987" y="857524"/>
            <a:ext cx="1482585" cy="830997"/>
          </a:xfrm>
          <a:prstGeom prst="rect">
            <a:avLst/>
          </a:prstGeom>
          <a:solidFill>
            <a:srgbClr val="FFCCCC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fr-FR" sz="1600" dirty="0" smtClean="0">
                <a:solidFill>
                  <a:srgbClr val="FF0000"/>
                </a:solidFill>
                <a:latin typeface="Times New Roman" pitchFamily="18" charset="0"/>
              </a:rPr>
              <a:t>Twist 2</a:t>
            </a:r>
          </a:p>
          <a:p>
            <a:pPr algn="ctr"/>
            <a:r>
              <a:rPr lang="fr-FR" sz="1600" dirty="0" smtClean="0">
                <a:solidFill>
                  <a:srgbClr val="FF0000"/>
                </a:solidFill>
                <a:latin typeface="Times New Roman" pitchFamily="18" charset="0"/>
              </a:rPr>
              <a:t>approximation</a:t>
            </a:r>
          </a:p>
          <a:p>
            <a:pPr algn="ctr"/>
            <a:r>
              <a:rPr lang="fr-FR" sz="1600" dirty="0" smtClean="0">
                <a:solidFill>
                  <a:srgbClr val="FF0000"/>
                </a:solidFill>
                <a:latin typeface="Times New Roman" pitchFamily="18" charset="0"/>
              </a:rPr>
              <a:t>(-t&lt;&lt;Q</a:t>
            </a:r>
            <a:r>
              <a:rPr lang="fr-FR" sz="1600" baseline="30000" dirty="0" smtClean="0">
                <a:solidFill>
                  <a:srgbClr val="FF0000"/>
                </a:solidFill>
                <a:latin typeface="Times New Roman" pitchFamily="18" charset="0"/>
              </a:rPr>
              <a:t>2</a:t>
            </a:r>
            <a:r>
              <a:rPr lang="fr-FR" sz="1600" dirty="0" smtClean="0">
                <a:solidFill>
                  <a:srgbClr val="FF0000"/>
                </a:solidFill>
                <a:latin typeface="Times New Roman" pitchFamily="18" charset="0"/>
              </a:rPr>
              <a:t>)</a:t>
            </a:r>
            <a:endParaRPr lang="en-US" sz="1600" dirty="0" smtClean="0">
              <a:solidFill>
                <a:srgbClr val="FF0000"/>
              </a:solidFill>
              <a:latin typeface="Times New Roman" pitchFamily="18" charset="0"/>
            </a:endParaRPr>
          </a:p>
        </p:txBody>
      </p:sp>
      <p:sp>
        <p:nvSpPr>
          <p:cNvPr id="64" name="Ellipse 63"/>
          <p:cNvSpPr/>
          <p:nvPr/>
        </p:nvSpPr>
        <p:spPr bwMode="auto">
          <a:xfrm>
            <a:off x="3531475" y="630619"/>
            <a:ext cx="835572" cy="425669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5" name="Ellipse 64"/>
          <p:cNvSpPr/>
          <p:nvPr/>
        </p:nvSpPr>
        <p:spPr bwMode="auto">
          <a:xfrm>
            <a:off x="5533695" y="1497724"/>
            <a:ext cx="630621" cy="331075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odèle par défaut">
  <a:themeElements>
    <a:clrScheme name="Modèle par défau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Modèle par défau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Modèle par défau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Modèle par défaut">
  <a:themeElements>
    <a:clrScheme name="Modèle par défau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Modèle par défau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Modèle par défau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2_Modèle par défaut">
  <a:themeElements>
    <a:clrScheme name="Modèle par défau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Modèle par défau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Modèle par défau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Thèm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Thèm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24194</TotalTime>
  <Words>3108</Words>
  <Application>Microsoft Office PowerPoint</Application>
  <PresentationFormat>Affichage à l'écran (4:3)</PresentationFormat>
  <Paragraphs>471</Paragraphs>
  <Slides>32</Slides>
  <Notes>13</Notes>
  <HiddenSlides>1</HiddenSlides>
  <MMClips>0</MMClips>
  <ScaleCrop>false</ScaleCrop>
  <HeadingPairs>
    <vt:vector size="6" baseType="variant">
      <vt:variant>
        <vt:lpstr>Thème</vt:lpstr>
      </vt:variant>
      <vt:variant>
        <vt:i4>3</vt:i4>
      </vt:variant>
      <vt:variant>
        <vt:lpstr>Serveurs OLE incorporés</vt:lpstr>
      </vt:variant>
      <vt:variant>
        <vt:i4>3</vt:i4>
      </vt:variant>
      <vt:variant>
        <vt:lpstr>Titres des diapositives</vt:lpstr>
      </vt:variant>
      <vt:variant>
        <vt:i4>32</vt:i4>
      </vt:variant>
    </vt:vector>
  </HeadingPairs>
  <TitlesOfParts>
    <vt:vector size="38" baseType="lpstr">
      <vt:lpstr>Modèle par défaut</vt:lpstr>
      <vt:lpstr>1_Modèle par défaut</vt:lpstr>
      <vt:lpstr>2_Modèle par défaut</vt:lpstr>
      <vt:lpstr>Équation</vt:lpstr>
      <vt:lpstr>Equation</vt:lpstr>
      <vt:lpstr>Microsoft Éditeur d'équations 3.0</vt:lpstr>
      <vt:lpstr>C12-15-004: DVCS, DIS, and SIDIS  with a longitudinally polarized deuterium target</vt:lpstr>
      <vt:lpstr>C12-15-004: DVCS, DIS, and SIDIS  with a longitudinally polarized deuterium target</vt:lpstr>
      <vt:lpstr>Diapositive 3</vt:lpstr>
      <vt:lpstr>Diapositive 4</vt:lpstr>
      <vt:lpstr>Diapositive 5</vt:lpstr>
      <vt:lpstr>Diapositive 6</vt:lpstr>
      <vt:lpstr>Diapositive 7</vt:lpstr>
      <vt:lpstr>Diapositive 8</vt:lpstr>
      <vt:lpstr>Diapositive 9</vt:lpstr>
      <vt:lpstr>Diapositive 10</vt:lpstr>
      <vt:lpstr>Diapositive 11</vt:lpstr>
      <vt:lpstr>Diapositive 12</vt:lpstr>
      <vt:lpstr>Diapositive 13</vt:lpstr>
      <vt:lpstr>Diapositive 14</vt:lpstr>
      <vt:lpstr>Central Neutron Detector (CND)</vt:lpstr>
      <vt:lpstr>nDVCS@CLAS12: kinematics and acceptances</vt:lpstr>
      <vt:lpstr>Definitions of nDVCS observables</vt:lpstr>
      <vt:lpstr>Definitions of nDVCS observables</vt:lpstr>
      <vt:lpstr>Diapositive 19</vt:lpstr>
      <vt:lpstr>Diapositive 20</vt:lpstr>
      <vt:lpstr>Diapositive 21</vt:lpstr>
      <vt:lpstr>Diapositive 22</vt:lpstr>
      <vt:lpstr>Diapositive 23</vt:lpstr>
      <vt:lpstr>Diapositive 24</vt:lpstr>
      <vt:lpstr>Diapositive 25</vt:lpstr>
      <vt:lpstr>Diapositive 26</vt:lpstr>
      <vt:lpstr>Diapositive 27</vt:lpstr>
      <vt:lpstr>Diapositive 28</vt:lpstr>
      <vt:lpstr>Diapositive 29</vt:lpstr>
      <vt:lpstr>Diapositive 30</vt:lpstr>
      <vt:lpstr>Diapositive 31</vt:lpstr>
      <vt:lpstr>CND: expected performances (Monte Carlo)</vt:lpstr>
    </vt:vector>
  </TitlesOfParts>
  <Company>I.P.N. Orsay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Central detector for CLAS12: CTOF? CCAL? « CNEUT »? (Or all of them?)</dc:title>
  <dc:creator>niccolai</dc:creator>
  <cp:lastModifiedBy>$niccolai</cp:lastModifiedBy>
  <cp:revision>1300</cp:revision>
  <dcterms:created xsi:type="dcterms:W3CDTF">2007-09-07T12:11:28Z</dcterms:created>
  <dcterms:modified xsi:type="dcterms:W3CDTF">2016-07-07T14:20:48Z</dcterms:modified>
</cp:coreProperties>
</file>